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3" r:id="rId5"/>
  </p:sldMasterIdLst>
  <p:notesMasterIdLst>
    <p:notesMasterId r:id="rId122"/>
  </p:notesMasterIdLst>
  <p:sldIdLst>
    <p:sldId id="2969" r:id="rId6"/>
    <p:sldId id="258" r:id="rId7"/>
    <p:sldId id="4159" r:id="rId8"/>
    <p:sldId id="2977" r:id="rId9"/>
    <p:sldId id="262" r:id="rId10"/>
    <p:sldId id="263" r:id="rId11"/>
    <p:sldId id="4160" r:id="rId12"/>
    <p:sldId id="4161" r:id="rId13"/>
    <p:sldId id="2972" r:id="rId14"/>
    <p:sldId id="4217" r:id="rId15"/>
    <p:sldId id="268" r:id="rId16"/>
    <p:sldId id="4165" r:id="rId17"/>
    <p:sldId id="4166" r:id="rId18"/>
    <p:sldId id="4162" r:id="rId19"/>
    <p:sldId id="4282" r:id="rId20"/>
    <p:sldId id="2938" r:id="rId21"/>
    <p:sldId id="4163" r:id="rId22"/>
    <p:sldId id="4164" r:id="rId23"/>
    <p:sldId id="4221" r:id="rId24"/>
    <p:sldId id="4222" r:id="rId25"/>
    <p:sldId id="4218" r:id="rId26"/>
    <p:sldId id="4223" r:id="rId27"/>
    <p:sldId id="4224" r:id="rId28"/>
    <p:sldId id="4219" r:id="rId29"/>
    <p:sldId id="4225" r:id="rId30"/>
    <p:sldId id="4226" r:id="rId31"/>
    <p:sldId id="4220" r:id="rId32"/>
    <p:sldId id="4227" r:id="rId33"/>
    <p:sldId id="4228" r:id="rId34"/>
    <p:sldId id="2904" r:id="rId35"/>
    <p:sldId id="2905" r:id="rId36"/>
    <p:sldId id="4229" r:id="rId37"/>
    <p:sldId id="4230" r:id="rId38"/>
    <p:sldId id="4231" r:id="rId39"/>
    <p:sldId id="4232" r:id="rId40"/>
    <p:sldId id="4233" r:id="rId41"/>
    <p:sldId id="4234" r:id="rId42"/>
    <p:sldId id="4235" r:id="rId43"/>
    <p:sldId id="4236" r:id="rId44"/>
    <p:sldId id="4237" r:id="rId45"/>
    <p:sldId id="4238" r:id="rId46"/>
    <p:sldId id="4239" r:id="rId47"/>
    <p:sldId id="4240" r:id="rId48"/>
    <p:sldId id="4241" r:id="rId49"/>
    <p:sldId id="4242" r:id="rId50"/>
    <p:sldId id="4243" r:id="rId51"/>
    <p:sldId id="4244" r:id="rId52"/>
    <p:sldId id="4245" r:id="rId53"/>
    <p:sldId id="2940" r:id="rId54"/>
    <p:sldId id="2941" r:id="rId55"/>
    <p:sldId id="4246" r:id="rId56"/>
    <p:sldId id="4247" r:id="rId57"/>
    <p:sldId id="4248" r:id="rId58"/>
    <p:sldId id="4249" r:id="rId59"/>
    <p:sldId id="4250" r:id="rId60"/>
    <p:sldId id="4251" r:id="rId61"/>
    <p:sldId id="4252" r:id="rId62"/>
    <p:sldId id="4253" r:id="rId63"/>
    <p:sldId id="2923" r:id="rId64"/>
    <p:sldId id="2924" r:id="rId65"/>
    <p:sldId id="4254" r:id="rId66"/>
    <p:sldId id="4255" r:id="rId67"/>
    <p:sldId id="4256" r:id="rId68"/>
    <p:sldId id="4257" r:id="rId69"/>
    <p:sldId id="4258" r:id="rId70"/>
    <p:sldId id="4259" r:id="rId71"/>
    <p:sldId id="4260" r:id="rId72"/>
    <p:sldId id="4261" r:id="rId73"/>
    <p:sldId id="4262" r:id="rId74"/>
    <p:sldId id="4263" r:id="rId75"/>
    <p:sldId id="4264" r:id="rId76"/>
    <p:sldId id="2950" r:id="rId77"/>
    <p:sldId id="2951" r:id="rId78"/>
    <p:sldId id="4265" r:id="rId79"/>
    <p:sldId id="4266" r:id="rId80"/>
    <p:sldId id="4267" r:id="rId81"/>
    <p:sldId id="4268" r:id="rId82"/>
    <p:sldId id="4269" r:id="rId83"/>
    <p:sldId id="4270" r:id="rId84"/>
    <p:sldId id="4271" r:id="rId85"/>
    <p:sldId id="4272" r:id="rId86"/>
    <p:sldId id="4273" r:id="rId87"/>
    <p:sldId id="4274" r:id="rId88"/>
    <p:sldId id="4275" r:id="rId89"/>
    <p:sldId id="4276" r:id="rId90"/>
    <p:sldId id="4277" r:id="rId91"/>
    <p:sldId id="4278" r:id="rId92"/>
    <p:sldId id="4279" r:id="rId93"/>
    <p:sldId id="4280" r:id="rId94"/>
    <p:sldId id="4281" r:id="rId95"/>
    <p:sldId id="302" r:id="rId96"/>
    <p:sldId id="4188" r:id="rId97"/>
    <p:sldId id="4190" r:id="rId98"/>
    <p:sldId id="4192" r:id="rId99"/>
    <p:sldId id="4197" r:id="rId100"/>
    <p:sldId id="4199" r:id="rId101"/>
    <p:sldId id="4143" r:id="rId102"/>
    <p:sldId id="4194" r:id="rId103"/>
    <p:sldId id="4195" r:id="rId104"/>
    <p:sldId id="4211" r:id="rId105"/>
    <p:sldId id="4201" r:id="rId106"/>
    <p:sldId id="4196" r:id="rId107"/>
    <p:sldId id="4174" r:id="rId108"/>
    <p:sldId id="4205" r:id="rId109"/>
    <p:sldId id="4210" r:id="rId110"/>
    <p:sldId id="4212" r:id="rId111"/>
    <p:sldId id="4177" r:id="rId112"/>
    <p:sldId id="4213" r:id="rId113"/>
    <p:sldId id="4202" r:id="rId114"/>
    <p:sldId id="4208" r:id="rId115"/>
    <p:sldId id="4206" r:id="rId116"/>
    <p:sldId id="4292" r:id="rId117"/>
    <p:sldId id="4207" r:id="rId118"/>
    <p:sldId id="4209" r:id="rId119"/>
    <p:sldId id="4172" r:id="rId120"/>
    <p:sldId id="4215" r:id="rId121"/>
  </p:sldIdLst>
  <p:sldSz cx="12192000" cy="6858000"/>
  <p:notesSz cx="6858000" cy="9144000"/>
  <p:embeddedFontLst>
    <p:embeddedFont>
      <p:font typeface="Century Gothic" panose="020B0502020202020204" pitchFamily="34" charset="0"/>
      <p:regular r:id="rId123"/>
      <p:bold r:id="rId124"/>
      <p:italic r:id="rId125"/>
      <p:boldItalic r:id="rId126"/>
    </p:embeddedFont>
    <p:embeddedFont>
      <p:font typeface="Garamond" panose="02020404030301010803" pitchFamily="18" charset="0"/>
      <p:regular r:id="rId127"/>
      <p:bold r:id="rId128"/>
      <p:italic r:id="rId129"/>
      <p:boldItalic r:id="rId130"/>
    </p:embeddedFont>
    <p:embeddedFont>
      <p:font typeface="Lato" panose="020F0502020204030203" pitchFamily="34" charset="0"/>
      <p:regular r:id="rId131"/>
      <p:bold r:id="rId132"/>
      <p:italic r:id="rId133"/>
      <p:boldItalic r:id="rId134"/>
    </p:embeddedFont>
    <p:embeddedFont>
      <p:font typeface="Merriweather" panose="00000500000000000000" pitchFamily="2" charset="0"/>
      <p:regular r:id="rId135"/>
      <p:bold r:id="rId136"/>
      <p:italic r:id="rId137"/>
      <p:boldItalic r:id="rId138"/>
    </p:embeddedFont>
    <p:embeddedFont>
      <p:font typeface="Raleway" pitchFamily="2" charset="0"/>
      <p:regular r:id="rId139"/>
      <p:bold r:id="rId140"/>
      <p:italic r:id="rId141"/>
      <p:boldItalic r:id="rId142"/>
    </p:embeddedFont>
    <p:embeddedFont>
      <p:font typeface="Roboto" panose="02000000000000000000" pitchFamily="2" charset="0"/>
      <p:regular r:id="rId143"/>
      <p:bold r:id="rId144"/>
      <p:italic r:id="rId145"/>
      <p:boldItalic r:id="rId146"/>
    </p:embeddedFont>
    <p:embeddedFont>
      <p:font typeface="Segoe UI" panose="020B0502040204020203" pitchFamily="34" charset="0"/>
      <p:regular r:id="rId147"/>
      <p:bold r:id="rId148"/>
      <p:italic r:id="rId149"/>
      <p:boldItalic r:id="rId150"/>
    </p:embeddedFont>
    <p:embeddedFont>
      <p:font typeface="Verdana" panose="020B0604030504040204" pitchFamily="34" charset="0"/>
      <p:regular r:id="rId151"/>
      <p:bold r:id="rId152"/>
      <p:italic r:id="rId153"/>
      <p:boldItalic r:id="rId1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AC6271-58D2-46C4-BA12-BD462AEAB06A}">
          <p14:sldIdLst>
            <p14:sldId id="2969"/>
          </p14:sldIdLst>
        </p14:section>
        <p14:section name="Intro" id="{817BD157-FD4E-45BF-9AF6-A7E5281AF81D}">
          <p14:sldIdLst>
            <p14:sldId id="258"/>
            <p14:sldId id="4159"/>
            <p14:sldId id="2977"/>
            <p14:sldId id="262"/>
            <p14:sldId id="263"/>
            <p14:sldId id="4160"/>
            <p14:sldId id="4161"/>
            <p14:sldId id="2972"/>
            <p14:sldId id="4217"/>
            <p14:sldId id="268"/>
            <p14:sldId id="4165"/>
            <p14:sldId id="4166"/>
            <p14:sldId id="4162"/>
          </p14:sldIdLst>
        </p14:section>
        <p14:section name="Traits and Subtraits" id="{14B8C5F8-3572-4899-A322-E6BC4BADFA8D}">
          <p14:sldIdLst>
            <p14:sldId id="4282"/>
            <p14:sldId id="2938"/>
            <p14:sldId id="4163"/>
            <p14:sldId id="4164"/>
            <p14:sldId id="4221"/>
            <p14:sldId id="4222"/>
            <p14:sldId id="4218"/>
            <p14:sldId id="4223"/>
            <p14:sldId id="4224"/>
            <p14:sldId id="4219"/>
            <p14:sldId id="4225"/>
            <p14:sldId id="4226"/>
            <p14:sldId id="4220"/>
            <p14:sldId id="4227"/>
            <p14:sldId id="4228"/>
            <p14:sldId id="2904"/>
            <p14:sldId id="2905"/>
            <p14:sldId id="4229"/>
            <p14:sldId id="4230"/>
            <p14:sldId id="4231"/>
            <p14:sldId id="4232"/>
            <p14:sldId id="4233"/>
            <p14:sldId id="4234"/>
            <p14:sldId id="4235"/>
            <p14:sldId id="4236"/>
            <p14:sldId id="4237"/>
            <p14:sldId id="4238"/>
            <p14:sldId id="4239"/>
            <p14:sldId id="4240"/>
            <p14:sldId id="4241"/>
            <p14:sldId id="4242"/>
            <p14:sldId id="4243"/>
            <p14:sldId id="4244"/>
            <p14:sldId id="4245"/>
            <p14:sldId id="2940"/>
            <p14:sldId id="2941"/>
            <p14:sldId id="4246"/>
            <p14:sldId id="4247"/>
            <p14:sldId id="4248"/>
            <p14:sldId id="4249"/>
            <p14:sldId id="4250"/>
            <p14:sldId id="4251"/>
            <p14:sldId id="4252"/>
            <p14:sldId id="4253"/>
            <p14:sldId id="2923"/>
            <p14:sldId id="2924"/>
            <p14:sldId id="4254"/>
            <p14:sldId id="4255"/>
            <p14:sldId id="4256"/>
            <p14:sldId id="4257"/>
            <p14:sldId id="4258"/>
            <p14:sldId id="4259"/>
            <p14:sldId id="4260"/>
            <p14:sldId id="4261"/>
            <p14:sldId id="4262"/>
            <p14:sldId id="4263"/>
            <p14:sldId id="4264"/>
            <p14:sldId id="2950"/>
            <p14:sldId id="2951"/>
            <p14:sldId id="4265"/>
            <p14:sldId id="4266"/>
            <p14:sldId id="4267"/>
            <p14:sldId id="4268"/>
            <p14:sldId id="4269"/>
            <p14:sldId id="4270"/>
            <p14:sldId id="4271"/>
            <p14:sldId id="4272"/>
            <p14:sldId id="4273"/>
            <p14:sldId id="4274"/>
            <p14:sldId id="4275"/>
            <p14:sldId id="4276"/>
            <p14:sldId id="4277"/>
            <p14:sldId id="4278"/>
            <p14:sldId id="4279"/>
            <p14:sldId id="4280"/>
            <p14:sldId id="4281"/>
            <p14:sldId id="302"/>
          </p14:sldIdLst>
        </p14:section>
        <p14:section name="Trait Energy" id="{89CA757C-985F-463C-9203-F1C6861BC952}">
          <p14:sldIdLst>
            <p14:sldId id="4188"/>
            <p14:sldId id="4190"/>
            <p14:sldId id="4192"/>
            <p14:sldId id="4197"/>
            <p14:sldId id="4199"/>
            <p14:sldId id="4143"/>
            <p14:sldId id="4194"/>
            <p14:sldId id="4195"/>
            <p14:sldId id="4211"/>
            <p14:sldId id="4201"/>
            <p14:sldId id="4196"/>
            <p14:sldId id="4174"/>
            <p14:sldId id="4205"/>
            <p14:sldId id="4210"/>
            <p14:sldId id="4212"/>
            <p14:sldId id="4177"/>
            <p14:sldId id="4213"/>
            <p14:sldId id="4202"/>
            <p14:sldId id="4208"/>
            <p14:sldId id="4206"/>
            <p14:sldId id="4292"/>
            <p14:sldId id="4207"/>
            <p14:sldId id="4209"/>
            <p14:sldId id="4172"/>
            <p14:sldId id="421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E8ED25-1D56-E45E-ACE1-8C6A84708C43}" name="Mimi Mcleod" initials="MM" userId="S::mmcleod@paradigmpersonality.com::1c27ec3e-2ed7-430e-8e7f-f634656eaa6d" providerId="AD"/>
  <p188:author id="{55380549-F908-C63A-4AEB-8B5106169EA0}" name="Jenni Ford" initials="JF" userId="S::jford@paradigmpersonality.com::df64b27f-3b4a-452f-b726-94d3a9a66d02" providerId="AD"/>
  <p188:author id="{44F35E6A-17A9-0747-6451-3F8FF34B2350}" name="Lisa Struckmeyer" initials="LS" userId="efc45fcadfa7174c" providerId="Windows Live"/>
  <p188:author id="{93CAED7E-48AE-F7F1-F137-1630BB9B378E}" name="Katelyn Spies" initials="" userId="S::kspies@paradigmpersonality.com::60e1d725-d392-4bf8-a4e7-f002ece949d6" providerId="AD"/>
  <p188:author id="{4AED4E9F-D756-329B-8C02-47FA7BF6253D}" name="Lisa Dunbar" initials="LD" userId="S::ldunbar@paradigmpersonality.com::89829e77-9648-42a1-b4a4-c11b3fb7622a" providerId="AD"/>
  <p188:author id="{F25D7FF6-6527-E40C-D94F-C2EF545B0A06}" name="Lisa Dunbar" initials="LD" userId="Lisa Dunba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7000"/>
    <a:srgbClr val="8BB9C5"/>
    <a:srgbClr val="74BB7D"/>
    <a:srgbClr val="F4DA40"/>
    <a:srgbClr val="2D68C4"/>
    <a:srgbClr val="18332F"/>
    <a:srgbClr val="1C3775"/>
    <a:srgbClr val="2AD2C9"/>
    <a:srgbClr val="2668C4"/>
    <a:srgbClr val="F6F4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61F4D1-9FD9-419A-8647-C04DB044790C}" v="1" dt="2024-05-23T13:36:22.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067"/>
    <p:restoredTop sz="54204"/>
  </p:normalViewPr>
  <p:slideViewPr>
    <p:cSldViewPr snapToGrid="0">
      <p:cViewPr varScale="1">
        <p:scale>
          <a:sx n="50" d="100"/>
          <a:sy n="50" d="100"/>
        </p:scale>
        <p:origin x="708" y="60"/>
      </p:cViewPr>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font" Target="fonts/font16.fntdata"/><Relationship Id="rId159" Type="http://schemas.microsoft.com/office/2015/10/relationships/revisionInfo" Target="revisionInfo.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font" Target="fonts/font6.fntdata"/><Relationship Id="rId149" Type="http://schemas.openxmlformats.org/officeDocument/2006/relationships/font" Target="fonts/font27.fntdata"/><Relationship Id="rId5" Type="http://schemas.openxmlformats.org/officeDocument/2006/relationships/slideMaster" Target="slideMasters/slideMaster2.xml"/><Relationship Id="rId95" Type="http://schemas.openxmlformats.org/officeDocument/2006/relationships/slide" Target="slides/slide90.xml"/><Relationship Id="rId160" Type="http://schemas.microsoft.com/office/2018/10/relationships/authors" Target="author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font" Target="fonts/font17.fntdata"/><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font" Target="fonts/font28.fntdata"/><Relationship Id="rId155"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font" Target="fonts/font2.fntdata"/><Relationship Id="rId129" Type="http://schemas.openxmlformats.org/officeDocument/2006/relationships/font" Target="fonts/font7.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font" Target="fonts/font18.fntdata"/><Relationship Id="rId145"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font" Target="fonts/font8.fntdata"/><Relationship Id="rId135" Type="http://schemas.openxmlformats.org/officeDocument/2006/relationships/font" Target="fonts/font13.fntdata"/><Relationship Id="rId151" Type="http://schemas.openxmlformats.org/officeDocument/2006/relationships/font" Target="fonts/font29.fntdata"/><Relationship Id="rId156" Type="http://schemas.openxmlformats.org/officeDocument/2006/relationships/viewProps" Target="view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font" Target="fonts/font3.fntdata"/><Relationship Id="rId141" Type="http://schemas.openxmlformats.org/officeDocument/2006/relationships/font" Target="fonts/font19.fntdata"/><Relationship Id="rId146" Type="http://schemas.openxmlformats.org/officeDocument/2006/relationships/font" Target="fonts/font24.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9.fntdata"/><Relationship Id="rId136" Type="http://schemas.openxmlformats.org/officeDocument/2006/relationships/font" Target="fonts/font14.fntdata"/><Relationship Id="rId15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font" Target="fonts/font30.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font" Target="fonts/font4.fntdata"/><Relationship Id="rId147" Type="http://schemas.openxmlformats.org/officeDocument/2006/relationships/font" Target="fonts/font2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20.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font" Target="fonts/font15.fntdata"/><Relationship Id="rId15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font" Target="fonts/font10.fntdata"/><Relationship Id="rId153" Type="http://schemas.openxmlformats.org/officeDocument/2006/relationships/font" Target="fonts/font31.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notesMaster" Target="notesMasters/notesMaster1.xml"/><Relationship Id="rId143" Type="http://schemas.openxmlformats.org/officeDocument/2006/relationships/font" Target="fonts/font21.fntdata"/><Relationship Id="rId148" Type="http://schemas.openxmlformats.org/officeDocument/2006/relationships/font" Target="fonts/font26.fntdata"/><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11.fntdata"/><Relationship Id="rId154" Type="http://schemas.openxmlformats.org/officeDocument/2006/relationships/font" Target="fonts/font32.fntdata"/><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font" Target="fonts/font1.fntdata"/><Relationship Id="rId144" Type="http://schemas.openxmlformats.org/officeDocument/2006/relationships/font" Target="fonts/font22.fntdata"/><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40F989-B991-4FCC-97DD-46BB9819F1BE}" type="datetimeFigureOut">
              <a:rPr lang="en-US" smtClean="0"/>
              <a:t>5/23/2024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77B5D-95F7-4658-879D-35453E49CF3B}" type="slidenum">
              <a:rPr lang="en-US" smtClean="0"/>
              <a:t>‹#›</a:t>
            </a:fld>
            <a:endParaRPr lang="en-US"/>
          </a:p>
        </p:txBody>
      </p:sp>
    </p:spTree>
    <p:extLst>
      <p:ext uri="{BB962C8B-B14F-4D97-AF65-F5344CB8AC3E}">
        <p14:creationId xmlns:p14="http://schemas.microsoft.com/office/powerpoint/2010/main" val="3735273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knowledge.wharton.upenn.edu/article/the-science-of-personality-understanding-yourself-and-those-around-you/"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apa.org/research/action/multitask?ref=blog.vantagecircle.com"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upport.zoom.us/hc/en-us/articles/213756303-Polling-for-Meeting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upport.zoom.us/hc/en-us/articles/213756303-Polling-for-Meeting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presentation to help you as you give feedback sessions. You can hide or switch around slides as necessary for your purposes. </a:t>
            </a:r>
          </a:p>
          <a:p>
            <a:r>
              <a:rPr lang="en-US" dirty="0"/>
              <a:t>This slide deck can be used for individual or group feedback. We have added instructions for virtual feedback where possible.</a:t>
            </a:r>
          </a:p>
          <a:p>
            <a:r>
              <a:rPr lang="en-US" dirty="0"/>
              <a:t>We have provided a suggested script with each slide. You may modify to add from your experiences and to use examples that are relevant to your audience. </a:t>
            </a:r>
          </a:p>
          <a:p>
            <a:endParaRPr lang="en-US" dirty="0"/>
          </a:p>
        </p:txBody>
      </p:sp>
      <p:sp>
        <p:nvSpPr>
          <p:cNvPr id="4" name="Slide Number Placeholder 3"/>
          <p:cNvSpPr>
            <a:spLocks noGrp="1"/>
          </p:cNvSpPr>
          <p:nvPr>
            <p:ph type="sldNum" sz="quarter" idx="5"/>
          </p:nvPr>
        </p:nvSpPr>
        <p:spPr/>
        <p:txBody>
          <a:bodyPr/>
          <a:lstStyle/>
          <a:p>
            <a:fld id="{6FF77B5D-95F7-4658-879D-35453E49CF3B}" type="slidenum">
              <a:rPr lang="en-US" smtClean="0"/>
              <a:t>1</a:t>
            </a:fld>
            <a:endParaRPr lang="en-US"/>
          </a:p>
        </p:txBody>
      </p:sp>
    </p:spTree>
    <p:extLst>
      <p:ext uri="{BB962C8B-B14F-4D97-AF65-F5344CB8AC3E}">
        <p14:creationId xmlns:p14="http://schemas.microsoft.com/office/powerpoint/2010/main" val="3425104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a:t>
            </a:r>
            <a:r>
              <a:rPr lang="en-US" sz="1200" kern="1200" err="1">
                <a:solidFill>
                  <a:schemeClr val="tx1"/>
                </a:solidFill>
                <a:effectLst/>
                <a:latin typeface="+mn-lt"/>
                <a:ea typeface="+mn-ea"/>
                <a:cs typeface="+mn-cs"/>
              </a:rPr>
              <a:t>WorkPlace</a:t>
            </a:r>
            <a:r>
              <a:rPr lang="en-US" sz="1200" kern="1200">
                <a:solidFill>
                  <a:schemeClr val="tx1"/>
                </a:solidFill>
                <a:effectLst/>
                <a:latin typeface="+mn-lt"/>
                <a:ea typeface="+mn-ea"/>
                <a:cs typeface="+mn-cs"/>
              </a:rPr>
              <a:t> Big Five Profile™ displays your trait information on the 5 </a:t>
            </a:r>
            <a:r>
              <a:rPr lang="en-US" sz="1200" kern="1200" err="1">
                <a:solidFill>
                  <a:schemeClr val="tx1"/>
                </a:solidFill>
                <a:effectLst/>
                <a:latin typeface="+mn-lt"/>
                <a:ea typeface="+mn-ea"/>
                <a:cs typeface="+mn-cs"/>
              </a:rPr>
              <a:t>supertraits</a:t>
            </a:r>
            <a:r>
              <a:rPr lang="en-US" sz="1200" kern="1200">
                <a:solidFill>
                  <a:schemeClr val="tx1"/>
                </a:solidFill>
                <a:effectLst/>
                <a:latin typeface="+mn-lt"/>
                <a:ea typeface="+mn-ea"/>
                <a:cs typeface="+mn-cs"/>
              </a:rPr>
              <a:t> and 23 </a:t>
            </a:r>
            <a:r>
              <a:rPr lang="en-US" sz="1200" kern="1200" err="1">
                <a:solidFill>
                  <a:schemeClr val="tx1"/>
                </a:solidFill>
                <a:effectLst/>
                <a:latin typeface="+mn-lt"/>
                <a:ea typeface="+mn-ea"/>
                <a:cs typeface="+mn-cs"/>
              </a:rPr>
              <a:t>subtraits</a:t>
            </a:r>
            <a:r>
              <a:rPr lang="en-US" sz="1200" kern="1200">
                <a:solidFill>
                  <a:schemeClr val="tx1"/>
                </a:solidFill>
                <a:effectLst/>
                <a:latin typeface="+mn-lt"/>
                <a:ea typeface="+mn-ea"/>
                <a:cs typeface="+mn-cs"/>
              </a:rPr>
              <a:t>. Each trait is represented on its own scale or continuum. Your score on each continuum is between 0 and 100. There are no good or bad scores on the </a:t>
            </a:r>
            <a:r>
              <a:rPr lang="en-US" sz="1200" kern="1200" err="1">
                <a:solidFill>
                  <a:schemeClr val="tx1"/>
                </a:solidFill>
                <a:effectLst/>
                <a:latin typeface="+mn-lt"/>
                <a:ea typeface="+mn-ea"/>
                <a:cs typeface="+mn-cs"/>
              </a:rPr>
              <a:t>WorkPlace</a:t>
            </a:r>
            <a:r>
              <a:rPr lang="en-US" sz="1200" kern="1200">
                <a:solidFill>
                  <a:schemeClr val="tx1"/>
                </a:solidFill>
                <a:effectLst/>
                <a:latin typeface="+mn-lt"/>
                <a:ea typeface="+mn-ea"/>
                <a:cs typeface="+mn-cs"/>
              </a:rPr>
              <a:t> assessment. Every score is valid and has the potential to help us in some way with our jobs as well as pose challenges for us.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Why is it important to show you the “dreaded” bell curve? Because your score on any given trait indicates where you tend to behave relative to others in a norm group that is comprised of a working population in your geography. Personality is naturally normally distributed such that scores cluster toward the middle range.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will be talking scores primarily according to three ranges:</a:t>
            </a:r>
          </a:p>
          <a:p>
            <a:r>
              <a:rPr lang="en-US" sz="1200" kern="1200">
                <a:solidFill>
                  <a:schemeClr val="tx1"/>
                </a:solidFill>
                <a:effectLst/>
                <a:latin typeface="+mn-lt"/>
                <a:ea typeface="+mn-ea"/>
                <a:cs typeface="+mn-cs"/>
              </a:rPr>
              <a:t>Low: 0-44</a:t>
            </a:r>
          </a:p>
          <a:p>
            <a:r>
              <a:rPr lang="en-US" sz="1200" kern="1200">
                <a:solidFill>
                  <a:schemeClr val="tx1"/>
                </a:solidFill>
                <a:effectLst/>
                <a:latin typeface="+mn-lt"/>
                <a:ea typeface="+mn-ea"/>
                <a:cs typeface="+mn-cs"/>
              </a:rPr>
              <a:t>Medium: 45-55</a:t>
            </a:r>
          </a:p>
          <a:p>
            <a:r>
              <a:rPr lang="en-US" sz="1200" kern="1200">
                <a:solidFill>
                  <a:schemeClr val="tx1"/>
                </a:solidFill>
                <a:effectLst/>
                <a:latin typeface="+mn-lt"/>
                <a:ea typeface="+mn-ea"/>
                <a:cs typeface="+mn-cs"/>
              </a:rPr>
              <a:t>High: 56-100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People with scores in the Very Low (0-35) and Very High (65-100) ranges </a:t>
            </a:r>
            <a:r>
              <a:rPr lang="en-US" sz="1200"/>
              <a:t>will tend to demonstrate more characteristics and behaviors that are associated with the endpoints.</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t>
            </a:r>
          </a:p>
          <a:p>
            <a:r>
              <a:rPr lang="en-US" sz="1200" i="1" kern="1200">
                <a:solidFill>
                  <a:schemeClr val="tx1"/>
                </a:solidFill>
                <a:effectLst/>
                <a:latin typeface="+mn-lt"/>
                <a:ea typeface="+mn-ea"/>
                <a:cs typeface="+mn-cs"/>
              </a:rPr>
              <a:t>If you’d like more detailed text for your audience, you can add this: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[[[Of the people in the norm population for the assessment, 38% score in the middle range of each scale, with scores between 45 and 55. Lower-range scores are between 0 and 44 while higher range scores are between 56 and 100. </a:t>
            </a:r>
          </a:p>
          <a:p>
            <a:endParaRPr lang="en-US" sz="1200"/>
          </a:p>
          <a:p>
            <a:pPr lvl="0"/>
            <a:r>
              <a:rPr lang="en-US" sz="1200"/>
              <a:t>What I want you to remember from this example is that when we have a continuum, as we will have when we look at the five factors of the Big Five, we will see clear end points.  As we move away from those end points, we will have combinations of traits from both ends of the continuum.</a:t>
            </a:r>
          </a:p>
          <a:p>
            <a:r>
              <a:rPr lang="en-US" sz="1200"/>
              <a:t> </a:t>
            </a:r>
          </a:p>
          <a:p>
            <a:pPr lvl="0"/>
            <a:r>
              <a:rPr lang="en-US" sz="1200"/>
              <a:t>The closer a person scores toward the end points of the scale, the more that person will tend to demonstrate characteristics and behaviors that are associated with the end points.</a:t>
            </a:r>
          </a:p>
          <a:p>
            <a:r>
              <a:rPr lang="en-US" sz="1200"/>
              <a:t> </a:t>
            </a:r>
          </a:p>
          <a:p>
            <a:pPr lvl="0"/>
            <a:r>
              <a:rPr lang="en-US" sz="1200"/>
              <a:t>At the same time, someone who scores in the middle of a scale is likely to use a combination of characteristics and behaviors, alternating them according to the situation.]]]</a:t>
            </a:r>
          </a:p>
          <a:p>
            <a:r>
              <a:rPr lang="en-US" sz="1200"/>
              <a:t> </a:t>
            </a:r>
          </a:p>
        </p:txBody>
      </p:sp>
      <p:sp>
        <p:nvSpPr>
          <p:cNvPr id="4" name="Slide Number Placeholder 3"/>
          <p:cNvSpPr>
            <a:spLocks noGrp="1"/>
          </p:cNvSpPr>
          <p:nvPr>
            <p:ph type="sldNum" sz="quarter" idx="5"/>
          </p:nvPr>
        </p:nvSpPr>
        <p:spPr/>
        <p:txBody>
          <a:bodyPr/>
          <a:lstStyle/>
          <a:p>
            <a:fld id="{CDC67654-D16B-43D8-A0EB-50801D8462DE}" type="slidenum">
              <a:rPr lang="en-US" smtClean="0"/>
              <a:t>11</a:t>
            </a:fld>
            <a:endParaRPr lang="en-US"/>
          </a:p>
        </p:txBody>
      </p:sp>
    </p:spTree>
    <p:extLst>
      <p:ext uri="{BB962C8B-B14F-4D97-AF65-F5344CB8AC3E}">
        <p14:creationId xmlns:p14="http://schemas.microsoft.com/office/powerpoint/2010/main" val="26690535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t>News alert: None of us is a 100% perfect match for our roles. Let’s normalize this so that you can clearly identify the things that naturally energize you and drain you. This is the first step towards managing your energy effectively at work.</a:t>
            </a:r>
          </a:p>
          <a:p>
            <a:endParaRPr lang="en-US" dirty="0"/>
          </a:p>
          <a:p>
            <a:pPr algn="l" fontAlgn="base"/>
            <a:r>
              <a:rPr lang="en-US" b="0" i="0" dirty="0">
                <a:solidFill>
                  <a:srgbClr val="313537"/>
                </a:solidFill>
                <a:effectLst/>
                <a:latin typeface="Raleway" pitchFamily="2" charset="0"/>
              </a:rPr>
              <a:t>The reality is this: certain aspects of the work role often fit and others don’t. Keep in mind, it can also change based on the situation. Sometimes the same trait that helps in one situation hinders you in another. For example, someone who scores high in C4: Concentration would find this helpful when working on deadline-intense projects. However, this same trait could hinder that person when priorities compete and require the focus to shift repeatedly. </a:t>
            </a:r>
          </a:p>
          <a:p>
            <a:pPr algn="l" fontAlgn="base"/>
            <a:endParaRPr lang="en-US" b="0" i="0" dirty="0">
              <a:solidFill>
                <a:srgbClr val="313537"/>
              </a:solidFill>
              <a:effectLst/>
              <a:latin typeface="Raleway" pitchFamily="2" charset="0"/>
            </a:endParaRPr>
          </a:p>
          <a:p>
            <a:pPr algn="l" fontAlgn="base"/>
            <a:r>
              <a:rPr lang="en-US" b="0" i="0" dirty="0">
                <a:solidFill>
                  <a:srgbClr val="313537"/>
                </a:solidFill>
                <a:effectLst/>
                <a:latin typeface="Raleway" pitchFamily="2" charset="0"/>
              </a:rPr>
              <a:t>Understanding personality fit is not a measure of performance, but rather a measure of the impact of the trait energy on your role. This activity helps you determine which traits help you and which hinder you at work.</a:t>
            </a:r>
          </a:p>
          <a:p>
            <a:br>
              <a:rPr lang="en-US" b="0" i="0" dirty="0">
                <a:solidFill>
                  <a:srgbClr val="313537"/>
                </a:solidFill>
                <a:effectLst/>
                <a:latin typeface="Merriweather" panose="00000500000000000000" pitchFamily="2" charset="0"/>
              </a:rPr>
            </a:br>
            <a:endParaRPr lang="en-US" dirty="0"/>
          </a:p>
          <a:p>
            <a:endParaRPr lang="en-US" dirty="0"/>
          </a:p>
        </p:txBody>
      </p:sp>
      <p:sp>
        <p:nvSpPr>
          <p:cNvPr id="4" name="Slide Number Placeholder 3"/>
          <p:cNvSpPr>
            <a:spLocks noGrp="1"/>
          </p:cNvSpPr>
          <p:nvPr>
            <p:ph type="sldNum" sz="quarter" idx="5"/>
          </p:nvPr>
        </p:nvSpPr>
        <p:spPr/>
        <p:txBody>
          <a:bodyPr/>
          <a:lstStyle/>
          <a:p>
            <a:fld id="{1399CDD7-B228-490F-8366-E1D60BAAD209}" type="slidenum">
              <a:rPr lang="en-US" smtClean="0"/>
              <a:t>101</a:t>
            </a:fld>
            <a:endParaRPr lang="en-US"/>
          </a:p>
        </p:txBody>
      </p:sp>
    </p:spTree>
    <p:extLst>
      <p:ext uri="{BB962C8B-B14F-4D97-AF65-F5344CB8AC3E}">
        <p14:creationId xmlns:p14="http://schemas.microsoft.com/office/powerpoint/2010/main" val="32569165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is the impact of low trait energy – working against your default traits, </a:t>
            </a:r>
          </a:p>
          <a:p>
            <a:r>
              <a:rPr lang="en-US" dirty="0"/>
              <a:t>And on the right, working with your personality</a:t>
            </a:r>
          </a:p>
          <a:p>
            <a:r>
              <a:rPr lang="en-US" dirty="0"/>
              <a:t>Read this. What observations do you have?</a:t>
            </a:r>
          </a:p>
        </p:txBody>
      </p:sp>
      <p:sp>
        <p:nvSpPr>
          <p:cNvPr id="4" name="Slide Number Placeholder 3"/>
          <p:cNvSpPr>
            <a:spLocks noGrp="1"/>
          </p:cNvSpPr>
          <p:nvPr>
            <p:ph type="sldNum" sz="quarter" idx="5"/>
          </p:nvPr>
        </p:nvSpPr>
        <p:spPr/>
        <p:txBody>
          <a:bodyPr/>
          <a:lstStyle/>
          <a:p>
            <a:fld id="{1399CDD7-B228-490F-8366-E1D60BAAD209}" type="slidenum">
              <a:rPr lang="en-US" smtClean="0"/>
              <a:t>102</a:t>
            </a:fld>
            <a:endParaRPr lang="en-US"/>
          </a:p>
        </p:txBody>
      </p:sp>
    </p:spTree>
    <p:extLst>
      <p:ext uri="{BB962C8B-B14F-4D97-AF65-F5344CB8AC3E}">
        <p14:creationId xmlns:p14="http://schemas.microsoft.com/office/powerpoint/2010/main" val="25414289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source of increased engagement with your work – the oomph for creativity, sustained effort, and well-being. Your default nature is reflected in your personality. So by aligning your work with your WorkPlace Big Five Profile trait scores and Trait Energy principles, you’ll rely on the behaviors that are most natural for you, and actively manage those that are less natural for you. </a:t>
            </a:r>
          </a:p>
        </p:txBody>
      </p:sp>
      <p:sp>
        <p:nvSpPr>
          <p:cNvPr id="4" name="Slide Number Placeholder 3"/>
          <p:cNvSpPr>
            <a:spLocks noGrp="1"/>
          </p:cNvSpPr>
          <p:nvPr>
            <p:ph type="sldNum" sz="quarter" idx="5"/>
          </p:nvPr>
        </p:nvSpPr>
        <p:spPr/>
        <p:txBody>
          <a:bodyPr/>
          <a:lstStyle/>
          <a:p>
            <a:fld id="{1399CDD7-B228-490F-8366-E1D60BAAD209}" type="slidenum">
              <a:rPr lang="en-US" smtClean="0"/>
              <a:t>103</a:t>
            </a:fld>
            <a:endParaRPr lang="en-US"/>
          </a:p>
        </p:txBody>
      </p:sp>
    </p:spTree>
    <p:extLst>
      <p:ext uri="{BB962C8B-B14F-4D97-AF65-F5344CB8AC3E}">
        <p14:creationId xmlns:p14="http://schemas.microsoft.com/office/powerpoint/2010/main" val="41609877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newsflash: as we learned with trait variance, it is natural for us to make slight shifts in our behaviors. [This is an advancement in personality research  that comes from Dr. Brian Little.] </a:t>
            </a:r>
          </a:p>
          <a:p>
            <a:endParaRPr lang="en-US" dirty="0"/>
          </a:p>
          <a:p>
            <a:pPr defTabSz="966612">
              <a:defRPr/>
            </a:pPr>
            <a:r>
              <a:rPr lang="en-US" dirty="0">
                <a:solidFill>
                  <a:schemeClr val="bg1"/>
                </a:solidFill>
                <a:latin typeface="Raleway" panose="020B0503030101060003"/>
              </a:rPr>
              <a:t>It’s a helpful framework to understanding how we may adjust our behaviors  - and how this adjustment impacts our trait energy. </a:t>
            </a:r>
          </a:p>
          <a:p>
            <a:pPr defTabSz="966612">
              <a:defRPr/>
            </a:pPr>
            <a:endParaRPr lang="en-US" dirty="0">
              <a:solidFill>
                <a:schemeClr val="bg1"/>
              </a:solidFill>
              <a:latin typeface="Raleway" panose="020B0503030101060003"/>
            </a:endParaRPr>
          </a:p>
          <a:p>
            <a:pPr defTabSz="966612">
              <a:defRPr/>
            </a:pPr>
            <a:r>
              <a:rPr lang="en-US" dirty="0">
                <a:solidFill>
                  <a:schemeClr val="bg1"/>
                </a:solidFill>
                <a:latin typeface="Raleway" panose="020B0503030101060003"/>
              </a:rPr>
              <a:t>Brian Little says that the behaviors you display on any particular day could be biogenic, sociogenic, and/or </a:t>
            </a:r>
            <a:r>
              <a:rPr lang="en-US" dirty="0" err="1">
                <a:solidFill>
                  <a:schemeClr val="bg1"/>
                </a:solidFill>
                <a:latin typeface="Raleway" panose="020B0503030101060003"/>
              </a:rPr>
              <a:t>idiogenic</a:t>
            </a:r>
            <a:endParaRPr lang="en-US" dirty="0">
              <a:solidFill>
                <a:schemeClr val="bg1"/>
              </a:solidFill>
              <a:latin typeface="Raleway" panose="020B0503030101060003"/>
            </a:endParaRPr>
          </a:p>
          <a:p>
            <a:pPr defTabSz="966612">
              <a:defRPr/>
            </a:pPr>
            <a:endParaRPr lang="en-US" dirty="0">
              <a:solidFill>
                <a:schemeClr val="bg1"/>
              </a:solidFill>
              <a:latin typeface="Raleway" panose="020B0503030101060003"/>
            </a:endParaRPr>
          </a:p>
          <a:p>
            <a:pPr defTabSz="966612">
              <a:defRPr/>
            </a:pPr>
            <a:r>
              <a:rPr lang="en-US" dirty="0">
                <a:solidFill>
                  <a:schemeClr val="bg1"/>
                </a:solidFill>
                <a:latin typeface="Raleway" panose="020B0503030101060003"/>
              </a:rPr>
              <a:t>See video for quick reference - </a:t>
            </a:r>
            <a:r>
              <a:rPr lang="en-US" dirty="0">
                <a:hlinkClick r:id="rId3"/>
              </a:rPr>
              <a:t>https://knowledge.wharton.upenn.edu/article/the-science-of-personality-understanding-yourself-and-those-around-you/</a:t>
            </a:r>
            <a:endParaRPr lang="en-US" dirty="0"/>
          </a:p>
          <a:p>
            <a:pPr defTabSz="966612">
              <a:defRPr/>
            </a:pPr>
            <a:r>
              <a:rPr lang="en-US" dirty="0">
                <a:solidFill>
                  <a:schemeClr val="bg1"/>
                </a:solidFill>
                <a:latin typeface="Raleway" panose="020B0503030101060003"/>
              </a:rPr>
              <a:t>You can also read more in his book – Me, Myself, Us (By Brian Little) </a:t>
            </a:r>
          </a:p>
          <a:p>
            <a:endParaRPr lang="en-US" dirty="0"/>
          </a:p>
          <a:p>
            <a:pPr fontAlgn="base"/>
            <a:r>
              <a:rPr lang="en-US" b="1" dirty="0">
                <a:solidFill>
                  <a:srgbClr val="6CC04A"/>
                </a:solidFill>
                <a:latin typeface="Raleway" panose="020B0503030101060003"/>
              </a:rPr>
              <a:t>Biogenic:</a:t>
            </a:r>
          </a:p>
          <a:p>
            <a:pPr fontAlgn="base"/>
            <a:r>
              <a:rPr lang="en-US" b="1" dirty="0">
                <a:solidFill>
                  <a:srgbClr val="6CC04A"/>
                </a:solidFill>
                <a:latin typeface="Raleway" panose="020B0503030101060003"/>
              </a:rPr>
              <a:t>Acting</a:t>
            </a:r>
            <a:r>
              <a:rPr lang="en-US" b="0" dirty="0">
                <a:solidFill>
                  <a:srgbClr val="6CC04A"/>
                </a:solidFill>
                <a:latin typeface="Raleway" panose="020B0503030101060003"/>
              </a:rPr>
              <a:t> from a genetic basis </a:t>
            </a:r>
            <a:r>
              <a:rPr lang="en-US" b="0" dirty="0">
                <a:solidFill>
                  <a:schemeClr val="bg1"/>
                </a:solidFill>
                <a:latin typeface="Raleway" panose="020B0503030101060003"/>
              </a:rPr>
              <a:t>offers the most benefits.</a:t>
            </a:r>
          </a:p>
          <a:p>
            <a:pPr marL="181240" indent="-181240" fontAlgn="base">
              <a:buFont typeface="Arial" panose="020B0604020202020204" pitchFamily="34" charset="0"/>
              <a:buChar char="•"/>
            </a:pPr>
            <a:r>
              <a:rPr lang="en-US" dirty="0">
                <a:solidFill>
                  <a:schemeClr val="bg1"/>
                </a:solidFill>
                <a:latin typeface="Raleway" panose="020B0503030101060003"/>
              </a:rPr>
              <a:t>it is natural</a:t>
            </a:r>
          </a:p>
          <a:p>
            <a:pPr marL="181240" indent="-181240" fontAlgn="base">
              <a:buFont typeface="Arial" panose="020B0604020202020204" pitchFamily="34" charset="0"/>
              <a:buChar char="•"/>
            </a:pPr>
            <a:r>
              <a:rPr lang="en-US" dirty="0">
                <a:solidFill>
                  <a:schemeClr val="bg1"/>
                </a:solidFill>
                <a:latin typeface="Raleway" panose="020B0503030101060003"/>
              </a:rPr>
              <a:t>leads to well-being</a:t>
            </a:r>
          </a:p>
          <a:p>
            <a:pPr marL="181240" indent="-181240" fontAlgn="base">
              <a:buFont typeface="Arial" panose="020B0604020202020204" pitchFamily="34" charset="0"/>
              <a:buChar char="•"/>
            </a:pPr>
            <a:r>
              <a:rPr lang="en-US" dirty="0">
                <a:solidFill>
                  <a:schemeClr val="bg1"/>
                </a:solidFill>
                <a:latin typeface="Raleway" panose="020B0503030101060003"/>
              </a:rPr>
              <a:t>can be sustained for a long period of time </a:t>
            </a:r>
          </a:p>
          <a:p>
            <a:pPr fontAlgn="base"/>
            <a:endParaRPr lang="en-US" dirty="0">
              <a:solidFill>
                <a:schemeClr val="bg1"/>
              </a:solidFill>
              <a:latin typeface="Raleway" panose="020B0503030101060003"/>
            </a:endParaRPr>
          </a:p>
          <a:p>
            <a:pPr fontAlgn="base"/>
            <a:r>
              <a:rPr lang="en-US" b="1" dirty="0">
                <a:solidFill>
                  <a:srgbClr val="6CC04A"/>
                </a:solidFill>
                <a:latin typeface="Raleway" panose="020B0503030101060003"/>
              </a:rPr>
              <a:t>Sociogenic:</a:t>
            </a:r>
          </a:p>
          <a:p>
            <a:pPr fontAlgn="base"/>
            <a:r>
              <a:rPr lang="en-US" b="1" dirty="0">
                <a:solidFill>
                  <a:srgbClr val="6CC04A"/>
                </a:solidFill>
                <a:latin typeface="Raleway" panose="020B0503030101060003"/>
              </a:rPr>
              <a:t>Acting because of socialization </a:t>
            </a:r>
            <a:r>
              <a:rPr lang="en-US" dirty="0">
                <a:solidFill>
                  <a:schemeClr val="bg1"/>
                </a:solidFill>
                <a:latin typeface="Raleway" panose="020B0503030101060003"/>
              </a:rPr>
              <a:t>may also seem normal because of conditioning and not knowing otherwise. </a:t>
            </a:r>
            <a:r>
              <a:rPr lang="en-US" u="sng" dirty="0">
                <a:solidFill>
                  <a:schemeClr val="bg1"/>
                </a:solidFill>
                <a:latin typeface="Raleway" panose="020B0503030101060003"/>
              </a:rPr>
              <a:t>However</a:t>
            </a:r>
            <a:r>
              <a:rPr lang="en-US" dirty="0">
                <a:solidFill>
                  <a:schemeClr val="bg1"/>
                </a:solidFill>
                <a:latin typeface="Raleway" panose="020B0503030101060003"/>
              </a:rPr>
              <a:t>, prolonged socialized behavior contrary to who you are has been proven to create physiological distress. </a:t>
            </a:r>
          </a:p>
          <a:p>
            <a:pPr fontAlgn="base"/>
            <a:endParaRPr lang="en-US" dirty="0">
              <a:solidFill>
                <a:schemeClr val="bg1"/>
              </a:solidFill>
              <a:latin typeface="Raleway" panose="020B0503030101060003"/>
            </a:endParaRPr>
          </a:p>
          <a:p>
            <a:pPr defTabSz="966612" fontAlgn="base">
              <a:defRPr/>
            </a:pPr>
            <a:r>
              <a:rPr lang="en-US" b="1" dirty="0" err="1"/>
              <a:t>Idiogenic</a:t>
            </a:r>
            <a:r>
              <a:rPr lang="en-US" b="1" dirty="0"/>
              <a:t>: </a:t>
            </a:r>
          </a:p>
          <a:p>
            <a:pPr defTabSz="966612" fontAlgn="base">
              <a:defRPr/>
            </a:pPr>
            <a:r>
              <a:rPr lang="en-US" dirty="0">
                <a:solidFill>
                  <a:schemeClr val="tx1"/>
                </a:solidFill>
                <a:latin typeface="Raleway" panose="020B0503030101060003"/>
              </a:rPr>
              <a:t>Also known as </a:t>
            </a:r>
            <a:r>
              <a:rPr lang="en-US" b="1" dirty="0">
                <a:solidFill>
                  <a:schemeClr val="tx1"/>
                </a:solidFill>
                <a:latin typeface="Raleway" panose="020B0503030101060003"/>
              </a:rPr>
              <a:t>personal projects </a:t>
            </a:r>
            <a:r>
              <a:rPr lang="en-US" b="0" dirty="0">
                <a:solidFill>
                  <a:schemeClr val="tx1"/>
                </a:solidFill>
                <a:latin typeface="Raleway" panose="020B0503030101060003"/>
              </a:rPr>
              <a:t>(being engaged in projects that personally matter to us)</a:t>
            </a:r>
            <a:endParaRPr lang="en-US" b="0" dirty="0"/>
          </a:p>
          <a:p>
            <a:pPr fontAlgn="base"/>
            <a:r>
              <a:rPr lang="en-US" b="1" dirty="0">
                <a:solidFill>
                  <a:srgbClr val="6CC04A"/>
                </a:solidFill>
                <a:latin typeface="Raleway" panose="020B0503030101060003"/>
              </a:rPr>
              <a:t>Being motivated by the context and personal projects</a:t>
            </a:r>
            <a:r>
              <a:rPr lang="en-US" dirty="0">
                <a:solidFill>
                  <a:schemeClr val="bg1"/>
                </a:solidFill>
                <a:latin typeface="Raleway" panose="020B0503030101060003"/>
              </a:rPr>
              <a:t> can be an enjoyable experience. </a:t>
            </a:r>
            <a:r>
              <a:rPr lang="en-US" u="sng" dirty="0">
                <a:solidFill>
                  <a:schemeClr val="bg1"/>
                </a:solidFill>
                <a:latin typeface="Raleway" panose="020B0503030101060003"/>
              </a:rPr>
              <a:t>However</a:t>
            </a:r>
            <a:r>
              <a:rPr lang="en-US" dirty="0">
                <a:solidFill>
                  <a:schemeClr val="bg1"/>
                </a:solidFill>
                <a:latin typeface="Raleway" panose="020B0503030101060003"/>
              </a:rPr>
              <a:t>, if this is unlike your natural self, you are not likely to be able to sustain high performance without it affecting your well-being. </a:t>
            </a:r>
          </a:p>
          <a:p>
            <a:endParaRPr lang="en-US" dirty="0"/>
          </a:p>
        </p:txBody>
      </p:sp>
      <p:sp>
        <p:nvSpPr>
          <p:cNvPr id="4" name="Slide Number Placeholder 3"/>
          <p:cNvSpPr>
            <a:spLocks noGrp="1"/>
          </p:cNvSpPr>
          <p:nvPr>
            <p:ph type="sldNum" sz="quarter" idx="5"/>
          </p:nvPr>
        </p:nvSpPr>
        <p:spPr/>
        <p:txBody>
          <a:bodyPr/>
          <a:lstStyle/>
          <a:p>
            <a:fld id="{6FF77B5D-95F7-4658-879D-35453E49CF3B}" type="slidenum">
              <a:rPr lang="en-US" smtClean="0"/>
              <a:t>104</a:t>
            </a:fld>
            <a:endParaRPr lang="en-US"/>
          </a:p>
        </p:txBody>
      </p:sp>
    </p:spTree>
    <p:extLst>
      <p:ext uri="{BB962C8B-B14F-4D97-AF65-F5344CB8AC3E}">
        <p14:creationId xmlns:p14="http://schemas.microsoft.com/office/powerpoint/2010/main" val="29285854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Here’s an example of how ingrained versus intentional behaviors can play out. </a:t>
            </a:r>
          </a:p>
          <a:p>
            <a:pPr defTabSz="966612">
              <a:defRPr/>
            </a:pPr>
            <a:endParaRPr lang="en-US" dirty="0"/>
          </a:p>
          <a:p>
            <a:pPr defTabSz="966612">
              <a:defRPr/>
            </a:pPr>
            <a:r>
              <a:rPr lang="en-US" dirty="0"/>
              <a:t>The reason we could show up as high in Accommodation – deferential and seeking to be agreeable – could be:</a:t>
            </a:r>
          </a:p>
          <a:p>
            <a:pPr marL="241653" indent="-241653" defTabSz="966612">
              <a:buFontTx/>
              <a:buAutoNum type="arabicParenR"/>
              <a:defRPr/>
            </a:pPr>
            <a:r>
              <a:rPr lang="en-US" dirty="0"/>
              <a:t>Ingrained – that it is simply your nature; e.g. you score highly on the overall </a:t>
            </a:r>
            <a:r>
              <a:rPr lang="en-US" dirty="0" err="1"/>
              <a:t>supertrait</a:t>
            </a:r>
            <a:r>
              <a:rPr lang="en-US" dirty="0"/>
              <a:t> Accommodation.</a:t>
            </a:r>
          </a:p>
          <a:p>
            <a:pPr marL="241653" indent="-241653" defTabSz="966612">
              <a:buFontTx/>
              <a:buAutoNum type="arabicParenR"/>
              <a:defRPr/>
            </a:pPr>
            <a:r>
              <a:rPr lang="en-US" dirty="0"/>
              <a:t>Intentional – conforming to social or company/team cultural norms, of exhibiting accommodating behaviors. Sometimes we aren’t aware of this. We’ve been playing the part so long that we don’t recognize it.</a:t>
            </a:r>
          </a:p>
          <a:p>
            <a:pPr marL="241653" indent="-241653" defTabSz="966612">
              <a:buFontTx/>
              <a:buAutoNum type="arabicParenR"/>
              <a:defRPr/>
            </a:pPr>
            <a:r>
              <a:rPr lang="en-US" dirty="0"/>
              <a:t>Sometimes, we adopt behaviors to help us realize a specific goal.</a:t>
            </a:r>
          </a:p>
          <a:p>
            <a:pPr marL="241653" indent="-241653" defTabSz="966612">
              <a:buFontTx/>
              <a:buAutoNum type="arabicParenR"/>
              <a:defRPr/>
            </a:pPr>
            <a:endParaRPr lang="en-US" dirty="0"/>
          </a:p>
          <a:p>
            <a:pPr defTabSz="966612">
              <a:defRPr/>
            </a:pPr>
            <a:endParaRPr lang="en-US" dirty="0"/>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1399CDD7-B228-490F-8366-E1D60BAAD209}" type="slidenum">
              <a:rPr lang="en-US" smtClean="0"/>
              <a:t>105</a:t>
            </a:fld>
            <a:endParaRPr lang="en-US"/>
          </a:p>
        </p:txBody>
      </p:sp>
    </p:spTree>
    <p:extLst>
      <p:ext uri="{BB962C8B-B14F-4D97-AF65-F5344CB8AC3E}">
        <p14:creationId xmlns:p14="http://schemas.microsoft.com/office/powerpoint/2010/main" val="34725285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How does this play out? </a:t>
            </a:r>
          </a:p>
          <a:p>
            <a:pPr marL="0" lvl="0" indent="0" algn="l" rtl="0">
              <a:spcBef>
                <a:spcPts val="0"/>
              </a:spcBef>
              <a:spcAft>
                <a:spcPts val="0"/>
              </a:spcAft>
              <a:buNone/>
            </a:pPr>
            <a:r>
              <a:rPr lang="en-US" dirty="0"/>
              <a:t>Here’s a micro case study to see what this looks like in action. </a:t>
            </a:r>
            <a:endParaRPr dirty="0"/>
          </a:p>
        </p:txBody>
      </p:sp>
      <p:sp>
        <p:nvSpPr>
          <p:cNvPr id="476" name="Google Shape;476;p1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78256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helpful wisdom nugget, especially if we find ourselves saying yes too often.</a:t>
            </a:r>
          </a:p>
          <a:p>
            <a:r>
              <a:rPr lang="en-US" dirty="0"/>
              <a:t>Finding ways to create well-being WHILE working is not a luxury, it’s a necessity.</a:t>
            </a:r>
          </a:p>
        </p:txBody>
      </p:sp>
      <p:sp>
        <p:nvSpPr>
          <p:cNvPr id="4" name="Slide Number Placeholder 3"/>
          <p:cNvSpPr>
            <a:spLocks noGrp="1"/>
          </p:cNvSpPr>
          <p:nvPr>
            <p:ph type="sldNum" sz="quarter" idx="5"/>
          </p:nvPr>
        </p:nvSpPr>
        <p:spPr/>
        <p:txBody>
          <a:bodyPr/>
          <a:lstStyle/>
          <a:p>
            <a:fld id="{1399CDD7-B228-490F-8366-E1D60BAAD209}" type="slidenum">
              <a:rPr lang="en-US" smtClean="0"/>
              <a:t>107</a:t>
            </a:fld>
            <a:endParaRPr lang="en-US"/>
          </a:p>
        </p:txBody>
      </p:sp>
    </p:spTree>
    <p:extLst>
      <p:ext uri="{BB962C8B-B14F-4D97-AF65-F5344CB8AC3E}">
        <p14:creationId xmlns:p14="http://schemas.microsoft.com/office/powerpoint/2010/main" val="4403001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Breakout Exercise: First, time 5 minutes for reflections, then place in small groups for seven minutes.</a:t>
            </a:r>
            <a:endParaRPr lang="en-US" sz="1800" dirty="0">
              <a:effectLst/>
              <a:latin typeface="Arial" panose="020B0604020202020204" pitchFamily="34" charset="0"/>
            </a:endParaRPr>
          </a:p>
          <a:p>
            <a:pPr lvl="0"/>
            <a:endParaRPr lang="en-US" sz="1200" dirty="0"/>
          </a:p>
          <a:p>
            <a:pPr lvl="0"/>
            <a:endParaRPr lang="en-US" sz="1200" b="1" dirty="0"/>
          </a:p>
          <a:p>
            <a:endParaRPr lang="en-US" dirty="0"/>
          </a:p>
        </p:txBody>
      </p:sp>
      <p:sp>
        <p:nvSpPr>
          <p:cNvPr id="4" name="Slide Number Placeholder 3"/>
          <p:cNvSpPr>
            <a:spLocks noGrp="1"/>
          </p:cNvSpPr>
          <p:nvPr>
            <p:ph type="sldNum" sz="quarter" idx="5"/>
          </p:nvPr>
        </p:nvSpPr>
        <p:spPr/>
        <p:txBody>
          <a:bodyPr/>
          <a:lstStyle/>
          <a:p>
            <a:fld id="{1399CDD7-B228-490F-8366-E1D60BAAD209}" type="slidenum">
              <a:rPr lang="en-US" smtClean="0"/>
              <a:t>108</a:t>
            </a:fld>
            <a:endParaRPr lang="en-US"/>
          </a:p>
        </p:txBody>
      </p:sp>
    </p:spTree>
    <p:extLst>
      <p:ext uri="{BB962C8B-B14F-4D97-AF65-F5344CB8AC3E}">
        <p14:creationId xmlns:p14="http://schemas.microsoft.com/office/powerpoint/2010/main" val="29638528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bring the concept into action.</a:t>
            </a:r>
          </a:p>
        </p:txBody>
      </p:sp>
      <p:sp>
        <p:nvSpPr>
          <p:cNvPr id="4" name="Slide Number Placeholder 3"/>
          <p:cNvSpPr>
            <a:spLocks noGrp="1"/>
          </p:cNvSpPr>
          <p:nvPr>
            <p:ph type="sldNum" sz="quarter" idx="5"/>
          </p:nvPr>
        </p:nvSpPr>
        <p:spPr/>
        <p:txBody>
          <a:bodyPr/>
          <a:lstStyle/>
          <a:p>
            <a:fld id="{6FF77B5D-95F7-4658-879D-35453E49CF3B}" type="slidenum">
              <a:rPr lang="en-US" smtClean="0"/>
              <a:t>109</a:t>
            </a:fld>
            <a:endParaRPr lang="en-US"/>
          </a:p>
        </p:txBody>
      </p:sp>
    </p:spTree>
    <p:extLst>
      <p:ext uri="{BB962C8B-B14F-4D97-AF65-F5344CB8AC3E}">
        <p14:creationId xmlns:p14="http://schemas.microsoft.com/office/powerpoint/2010/main" val="37341298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strategies that can lift your workday energy.</a:t>
            </a:r>
          </a:p>
          <a:p>
            <a:pPr lvl="0"/>
            <a:endParaRPr lang="en-US" sz="1200" dirty="0"/>
          </a:p>
          <a:p>
            <a:pPr lvl="0"/>
            <a:r>
              <a:rPr lang="en-US" sz="1200" dirty="0"/>
              <a:t>Given that we have some tasks that drain us due to our inherent trait infrastructure, how can we manage ourselves and our workday for optimal well-being and performance?</a:t>
            </a:r>
          </a:p>
          <a:p>
            <a:pPr lvl="0"/>
            <a:r>
              <a:rPr lang="en-US" sz="1200" u="sng" dirty="0"/>
              <a:t>Work tasks:</a:t>
            </a:r>
          </a:p>
          <a:p>
            <a:pPr lvl="0"/>
            <a:r>
              <a:rPr lang="en-US" sz="1200" dirty="0"/>
              <a:t>    By understanding which tasks energize and drain us – like we thought through in the exercise earlier – we can manage our day by borrowing a term from the financial industry – ‘portfolio management’. </a:t>
            </a:r>
          </a:p>
          <a:p>
            <a:pPr lvl="0"/>
            <a:r>
              <a:rPr lang="en-US" sz="1200" dirty="0"/>
              <a:t>Evaluate your basket of activities for any given day, week, month, and allocate your resources. </a:t>
            </a:r>
          </a:p>
          <a:p>
            <a:pPr lvl="0"/>
            <a:r>
              <a:rPr lang="en-US" sz="1200" dirty="0"/>
              <a:t>Here are some suggestions:</a:t>
            </a:r>
          </a:p>
          <a:p>
            <a:pPr marL="241653" marR="0" lvl="0" indent="-241653" algn="l" defTabSz="914400" rtl="0" eaLnBrk="1" fontAlgn="auto" latinLnBrk="0" hangingPunct="1">
              <a:lnSpc>
                <a:spcPct val="100000"/>
              </a:lnSpc>
              <a:spcBef>
                <a:spcPts val="0"/>
              </a:spcBef>
              <a:spcAft>
                <a:spcPts val="0"/>
              </a:spcAft>
              <a:buClrTx/>
              <a:buSzTx/>
              <a:buFontTx/>
              <a:buAutoNum type="arabicPeriod"/>
              <a:tabLst/>
              <a:defRPr/>
            </a:pPr>
            <a:r>
              <a:rPr lang="en-US" sz="1200" dirty="0"/>
              <a:t>CREATE WORK CHUNKS -Schedule your draining activities in manageable chunks for you. This can very from person to person and task to task, based on how draining the task is for you.</a:t>
            </a:r>
          </a:p>
          <a:p>
            <a:pPr marL="241653" indent="-241653">
              <a:buAutoNum type="arabicPeriod"/>
            </a:pPr>
            <a:r>
              <a:rPr lang="en-US" sz="1200" dirty="0"/>
              <a:t>BE PROACTIVE WITH YOUR ENERGY CALENDAR -Schedule activities that are energizing for you before and after draining activities. </a:t>
            </a:r>
            <a:endParaRPr lang="en-US" dirty="0"/>
          </a:p>
          <a:p>
            <a:pPr marL="241653" indent="-241653">
              <a:buAutoNum type="arabicPeriod"/>
            </a:pPr>
            <a:r>
              <a:rPr lang="en-US" sz="1200" dirty="0"/>
              <a:t>USE THE BOOKEND APPROACH -In this way you ‘bookend’ the draining activity and use the energizing activities as energy boosters to help you accomplish the draining activities and those for which you have slightly less natural energy.</a:t>
            </a:r>
            <a:r>
              <a:rPr lang="en-US" dirty="0"/>
              <a:t> </a:t>
            </a:r>
          </a:p>
          <a:p>
            <a:pPr marL="241653" indent="-241653">
              <a:buAutoNum type="arabicPeriod"/>
            </a:pPr>
            <a:r>
              <a:rPr lang="en-US" sz="1200" dirty="0"/>
              <a:t>LEVERAGE YOUR CIRCADIAN RHYTHM -Schedule draining tasks during the time of day when you have more energy. For example, if you are an Extravert, research says that you are likely to be slower to wake. If this is true for you, schedule an energizing activity to start your morning and then move on to the draining task that needs your attention. </a:t>
            </a:r>
          </a:p>
          <a:p>
            <a:pPr marL="241653" indent="-241653">
              <a:buAutoNum type="arabicPeriod"/>
            </a:pPr>
            <a:r>
              <a:rPr lang="en-US" sz="1200" dirty="0"/>
              <a:t>TAKE INVENTORY OF YOUR PERSONAL PROJECTS Take time to identify and take stock of your own personal projects. Evaluate their overall impact on your energy and carefully decide, based on importance and your values, whether you need to prune or otherwise redesign your personal projects to maximize the balance between your energy, your well-being and your work goals.</a:t>
            </a:r>
          </a:p>
          <a:p>
            <a:pPr marL="241653" indent="-241653">
              <a:buAutoNum type="arabicPeriod"/>
            </a:pPr>
            <a:r>
              <a:rPr lang="en-US" sz="1200" dirty="0"/>
              <a:t>ADAPT TO THE DRAIN: REFRAME &amp; OFFSET - Evaluate those activities you find draining and decide if there are any work arounds, skill enhancement, or perhaps even mindset adjustment, e.g. reframing the task, that can help you ensure the draining task is done, done well, and with less drain on you. Recognize that there are times when grit, perseverance, and positive mental attitude are the best medicine to dig in and do certain tasks to the best of your ability. It would be unrealistic that we could design a career, with roles and tasks that set us on fire every moment of every day. </a:t>
            </a:r>
          </a:p>
          <a:p>
            <a:endParaRPr lang="en-US" dirty="0"/>
          </a:p>
        </p:txBody>
      </p:sp>
      <p:sp>
        <p:nvSpPr>
          <p:cNvPr id="4" name="Slide Number Placeholder 3"/>
          <p:cNvSpPr>
            <a:spLocks noGrp="1"/>
          </p:cNvSpPr>
          <p:nvPr>
            <p:ph type="sldNum" sz="quarter" idx="5"/>
          </p:nvPr>
        </p:nvSpPr>
        <p:spPr/>
        <p:txBody>
          <a:bodyPr/>
          <a:lstStyle/>
          <a:p>
            <a:fld id="{1399CDD7-B228-490F-8366-E1D60BAAD209}" type="slidenum">
              <a:rPr lang="en-US" smtClean="0"/>
              <a:t>110</a:t>
            </a:fld>
            <a:endParaRPr lang="en-US"/>
          </a:p>
        </p:txBody>
      </p:sp>
    </p:spTree>
    <p:extLst>
      <p:ext uri="{BB962C8B-B14F-4D97-AF65-F5344CB8AC3E}">
        <p14:creationId xmlns:p14="http://schemas.microsoft.com/office/powerpoint/2010/main" val="2697816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a:t>Now let’s see your actual scores on the five </a:t>
            </a:r>
            <a:r>
              <a:rPr lang="en-US" sz="1200" err="1"/>
              <a:t>supertraits</a:t>
            </a:r>
            <a:r>
              <a:rPr lang="en-US" sz="1200"/>
              <a:t>. Please open to page 4 of the </a:t>
            </a:r>
            <a:r>
              <a:rPr lang="en-US" sz="1200" err="1"/>
              <a:t>WorkPlace</a:t>
            </a:r>
            <a:r>
              <a:rPr lang="en-US" sz="1200"/>
              <a:t> Big Five Profile™ Trait report. You’ll have time to read the introductory sections on your own after this debrief.</a:t>
            </a:r>
          </a:p>
          <a:p>
            <a:r>
              <a:rPr lang="en-US" sz="1200"/>
              <a:t> </a:t>
            </a:r>
          </a:p>
          <a:p>
            <a:pPr lvl="0"/>
            <a:r>
              <a:rPr lang="en-US" sz="1200"/>
              <a:t>Let’s compare these scores to the estimates you provided. If you find differences in the scores you estimated from those in your report, make a note. By the end of this session, you’ll have a good understanding of the traits and how they relate to your behaviors at work. In almost all cases, this resolves the initial difference you noted.</a:t>
            </a:r>
          </a:p>
          <a:p>
            <a:pPr lvl="0"/>
            <a:r>
              <a:rPr lang="en-US" sz="1200"/>
              <a:t> </a:t>
            </a:r>
          </a:p>
          <a:p>
            <a:pPr lvl="0"/>
            <a:r>
              <a:rPr lang="en-US" sz="1200"/>
              <a:t>Sometimes we think that our personalities are hidden from others. That is very rarely true. People who work with us or live with us day in and day out can probably identify distinctive parts of our personalities without even thinking about them.</a:t>
            </a:r>
          </a:p>
          <a:p>
            <a:r>
              <a:rPr lang="en-US" sz="1200"/>
              <a:t> </a:t>
            </a:r>
          </a:p>
          <a:p>
            <a:pPr lvl="0"/>
            <a:r>
              <a:rPr lang="en-US" sz="1200"/>
              <a:t>If you find yourself worrying about your results, remember that there is no one right way to be because as Ralph Waldo Emerson</a:t>
            </a:r>
            <a:r>
              <a:rPr lang="en-US" sz="1200" baseline="0"/>
              <a:t> said</a:t>
            </a:r>
            <a:r>
              <a:rPr lang="en-US" sz="1200"/>
              <a:t>, “Every individual nature has its own beauty.”</a:t>
            </a:r>
          </a:p>
          <a:p>
            <a:endParaRPr lang="en-US"/>
          </a:p>
        </p:txBody>
      </p:sp>
      <p:sp>
        <p:nvSpPr>
          <p:cNvPr id="4" name="Slide Number Placeholder 3"/>
          <p:cNvSpPr>
            <a:spLocks noGrp="1"/>
          </p:cNvSpPr>
          <p:nvPr>
            <p:ph type="sldNum" sz="quarter" idx="5"/>
          </p:nvPr>
        </p:nvSpPr>
        <p:spPr/>
        <p:txBody>
          <a:bodyPr/>
          <a:lstStyle/>
          <a:p>
            <a:fld id="{CDC67654-D16B-43D8-A0EB-50801D8462DE}" type="slidenum">
              <a:rPr lang="en-US" smtClean="0"/>
              <a:t>12</a:t>
            </a:fld>
            <a:endParaRPr lang="en-US"/>
          </a:p>
        </p:txBody>
      </p:sp>
    </p:spTree>
    <p:extLst>
      <p:ext uri="{BB962C8B-B14F-4D97-AF65-F5344CB8AC3E}">
        <p14:creationId xmlns:p14="http://schemas.microsoft.com/office/powerpoint/2010/main" val="24122264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read this slide. </a:t>
            </a:r>
          </a:p>
          <a:p>
            <a:endParaRPr lang="en-US" dirty="0"/>
          </a:p>
          <a:p>
            <a:r>
              <a:rPr lang="en-US" dirty="0"/>
              <a:t>Ask, “What is one key insight for you?”</a:t>
            </a:r>
          </a:p>
          <a:p>
            <a:endParaRPr lang="en-US" dirty="0"/>
          </a:p>
          <a:p>
            <a:r>
              <a:rPr lang="en-US" dirty="0"/>
              <a:t>Share an example.</a:t>
            </a:r>
          </a:p>
        </p:txBody>
      </p:sp>
      <p:sp>
        <p:nvSpPr>
          <p:cNvPr id="4" name="Slide Number Placeholder 3"/>
          <p:cNvSpPr>
            <a:spLocks noGrp="1"/>
          </p:cNvSpPr>
          <p:nvPr>
            <p:ph type="sldNum" sz="quarter" idx="5"/>
          </p:nvPr>
        </p:nvSpPr>
        <p:spPr/>
        <p:txBody>
          <a:bodyPr/>
          <a:lstStyle/>
          <a:p>
            <a:fld id="{1399CDD7-B228-490F-8366-E1D60BAAD209}" type="slidenum">
              <a:rPr lang="en-US" smtClean="0"/>
              <a:t>111</a:t>
            </a:fld>
            <a:endParaRPr lang="en-US"/>
          </a:p>
        </p:txBody>
      </p:sp>
    </p:spTree>
    <p:extLst>
      <p:ext uri="{BB962C8B-B14F-4D97-AF65-F5344CB8AC3E}">
        <p14:creationId xmlns:p14="http://schemas.microsoft.com/office/powerpoint/2010/main" val="32360620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microbursts? These are things you can do to get a burst of energy to sustain you during times of draining tasks.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go through them, make a note of the ones that appeal to you.</a:t>
            </a:r>
          </a:p>
          <a:p>
            <a:endParaRPr lang="en-US" dirty="0"/>
          </a:p>
          <a:p>
            <a:r>
              <a:rPr lang="en-US" dirty="0"/>
              <a:t>The following two slides are starter lists.</a:t>
            </a:r>
          </a:p>
        </p:txBody>
      </p:sp>
      <p:sp>
        <p:nvSpPr>
          <p:cNvPr id="4" name="Slide Number Placeholder 3"/>
          <p:cNvSpPr>
            <a:spLocks noGrp="1"/>
          </p:cNvSpPr>
          <p:nvPr>
            <p:ph type="sldNum" sz="quarter" idx="5"/>
          </p:nvPr>
        </p:nvSpPr>
        <p:spPr/>
        <p:txBody>
          <a:bodyPr/>
          <a:lstStyle/>
          <a:p>
            <a:fld id="{1399CDD7-B228-490F-8366-E1D60BAAD209}" type="slidenum">
              <a:rPr lang="en-US" smtClean="0"/>
              <a:t>112</a:t>
            </a:fld>
            <a:endParaRPr lang="en-US"/>
          </a:p>
        </p:txBody>
      </p:sp>
    </p:spTree>
    <p:extLst>
      <p:ext uri="{BB962C8B-B14F-4D97-AF65-F5344CB8AC3E}">
        <p14:creationId xmlns:p14="http://schemas.microsoft.com/office/powerpoint/2010/main" val="38429744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these in your own language. </a:t>
            </a:r>
          </a:p>
          <a:p>
            <a:r>
              <a:rPr lang="en-US" dirty="0"/>
              <a:t>[Can also provide this as part of a handout.]</a:t>
            </a:r>
          </a:p>
          <a:p>
            <a:endParaRPr lang="en-US" dirty="0"/>
          </a:p>
        </p:txBody>
      </p:sp>
      <p:sp>
        <p:nvSpPr>
          <p:cNvPr id="4" name="Slide Number Placeholder 3"/>
          <p:cNvSpPr>
            <a:spLocks noGrp="1"/>
          </p:cNvSpPr>
          <p:nvPr>
            <p:ph type="sldNum" sz="quarter" idx="5"/>
          </p:nvPr>
        </p:nvSpPr>
        <p:spPr/>
        <p:txBody>
          <a:bodyPr/>
          <a:lstStyle/>
          <a:p>
            <a:fld id="{1399CDD7-B228-490F-8366-E1D60BAAD209}" type="slidenum">
              <a:rPr lang="en-US" smtClean="0"/>
              <a:t>113</a:t>
            </a:fld>
            <a:endParaRPr lang="en-US"/>
          </a:p>
        </p:txBody>
      </p:sp>
    </p:spTree>
    <p:extLst>
      <p:ext uri="{BB962C8B-B14F-4D97-AF65-F5344CB8AC3E}">
        <p14:creationId xmlns:p14="http://schemas.microsoft.com/office/powerpoint/2010/main" val="19465261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ctr">
              <a:spcBef>
                <a:spcPts val="0"/>
              </a:spcBef>
              <a:spcAft>
                <a:spcPts val="0"/>
              </a:spcAft>
              <a:buFontTx/>
              <a:buNone/>
              <a:tabLst>
                <a:tab pos="457200" algn="l"/>
              </a:tabLst>
            </a:pPr>
            <a:r>
              <a:rPr lang="en-US" sz="1200" dirty="0">
                <a:effectLst/>
                <a:latin typeface="Calibri" panose="020F0502020204030204" pitchFamily="34" charset="0"/>
                <a:ea typeface="Times New Roman" panose="02020603050405020304" pitchFamily="18" charset="0"/>
              </a:rPr>
              <a:t>The term </a:t>
            </a:r>
            <a:r>
              <a:rPr lang="en-US" sz="1200" dirty="0">
                <a:effectLst/>
                <a:highlight>
                  <a:srgbClr val="FFFF00"/>
                </a:highlight>
                <a:latin typeface="Calibri" panose="020F0502020204030204" pitchFamily="34" charset="0"/>
                <a:ea typeface="Times New Roman" panose="02020603050405020304" pitchFamily="18" charset="0"/>
              </a:rPr>
              <a:t>“a</a:t>
            </a:r>
            <a:r>
              <a:rPr lang="en-US" sz="1200" dirty="0">
                <a:effectLst/>
                <a:highlight>
                  <a:srgbClr val="FFFF00"/>
                </a:highlight>
                <a:latin typeface="Calibri" panose="020F0502020204030204" pitchFamily="34" charset="0"/>
                <a:ea typeface="Calibri" panose="020F0502020204030204" pitchFamily="34" charset="0"/>
              </a:rPr>
              <a:t>ttention residue” comes from </a:t>
            </a:r>
            <a:r>
              <a:rPr lang="en-US" sz="1200" dirty="0">
                <a:effectLst/>
                <a:latin typeface="Calibri" panose="020F0502020204030204" pitchFamily="34" charset="0"/>
                <a:ea typeface="Calibri" panose="020F0502020204030204" pitchFamily="34" charset="0"/>
              </a:rPr>
              <a:t>Sophie Leroy &amp; Cal Newport (he wrote Deep Work). </a:t>
            </a:r>
          </a:p>
          <a:p>
            <a:pPr marL="0" marR="0" lvl="0" indent="0" fontAlgn="ctr">
              <a:spcBef>
                <a:spcPts val="0"/>
              </a:spcBef>
              <a:spcAft>
                <a:spcPts val="0"/>
              </a:spcAft>
              <a:buFontTx/>
              <a:buNone/>
              <a:tabLst>
                <a:tab pos="457200" algn="l"/>
              </a:tabLst>
            </a:pPr>
            <a:r>
              <a:rPr lang="en-US" sz="1200" dirty="0">
                <a:effectLst/>
                <a:latin typeface="Calibri" panose="020F0502020204030204" pitchFamily="34" charset="0"/>
                <a:ea typeface="Calibri" panose="020F0502020204030204" pitchFamily="34" charset="0"/>
              </a:rPr>
              <a:t>The concept is this: </a:t>
            </a:r>
          </a:p>
          <a:p>
            <a:pPr marL="1028700" marR="0">
              <a:spcBef>
                <a:spcPts val="0"/>
              </a:spcBef>
              <a:spcAft>
                <a:spcPts val="0"/>
              </a:spcAft>
            </a:pPr>
            <a:r>
              <a:rPr lang="en-US" sz="1200" dirty="0">
                <a:effectLst/>
                <a:latin typeface="Calibri" panose="020F0502020204030204" pitchFamily="34" charset="0"/>
                <a:ea typeface="Calibri" panose="020F0502020204030204" pitchFamily="34" charset="0"/>
              </a:rPr>
              <a:t>When you switch from one activity or task, research shows your attention doesn't immediately follow- your still stuck in the first task and this contribute to poor performance on the next task.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563C1"/>
                </a:solidFill>
                <a:effectLst/>
                <a:latin typeface="Lato" panose="020F0502020204030203" pitchFamily="34" charset="0"/>
                <a:ea typeface="Calibri" panose="020F0502020204030204" pitchFamily="34" charset="0"/>
                <a:hlinkClick r:id="rId3"/>
              </a:rPr>
              <a:t>Research</a:t>
            </a:r>
            <a:r>
              <a:rPr lang="en-US" sz="1200" dirty="0">
                <a:solidFill>
                  <a:srgbClr val="2C2D4F"/>
                </a:solidFill>
                <a:effectLst/>
                <a:latin typeface="Lato" panose="020F0502020204030203" pitchFamily="34" charset="0"/>
                <a:ea typeface="Calibri" panose="020F0502020204030204" pitchFamily="34" charset="0"/>
              </a:rPr>
              <a:t> shows that multitasking can add up to a 40% loss of productivity in a day. This decrease in productivity is called task switch cost.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C2D4F"/>
                </a:solidFill>
                <a:effectLst/>
                <a:latin typeface="Lato" panose="020F0502020204030203" pitchFamily="34" charset="0"/>
                <a:ea typeface="Calibri" panose="020F0502020204030204" pitchFamily="34" charset="0"/>
              </a:rPr>
              <a:t>Many of us have convinced ourselves that multitasking leads to greater productivity. It’s quite the opposite.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C2D4F"/>
                </a:solidFill>
                <a:effectLst/>
                <a:latin typeface="Lato" panose="020F0502020204030203" pitchFamily="34" charset="0"/>
                <a:ea typeface="Calibri" panose="020F0502020204030204" pitchFamily="34" charset="0"/>
              </a:rPr>
              <a:t>So before you are tempted to immediately move on to the next item on your to-do list,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2C2D4F"/>
                </a:solidFill>
                <a:effectLst/>
                <a:latin typeface="Lato" panose="020F0502020204030203" pitchFamily="34" charset="0"/>
                <a:ea typeface="Calibri" panose="020F0502020204030204" pitchFamily="34" charset="0"/>
              </a:rPr>
              <a:t>why not instead transition with a microburst? You’ll help your brain and your productivity with a more intentional break between the two activities. The research is compelling.</a:t>
            </a:r>
            <a:endParaRPr lang="en-US" sz="1200" b="0" dirty="0">
              <a:solidFill>
                <a:srgbClr val="2C2D4F"/>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2C2D4F"/>
              </a:solidFill>
              <a:effectLst/>
              <a:latin typeface="Calibri" panose="020F0502020204030204" pitchFamily="34" charset="0"/>
            </a:endParaRPr>
          </a:p>
          <a:p>
            <a:pPr lvl="0"/>
            <a:endParaRPr lang="en-US" sz="1200" b="1" dirty="0"/>
          </a:p>
          <a:p>
            <a:endParaRPr lang="en-US" dirty="0"/>
          </a:p>
        </p:txBody>
      </p:sp>
      <p:sp>
        <p:nvSpPr>
          <p:cNvPr id="4" name="Slide Number Placeholder 3"/>
          <p:cNvSpPr>
            <a:spLocks noGrp="1"/>
          </p:cNvSpPr>
          <p:nvPr>
            <p:ph type="sldNum" sz="quarter" idx="5"/>
          </p:nvPr>
        </p:nvSpPr>
        <p:spPr/>
        <p:txBody>
          <a:bodyPr/>
          <a:lstStyle/>
          <a:p>
            <a:fld id="{1399CDD7-B228-490F-8366-E1D60BAAD209}" type="slidenum">
              <a:rPr lang="en-US" smtClean="0"/>
              <a:t>114</a:t>
            </a:fld>
            <a:endParaRPr lang="en-US"/>
          </a:p>
        </p:txBody>
      </p:sp>
    </p:spTree>
    <p:extLst>
      <p:ext uri="{BB962C8B-B14F-4D97-AF65-F5344CB8AC3E}">
        <p14:creationId xmlns:p14="http://schemas.microsoft.com/office/powerpoint/2010/main" val="3063719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Discuss the answers.</a:t>
            </a:r>
          </a:p>
          <a:p>
            <a:pPr lvl="0"/>
            <a:endParaRPr lang="en-US" sz="1200" b="1" dirty="0"/>
          </a:p>
          <a:p>
            <a:endParaRPr lang="en-US" dirty="0"/>
          </a:p>
        </p:txBody>
      </p:sp>
      <p:sp>
        <p:nvSpPr>
          <p:cNvPr id="4" name="Slide Number Placeholder 3"/>
          <p:cNvSpPr>
            <a:spLocks noGrp="1"/>
          </p:cNvSpPr>
          <p:nvPr>
            <p:ph type="sldNum" sz="quarter" idx="5"/>
          </p:nvPr>
        </p:nvSpPr>
        <p:spPr/>
        <p:txBody>
          <a:bodyPr/>
          <a:lstStyle/>
          <a:p>
            <a:fld id="{1399CDD7-B228-490F-8366-E1D60BAAD209}" type="slidenum">
              <a:rPr lang="en-US" smtClean="0"/>
              <a:t>115</a:t>
            </a:fld>
            <a:endParaRPr lang="en-US"/>
          </a:p>
        </p:txBody>
      </p:sp>
    </p:spTree>
    <p:extLst>
      <p:ext uri="{BB962C8B-B14F-4D97-AF65-F5344CB8AC3E}">
        <p14:creationId xmlns:p14="http://schemas.microsoft.com/office/powerpoint/2010/main" val="6456074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Verdana" panose="020B0604030504040204" pitchFamily="34" charset="0"/>
              </a:rPr>
              <a:t>Ask each question one at a time and read the answers in chat for the question, or if live ask for answers, then proceed to the next question.</a:t>
            </a:r>
          </a:p>
          <a:p>
            <a:pPr lvl="0"/>
            <a:endParaRPr lang="en-US" sz="1200" dirty="0"/>
          </a:p>
          <a:p>
            <a:pPr marL="228600" lvl="0" indent="-228600">
              <a:buAutoNum type="arabicPeriod"/>
            </a:pPr>
            <a:r>
              <a:rPr lang="en-US" sz="1200" dirty="0"/>
              <a:t>Or what’s the thing you’re doing that’s NOT working for you?</a:t>
            </a:r>
          </a:p>
          <a:p>
            <a:pPr marL="228600" lvl="0" indent="-228600">
              <a:buAutoNum type="arabicPeriod"/>
            </a:pPr>
            <a:r>
              <a:rPr lang="en-US" sz="1200" dirty="0"/>
              <a:t>What do you need to do more of to feel well?</a:t>
            </a:r>
          </a:p>
          <a:p>
            <a:pPr marL="228600" lvl="0" indent="-228600">
              <a:buAutoNum type="arabicPeriod"/>
            </a:pPr>
            <a:r>
              <a:rPr lang="en-US" sz="1200" dirty="0"/>
              <a:t>As a result of doing both of these, what do you offer your world?</a:t>
            </a:r>
          </a:p>
          <a:p>
            <a:pPr lvl="0"/>
            <a:endParaRPr lang="en-US" sz="1200" dirty="0"/>
          </a:p>
          <a:p>
            <a:pPr lvl="0"/>
            <a:endParaRPr lang="en-US" sz="1200" dirty="0"/>
          </a:p>
          <a:p>
            <a:pPr lvl="0"/>
            <a:endParaRPr lang="en-US" sz="1200" b="1" dirty="0"/>
          </a:p>
          <a:p>
            <a:endParaRPr lang="en-US" dirty="0"/>
          </a:p>
        </p:txBody>
      </p:sp>
      <p:sp>
        <p:nvSpPr>
          <p:cNvPr id="4" name="Slide Number Placeholder 3"/>
          <p:cNvSpPr>
            <a:spLocks noGrp="1"/>
          </p:cNvSpPr>
          <p:nvPr>
            <p:ph type="sldNum" sz="quarter" idx="5"/>
          </p:nvPr>
        </p:nvSpPr>
        <p:spPr/>
        <p:txBody>
          <a:bodyPr/>
          <a:lstStyle/>
          <a:p>
            <a:fld id="{1399CDD7-B228-490F-8366-E1D60BAAD209}" type="slidenum">
              <a:rPr lang="en-US" smtClean="0"/>
              <a:t>116</a:t>
            </a:fld>
            <a:endParaRPr lang="en-US"/>
          </a:p>
        </p:txBody>
      </p:sp>
    </p:spTree>
    <p:extLst>
      <p:ext uri="{BB962C8B-B14F-4D97-AF65-F5344CB8AC3E}">
        <p14:creationId xmlns:p14="http://schemas.microsoft.com/office/powerpoint/2010/main" val="3915861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a:t>Now let’s see your actual scores on the five </a:t>
            </a:r>
            <a:r>
              <a:rPr lang="en-US" sz="1200" err="1"/>
              <a:t>supertraits</a:t>
            </a:r>
            <a:r>
              <a:rPr lang="en-US" sz="1200"/>
              <a:t>. Please open to page 4 of the </a:t>
            </a:r>
            <a:r>
              <a:rPr lang="en-US" sz="1200" err="1"/>
              <a:t>WorkPlace</a:t>
            </a:r>
            <a:r>
              <a:rPr lang="en-US" sz="1200"/>
              <a:t> Big Five Profile™ Trait report. You’ll have time to read the introductory sections on your own after this debrief.</a:t>
            </a:r>
          </a:p>
          <a:p>
            <a:r>
              <a:rPr lang="en-US" sz="1200"/>
              <a:t> </a:t>
            </a:r>
          </a:p>
          <a:p>
            <a:pPr lvl="0"/>
            <a:r>
              <a:rPr lang="en-US" sz="1200"/>
              <a:t>Let’s compare these scores to the estimates you provided. If you find differences in the scores you estimated from those in your report, make a note. By the end of this session, you’ll have a good understanding of the traits and how they relate to your behaviors at work. In almost all cases, this resolves the initial difference you noted.</a:t>
            </a:r>
          </a:p>
          <a:p>
            <a:pPr lvl="0"/>
            <a:r>
              <a:rPr lang="en-US" sz="1200"/>
              <a:t> </a:t>
            </a:r>
          </a:p>
          <a:p>
            <a:pPr lvl="0"/>
            <a:r>
              <a:rPr lang="en-US" sz="1200"/>
              <a:t>Sometimes we think that our personalities are hidden from others. That is very rarely true. People who work with us or live with us day in and day out can probably identify distinctive parts of our personalities without even thinking about them.</a:t>
            </a:r>
          </a:p>
          <a:p>
            <a:r>
              <a:rPr lang="en-US" sz="1200"/>
              <a:t> </a:t>
            </a:r>
          </a:p>
          <a:p>
            <a:pPr lvl="0"/>
            <a:r>
              <a:rPr lang="en-US" sz="1200"/>
              <a:t>If you find yourself worrying about your results, remember that there is no one right way to be because as Ralph Waldo Emerson</a:t>
            </a:r>
            <a:r>
              <a:rPr lang="en-US" sz="1200" baseline="0"/>
              <a:t> said</a:t>
            </a:r>
            <a:r>
              <a:rPr lang="en-US" sz="1200"/>
              <a:t>, “Every individual nature has its own beauty.”</a:t>
            </a:r>
          </a:p>
          <a:p>
            <a:endParaRPr lang="en-US"/>
          </a:p>
        </p:txBody>
      </p:sp>
      <p:sp>
        <p:nvSpPr>
          <p:cNvPr id="4" name="Slide Number Placeholder 3"/>
          <p:cNvSpPr>
            <a:spLocks noGrp="1"/>
          </p:cNvSpPr>
          <p:nvPr>
            <p:ph type="sldNum" sz="quarter" idx="5"/>
          </p:nvPr>
        </p:nvSpPr>
        <p:spPr/>
        <p:txBody>
          <a:bodyPr/>
          <a:lstStyle/>
          <a:p>
            <a:fld id="{CDC67654-D16B-43D8-A0EB-50801D8462DE}" type="slidenum">
              <a:rPr lang="en-US" smtClean="0"/>
              <a:t>13</a:t>
            </a:fld>
            <a:endParaRPr lang="en-US"/>
          </a:p>
        </p:txBody>
      </p:sp>
    </p:spTree>
    <p:extLst>
      <p:ext uri="{BB962C8B-B14F-4D97-AF65-F5344CB8AC3E}">
        <p14:creationId xmlns:p14="http://schemas.microsoft.com/office/powerpoint/2010/main" val="2543375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You’ll notice from page 4 of your Trait report that there are little green lines to the right above the trait continuum. This is what we refer to as Trait Variance.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add in another layer of understanding with Trait Variance. This describes the degree to which your behaviors are consistent or somewhat flexible according to context. For example, you may take a more perfectionistic approach on projects you find more interesting or important. It’s neither good nor bad. Rather, it is helpful to think about situational and flexible scores so and how those variances in a particular score may play out for you in </a:t>
            </a:r>
            <a:r>
              <a:rPr lang="en-US" sz="1200" kern="1200" err="1">
                <a:solidFill>
                  <a:schemeClr val="tx1"/>
                </a:solidFill>
                <a:effectLst/>
                <a:latin typeface="+mn-lt"/>
                <a:ea typeface="+mn-ea"/>
                <a:cs typeface="+mn-cs"/>
              </a:rPr>
              <a:t>subtraits</a:t>
            </a:r>
            <a:r>
              <a:rPr lang="en-US" sz="1200" kern="1200">
                <a:solidFill>
                  <a:schemeClr val="tx1"/>
                </a:solidFill>
                <a:effectLst/>
                <a:latin typeface="+mn-lt"/>
                <a:ea typeface="+mn-ea"/>
                <a:cs typeface="+mn-cs"/>
              </a:rPr>
              <a:t> with trait variance. You can read more about this in your report. </a:t>
            </a:r>
          </a:p>
          <a:p>
            <a:endParaRPr lang="en-US" sz="1200" kern="1200">
              <a:solidFill>
                <a:schemeClr val="tx1"/>
              </a:solidFill>
              <a:effectLst/>
              <a:latin typeface="+mn-lt"/>
              <a:ea typeface="+mn-ea"/>
              <a:cs typeface="+mn-cs"/>
            </a:endParaRPr>
          </a:p>
          <a:p>
            <a:endParaRPr lang="en-US" sz="1200"/>
          </a:p>
        </p:txBody>
      </p:sp>
      <p:sp>
        <p:nvSpPr>
          <p:cNvPr id="4" name="Slide Number Placeholder 3"/>
          <p:cNvSpPr>
            <a:spLocks noGrp="1"/>
          </p:cNvSpPr>
          <p:nvPr>
            <p:ph type="sldNum" sz="quarter" idx="5"/>
          </p:nvPr>
        </p:nvSpPr>
        <p:spPr/>
        <p:txBody>
          <a:bodyPr/>
          <a:lstStyle/>
          <a:p>
            <a:fld id="{CDC67654-D16B-43D8-A0EB-50801D8462DE}" type="slidenum">
              <a:rPr lang="en-US" smtClean="0"/>
              <a:t>14</a:t>
            </a:fld>
            <a:endParaRPr lang="en-US"/>
          </a:p>
        </p:txBody>
      </p:sp>
    </p:spTree>
    <p:extLst>
      <p:ext uri="{BB962C8B-B14F-4D97-AF65-F5344CB8AC3E}">
        <p14:creationId xmlns:p14="http://schemas.microsoft.com/office/powerpoint/2010/main" val="310136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the hot button features on the following slides to create a seamless experience for your participant/s.</a:t>
            </a:r>
          </a:p>
          <a:p>
            <a:endParaRPr lang="en-US" dirty="0"/>
          </a:p>
          <a:p>
            <a:r>
              <a:rPr lang="en-US" dirty="0"/>
              <a:t>You can also refer to the Debrief Presentation Notes in the My Paradigm Dashboard Practitioner Toolbox.</a:t>
            </a:r>
          </a:p>
          <a:p>
            <a:endParaRPr lang="en-US" dirty="0"/>
          </a:p>
          <a:p>
            <a:r>
              <a:rPr lang="en-US" dirty="0"/>
              <a:t>Practitioner’s also like to review the WorkPlace Big Five Profile</a:t>
            </a:r>
            <a:r>
              <a:rPr lang="en-US" baseline="30000" dirty="0"/>
              <a:t>TM</a:t>
            </a:r>
            <a:r>
              <a:rPr lang="en-US" baseline="0" dirty="0"/>
              <a:t> Trait Definitions document to prepare for debrief. You’ll find this document in the Practitioner Toolbox as well.</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291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review behaviors associated with the WorkPlace Big Five Profile supertraits, we will see examples grouped according to "thumbs up" and "thumbs down". </a:t>
            </a:r>
          </a:p>
          <a:p>
            <a:endParaRPr lang="en-US"/>
          </a:p>
          <a:p>
            <a:r>
              <a:rPr lang="en-US"/>
              <a:t>[Review the information on the slide.]</a:t>
            </a:r>
            <a:endParaRPr lang="en-US">
              <a:cs typeface="Calibri" panose="020F0502020204030204"/>
            </a:endParaRPr>
          </a:p>
          <a:p>
            <a:endParaRPr lang="en-US"/>
          </a:p>
          <a:p>
            <a:r>
              <a:rPr lang="en-US"/>
              <a:t>We all have times when stress, pressure, life events, or simply “a bad day” prompt less desirable behavioral expressions of traits. Sometimes, it is from lack of self-awareness.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483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N (Need for Stability)</a:t>
            </a:r>
            <a:r>
              <a:rPr lang="en-US" i="1"/>
              <a:t> deals with stress. Stress occurs when you decide that something (called a stressor) has come between you and one of your goals. Your score on N is an estimate of the magnitude of obstacle necessary for you to interpret it as a stressor. </a:t>
            </a:r>
            <a:endParaRPr lang="en-US"/>
          </a:p>
          <a:p>
            <a:endParaRPr lang="en-US" b="1" i="1"/>
          </a:p>
          <a:p>
            <a:r>
              <a:rPr lang="en-US" b="1" i="1"/>
              <a:t>Biological basis:</a:t>
            </a:r>
            <a:endParaRPr lang="en-US"/>
          </a:p>
          <a:p>
            <a:r>
              <a:rPr lang="en-US" i="1" u="sng"/>
              <a:t>Arousal system:</a:t>
            </a:r>
            <a:r>
              <a:rPr lang="en-US" i="1"/>
              <a:t> autonomic nervous system; “fight or flight”</a:t>
            </a:r>
            <a:endParaRPr lang="en-US"/>
          </a:p>
          <a:p>
            <a:r>
              <a:rPr lang="en-US" i="1" u="sng"/>
              <a:t>Stimulus:</a:t>
            </a:r>
            <a:r>
              <a:rPr lang="en-US" i="1"/>
              <a:t> stress</a:t>
            </a:r>
            <a:endParaRPr lang="en-US"/>
          </a:p>
          <a:p>
            <a:endParaRPr lang="en-US"/>
          </a:p>
          <a:p>
            <a:r>
              <a:rPr lang="en-US"/>
              <a:t>This table shows descriptors for behaviors (expression of the trait) in their most desirable and least desirable forms for low, medium, and high scores. Whether someone’s behaviors at any given time fall into “desirable” or “undesirable” forms is dependent on context, general level of self-awareness, and trait energy (which we will describe after the </a:t>
            </a:r>
            <a:r>
              <a:rPr lang="en-US" err="1"/>
              <a:t>Supertraits</a:t>
            </a:r>
            <a:r>
              <a:rPr lang="en-US"/>
              <a:t>).</a:t>
            </a:r>
            <a:endParaRPr lang="en-US">
              <a:cs typeface="Calibri"/>
            </a:endParaRPr>
          </a:p>
          <a:p>
            <a:endParaRPr lang="en-US"/>
          </a:p>
          <a:p>
            <a:r>
              <a:rPr lang="en-US"/>
              <a:t>Lower scorers – </a:t>
            </a:r>
            <a:r>
              <a:rPr lang="en-US" b="1" err="1"/>
              <a:t>Resilients</a:t>
            </a:r>
            <a:r>
              <a:rPr lang="en-US" b="1"/>
              <a:t> - </a:t>
            </a:r>
            <a:r>
              <a:rPr lang="en-US"/>
              <a:t>have less need for stability; unstable situations do not particularly stress them. They have more capacity for calmness with occasional reactivity. </a:t>
            </a:r>
            <a:endParaRPr lang="en-US">
              <a:cs typeface="Calibri"/>
            </a:endParaRPr>
          </a:p>
          <a:p>
            <a:endParaRPr lang="en-US"/>
          </a:p>
          <a:p>
            <a:r>
              <a:rPr lang="en-US"/>
              <a:t>Mid-range scorers – </a:t>
            </a:r>
            <a:r>
              <a:rPr lang="en-US" b="1" err="1"/>
              <a:t>Responsives</a:t>
            </a:r>
            <a:r>
              <a:rPr lang="en-US"/>
              <a:t> - tend to be calm, secure, and steady under normal circumstances. However, some surprises, pressures, emergencies, difficult situations, and stressful circumstances can lead to occasional worry, anger, discouragement, or other types of stressful responses. </a:t>
            </a:r>
            <a:endParaRPr lang="en-US">
              <a:cs typeface="Calibri"/>
            </a:endParaRPr>
          </a:p>
          <a:p>
            <a:endParaRPr lang="en-US"/>
          </a:p>
          <a:p>
            <a:r>
              <a:rPr lang="en-US"/>
              <a:t>High scorers – </a:t>
            </a:r>
            <a:r>
              <a:rPr lang="en-US" b="1" err="1"/>
              <a:t>Reactives</a:t>
            </a:r>
            <a:r>
              <a:rPr lang="en-US"/>
              <a:t> - have a greater need for stability because even slightly unstable situations generate stress. They have more tendency to react across situations, with their calmness being easily displaced. </a:t>
            </a:r>
            <a:endParaRPr lang="en-US">
              <a:cs typeface="Calibri"/>
            </a:endParaRPr>
          </a:p>
          <a:p>
            <a:endParaRPr lang="en-US"/>
          </a:p>
          <a:p>
            <a:r>
              <a:rPr lang="en-US"/>
              <a:t>The opposing tendencies are </a:t>
            </a:r>
            <a:r>
              <a:rPr lang="en-US" u="sng"/>
              <a:t>calmness</a:t>
            </a:r>
            <a:r>
              <a:rPr lang="en-US"/>
              <a:t> and </a:t>
            </a:r>
            <a:r>
              <a:rPr lang="en-US" u="sng"/>
              <a:t>reactivity</a:t>
            </a:r>
            <a:r>
              <a:rPr lang="en-US"/>
              <a:t>.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67654-D16B-43D8-A0EB-50801D846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176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look at </a:t>
            </a:r>
            <a:r>
              <a:rPr lang="en-US" b="1" dirty="0"/>
              <a:t>pages 5 and 6 </a:t>
            </a:r>
            <a:r>
              <a:rPr lang="en-US" dirty="0"/>
              <a:t>in your report. </a:t>
            </a:r>
          </a:p>
          <a:p>
            <a:r>
              <a:rPr lang="en-US" b="1" dirty="0"/>
              <a:t>Need for Stability (N) </a:t>
            </a:r>
            <a:r>
              <a:rPr lang="en-US" b="1" dirty="0" err="1"/>
              <a:t>Subtraits</a:t>
            </a:r>
            <a:endParaRPr lang="en-US" dirty="0"/>
          </a:p>
          <a:p>
            <a:endParaRPr lang="en-US" b="1" dirty="0"/>
          </a:p>
          <a:p>
            <a:r>
              <a:rPr lang="en-US" b="1" dirty="0"/>
              <a:t>N1: Worry. </a:t>
            </a:r>
            <a:endParaRPr lang="en-US" dirty="0">
              <a:cs typeface="Calibri"/>
            </a:endParaRPr>
          </a:p>
          <a:p>
            <a:r>
              <a:rPr lang="en-US" dirty="0"/>
              <a:t>This </a:t>
            </a:r>
            <a:r>
              <a:rPr lang="en-US" dirty="0" err="1"/>
              <a:t>subtrait</a:t>
            </a:r>
            <a:r>
              <a:rPr lang="en-US" dirty="0"/>
              <a:t> is concerned with the amount we worry in general; about whether we or those important to us will be served in our or their best interests and how quickly we move into a worried state. </a:t>
            </a:r>
            <a:endParaRPr lang="en-US" dirty="0">
              <a:cs typeface="Calibri"/>
            </a:endParaRPr>
          </a:p>
          <a:p>
            <a:endParaRPr lang="en-US" b="1" dirty="0"/>
          </a:p>
          <a:p>
            <a:r>
              <a:rPr lang="en-US" b="1" dirty="0"/>
              <a:t>The opposing tendencies are </a:t>
            </a:r>
            <a:r>
              <a:rPr lang="en-US" b="1" i="1" dirty="0"/>
              <a:t>at ease</a:t>
            </a:r>
            <a:r>
              <a:rPr lang="en-US" b="1" dirty="0"/>
              <a:t> and </a:t>
            </a:r>
            <a:r>
              <a:rPr lang="en-US" b="1" i="1" dirty="0"/>
              <a:t>very concerned</a:t>
            </a:r>
            <a:r>
              <a:rPr lang="en-US" b="1" dirty="0"/>
              <a:t>.</a:t>
            </a:r>
            <a:endParaRPr lang="en-US" dirty="0">
              <a:cs typeface="Calibri"/>
            </a:endParaRPr>
          </a:p>
          <a:p>
            <a:r>
              <a:rPr lang="en-US" dirty="0"/>
              <a:t> </a:t>
            </a:r>
            <a:endParaRPr lang="en-US" dirty="0">
              <a:cs typeface="Calibri"/>
            </a:endParaRPr>
          </a:p>
          <a:p>
            <a:r>
              <a:rPr lang="en-US" b="1" dirty="0"/>
              <a:t>Lower scorers: </a:t>
            </a:r>
            <a:r>
              <a:rPr lang="en-US" dirty="0"/>
              <a:t>cool, rational, lacking concern</a:t>
            </a:r>
            <a:endParaRPr lang="en-US" dirty="0">
              <a:cs typeface="Calibri"/>
            </a:endParaRPr>
          </a:p>
          <a:p>
            <a:r>
              <a:rPr lang="en-US" dirty="0"/>
              <a:t>tend to be at ease most of the time and maintain a cool, rational stance even in the face of crisis or emergency. They might not address situations with a sense of urgency and seriousness that higher scorers would deem appropriate.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159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 scorers: </a:t>
            </a:r>
            <a:r>
              <a:rPr lang="en-US" dirty="0"/>
              <a:t>prone to rumination, alert, expressive, nervous edge</a:t>
            </a:r>
          </a:p>
          <a:p>
            <a:r>
              <a:rPr lang="en-US" dirty="0"/>
              <a:t>People with this score range tend to expend more of their time and energy in a worried state. They may develop a nervous edge, particularly when the outcomes are in doubt.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834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Mid-range scorers</a:t>
            </a:r>
            <a:r>
              <a:rPr lang="en-US" dirty="0"/>
              <a:t>: people moderate or moderate, situational in Worry could either hold a moderate amount of worry consistently or vary between being concerned about some matters and relatively unconcerned about others.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12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1" dirty="0"/>
              <a:t>There is beauty and power in individuality.</a:t>
            </a:r>
          </a:p>
          <a:p>
            <a:endParaRPr lang="en-US" i="1" dirty="0"/>
          </a:p>
          <a:p>
            <a:r>
              <a:rPr lang="en-US" i="1" dirty="0"/>
              <a:t>Paradigm’s </a:t>
            </a:r>
            <a:r>
              <a:rPr lang="en-US" i="1" dirty="0" err="1"/>
              <a:t>WorkPlace</a:t>
            </a:r>
            <a:r>
              <a:rPr lang="en-US" i="1" dirty="0"/>
              <a:t> Big Five </a:t>
            </a:r>
            <a:r>
              <a:rPr lang="en-US" i="1" dirty="0" err="1"/>
              <a:t>Profile</a:t>
            </a:r>
            <a:r>
              <a:rPr lang="en-US" i="1" baseline="30000" dirty="0" err="1"/>
              <a:t>TM</a:t>
            </a:r>
            <a:r>
              <a:rPr lang="en-US" i="1" dirty="0"/>
              <a:t> is a personality assessment framework to decode an individual’s unique personality footprint. Insights from the assessment are used to leverage individual strengths, manage challenges, and improve business outcomes.</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no one right way to be.</a:t>
            </a:r>
          </a:p>
          <a:p>
            <a:endParaRPr lang="en-US" dirty="0"/>
          </a:p>
        </p:txBody>
      </p:sp>
      <p:sp>
        <p:nvSpPr>
          <p:cNvPr id="4" name="Slide Number Placeholder 3"/>
          <p:cNvSpPr>
            <a:spLocks noGrp="1"/>
          </p:cNvSpPr>
          <p:nvPr>
            <p:ph type="sldNum" sz="quarter" idx="5"/>
          </p:nvPr>
        </p:nvSpPr>
        <p:spPr/>
        <p:txBody>
          <a:bodyPr/>
          <a:lstStyle/>
          <a:p>
            <a:fld id="{CDC67654-D16B-43D8-A0EB-50801D8462DE}" type="slidenum">
              <a:rPr lang="en-US" smtClean="0"/>
              <a:t>3</a:t>
            </a:fld>
            <a:endParaRPr lang="en-US"/>
          </a:p>
        </p:txBody>
      </p:sp>
    </p:spTree>
    <p:extLst>
      <p:ext uri="{BB962C8B-B14F-4D97-AF65-F5344CB8AC3E}">
        <p14:creationId xmlns:p14="http://schemas.microsoft.com/office/powerpoint/2010/main" val="2186026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N2: Intensity. </a:t>
            </a:r>
            <a:endParaRPr lang="en-US" dirty="0"/>
          </a:p>
          <a:p>
            <a:r>
              <a:rPr lang="en-US" dirty="0"/>
              <a:t>This </a:t>
            </a:r>
            <a:r>
              <a:rPr lang="en-US" dirty="0" err="1"/>
              <a:t>subtrait</a:t>
            </a:r>
            <a:r>
              <a:rPr lang="en-US" dirty="0"/>
              <a:t> is about the degree to which people both respond to insult and have or display impassioned feelings. </a:t>
            </a:r>
            <a:endParaRPr lang="en-US" dirty="0">
              <a:cs typeface="Calibri"/>
            </a:endParaRPr>
          </a:p>
          <a:p>
            <a:endParaRPr lang="en-US" b="1" dirty="0"/>
          </a:p>
          <a:p>
            <a:r>
              <a:rPr lang="en-US" b="1" dirty="0"/>
              <a:t>The opposing tendencies are </a:t>
            </a:r>
            <a:r>
              <a:rPr lang="en-US" b="1" i="1" dirty="0"/>
              <a:t>calm</a:t>
            </a:r>
            <a:r>
              <a:rPr lang="en-US" b="1" dirty="0"/>
              <a:t> and </a:t>
            </a:r>
            <a:r>
              <a:rPr lang="en-US" b="1" i="1" dirty="0"/>
              <a:t>impassioned</a:t>
            </a:r>
            <a:r>
              <a:rPr lang="en-US" b="1" dirty="0"/>
              <a:t>.</a:t>
            </a:r>
            <a:endParaRPr lang="en-US" dirty="0">
              <a:cs typeface="Calibri"/>
            </a:endParaRPr>
          </a:p>
          <a:p>
            <a:r>
              <a:rPr lang="en-US" dirty="0"/>
              <a:t> </a:t>
            </a:r>
            <a:endParaRPr lang="en-US" dirty="0">
              <a:cs typeface="Calibri"/>
            </a:endParaRPr>
          </a:p>
          <a:p>
            <a:r>
              <a:rPr lang="en-US" b="1" dirty="0"/>
              <a:t>Lower scorers</a:t>
            </a:r>
            <a:r>
              <a:rPr lang="en-US" dirty="0"/>
              <a:t>: composure, calm, tend to remain calm and cool during conflict or disagreement and keep their composure even under personal attack.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128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tend to feel heated or impassioned during conflict or disagreement, or when they or people important to them are insulted or mistreated. They often serve as a barometer for justice and fair play.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388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Mid-range scorers </a:t>
            </a:r>
            <a:r>
              <a:rPr lang="en-US" dirty="0"/>
              <a:t>are either moderate in their Intensity or maintain a balance between being cool part of the time and impassioned at other times.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566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N3: Interpretation. </a:t>
            </a:r>
            <a:endParaRPr lang="en-US" dirty="0"/>
          </a:p>
          <a:p>
            <a:r>
              <a:rPr lang="en-US" dirty="0"/>
              <a:t>Interpretation describes how our personal confidence plays out at work.  This is about our personal mindset, our perceived ability to positively shape outcomes. This is different from a more global a mindset of optimism or pessimism. </a:t>
            </a:r>
          </a:p>
          <a:p>
            <a:endParaRPr lang="en-US" b="1" dirty="0"/>
          </a:p>
          <a:p>
            <a:r>
              <a:rPr lang="en-US" b="1" dirty="0"/>
              <a:t>The opposing tendencies are </a:t>
            </a:r>
            <a:r>
              <a:rPr lang="en-US" b="1" i="1" dirty="0"/>
              <a:t>confidence</a:t>
            </a:r>
            <a:r>
              <a:rPr lang="en-US" b="1" dirty="0"/>
              <a:t> and </a:t>
            </a:r>
            <a:r>
              <a:rPr lang="en-US" b="1" i="1" dirty="0"/>
              <a:t>doubt</a:t>
            </a:r>
            <a:r>
              <a:rPr lang="en-US" b="1" dirty="0"/>
              <a:t>.</a:t>
            </a:r>
            <a:endParaRPr lang="en-US" dirty="0">
              <a:cs typeface="Calibri"/>
            </a:endParaRPr>
          </a:p>
          <a:p>
            <a:endParaRPr lang="en-US" b="1" dirty="0"/>
          </a:p>
          <a:p>
            <a:r>
              <a:rPr lang="en-US" b="1" dirty="0"/>
              <a:t>Lower scorers </a:t>
            </a:r>
            <a:r>
              <a:rPr lang="en-US" dirty="0"/>
              <a:t>tend to believe that things will work out in most situations. They tend to also have a form of optimism that manifests </a:t>
            </a:r>
            <a:r>
              <a:rPr lang="en-US" b="0" i="0" dirty="0">
                <a:solidFill>
                  <a:srgbClr val="242424"/>
                </a:solidFill>
                <a:effectLst/>
                <a:latin typeface="Segoe UI" panose="020B0502040204020203" pitchFamily="34" charset="0"/>
              </a:rPr>
              <a:t>as personal confidence in one’s ability to succeed or overcome</a:t>
            </a:r>
            <a:r>
              <a:rPr lang="en-US" dirty="0"/>
              <a:t> hurdles and to get “back in the ring” and try again after defeat.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618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tend to anticipate problems more readily and take the blame for their own or others' failure. They are likely to experience feelings of self-doubt or discouragement when in difficult situations.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858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Mid-range scorers </a:t>
            </a:r>
            <a:r>
              <a:rPr lang="en-US" dirty="0"/>
              <a:t>tend to interpret situations more realistically, thinking that they can positively impact some situations while possessing less confidence in others.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196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N4: Rebound Time. </a:t>
            </a:r>
            <a:endParaRPr lang="en-US" dirty="0"/>
          </a:p>
          <a:p>
            <a:r>
              <a:rPr lang="en-US" dirty="0"/>
              <a:t>This </a:t>
            </a:r>
            <a:r>
              <a:rPr lang="en-US" dirty="0" err="1"/>
              <a:t>subtrait</a:t>
            </a:r>
            <a:r>
              <a:rPr lang="en-US" dirty="0"/>
              <a:t> is about the amount of time we require to recover from a crisis or setback. It is often referred to as resilience or bouncing back. </a:t>
            </a:r>
          </a:p>
          <a:p>
            <a:endParaRPr lang="en-US" b="1" dirty="0"/>
          </a:p>
          <a:p>
            <a:r>
              <a:rPr lang="en-US" b="1" dirty="0"/>
              <a:t>The opposing tendencies here are </a:t>
            </a:r>
            <a:r>
              <a:rPr lang="en-US" b="1" i="1" dirty="0"/>
              <a:t>bouncing back</a:t>
            </a:r>
            <a:r>
              <a:rPr lang="en-US" b="1" dirty="0"/>
              <a:t> and </a:t>
            </a:r>
            <a:r>
              <a:rPr lang="en-US" b="1" i="1" dirty="0"/>
              <a:t>slower to recover</a:t>
            </a:r>
            <a:r>
              <a:rPr lang="en-US" b="1" dirty="0"/>
              <a:t>.</a:t>
            </a:r>
            <a:endParaRPr lang="en-US" dirty="0">
              <a:cs typeface="Calibri"/>
            </a:endParaRPr>
          </a:p>
          <a:p>
            <a:endParaRPr lang="en-US" dirty="0"/>
          </a:p>
          <a:p>
            <a:r>
              <a:rPr lang="en-US" b="1" dirty="0"/>
              <a:t>Lower scorers </a:t>
            </a:r>
            <a:r>
              <a:rPr lang="en-US" dirty="0"/>
              <a:t>tend to react in stressful events quickly by orienting towards action steps to mitigate and recover.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570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scores </a:t>
            </a:r>
            <a:r>
              <a:rPr lang="en-US" dirty="0"/>
              <a:t>may need time to regroup and emotional process after a failure, setback, or emergency. Afterwards, they are likely to reflect on lessons learned.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7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Mid-range scorers </a:t>
            </a:r>
            <a:r>
              <a:rPr lang="en-US" dirty="0"/>
              <a:t>usually need a little more time to recover, or they may approach problem-solving quickly in one type of situation and more slowly in another situation. </a:t>
            </a:r>
          </a:p>
          <a:p>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083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E(Extraversion)</a:t>
            </a:r>
            <a:r>
              <a:rPr lang="en-US" dirty="0"/>
              <a:t> deals with sensory stimulation. Your score on E is an estimate of the sensory stimulation—noise, bright lights, colors, smells, and touch—you can take before you need to switch to being still and quiet. Extraversion is often equated with the desire to be around other people and introversion with the desire to be alone. However, this emphasis is inadequate since sensory stimulation naturally occurs where two or more people are gathered, but it can come from other sources, too.</a:t>
            </a:r>
          </a:p>
          <a:p>
            <a:r>
              <a:rPr lang="en-US" b="1" dirty="0"/>
              <a:t>Biological basis:</a:t>
            </a:r>
            <a:endParaRPr lang="en-US" dirty="0"/>
          </a:p>
          <a:p>
            <a:r>
              <a:rPr lang="en-US" u="sng" dirty="0"/>
              <a:t>Arousal system:</a:t>
            </a:r>
            <a:r>
              <a:rPr lang="en-US" dirty="0"/>
              <a:t> motoric nervous system</a:t>
            </a:r>
            <a:endParaRPr lang="en-US" dirty="0">
              <a:cs typeface="Calibri"/>
            </a:endParaRPr>
          </a:p>
          <a:p>
            <a:r>
              <a:rPr lang="en-US" u="sng" dirty="0"/>
              <a:t>Stimulus:</a:t>
            </a:r>
            <a:r>
              <a:rPr lang="en-US" dirty="0"/>
              <a:t> sensation/the five senses</a:t>
            </a:r>
            <a:endParaRPr lang="en-US" dirty="0">
              <a:cs typeface="Calibri"/>
            </a:endParaRPr>
          </a:p>
          <a:p>
            <a:endParaRPr lang="en-US" dirty="0"/>
          </a:p>
          <a:p>
            <a:r>
              <a:rPr lang="en-US" dirty="0"/>
              <a:t>If you are on the lower end of the E continuum – an</a:t>
            </a:r>
            <a:r>
              <a:rPr lang="en-US" b="1" dirty="0"/>
              <a:t> Introvert </a:t>
            </a:r>
            <a:r>
              <a:rPr lang="en-US" dirty="0"/>
              <a:t>- you tend to prefer working alone with very little sensory stimulation. You may gravitate toward solitary projects or those that involve small teams and tend to derive energy from more solitary and quieter pursuits.  </a:t>
            </a:r>
            <a:endParaRPr lang="en-US" dirty="0">
              <a:cs typeface="Calibri"/>
            </a:endParaRPr>
          </a:p>
          <a:p>
            <a:endParaRPr lang="en-US" dirty="0"/>
          </a:p>
          <a:p>
            <a:r>
              <a:rPr lang="en-US" dirty="0"/>
              <a:t>If you are in the mid-range of the E continuum, – an </a:t>
            </a:r>
            <a:r>
              <a:rPr lang="en-US" b="1" dirty="0"/>
              <a:t>Ambivert </a:t>
            </a:r>
            <a:r>
              <a:rPr lang="en-US" dirty="0"/>
              <a:t>-  you tend to move easily from working with other people to working alone. Ambiverts tend to have a moderate threshold for sensory stimulation. If you must be in an environment with people all the time or work exclusively alone, you will probably find either extremely dissatisfying.</a:t>
            </a:r>
            <a:endParaRPr lang="en-US" dirty="0">
              <a:cs typeface="Calibri"/>
            </a:endParaRPr>
          </a:p>
          <a:p>
            <a:endParaRPr lang="en-US" dirty="0"/>
          </a:p>
          <a:p>
            <a:r>
              <a:rPr lang="en-US" dirty="0"/>
              <a:t>If  you are an Extravert – on the high end of the continuum – you likely feel most energized where your senses can be stimulated. Trade shows, meetings, business socials, concerts, and sporting events tend to give Extraverts the high sensory experience they enjoy. An Extraverts natural style, generally, is to be talkative, enthusiastic, sociable, warm, people-oriented, and fun-loving. </a:t>
            </a:r>
            <a:endParaRPr lang="en-US" dirty="0">
              <a:cs typeface="Calibri" panose="020F0502020204030204"/>
            </a:endParaRPr>
          </a:p>
          <a:p>
            <a:endParaRPr lang="en-US" dirty="0"/>
          </a:p>
          <a:p>
            <a:r>
              <a:rPr lang="en-US" b="1" dirty="0"/>
              <a:t>The opposing tendencies here are </a:t>
            </a:r>
            <a:r>
              <a:rPr lang="en-US" b="1" u="sng" dirty="0"/>
              <a:t>quiet</a:t>
            </a:r>
            <a:r>
              <a:rPr lang="en-US" b="1" dirty="0"/>
              <a:t> and </a:t>
            </a:r>
            <a:r>
              <a:rPr lang="en-US" b="1" u="sng" dirty="0"/>
              <a:t>loud</a:t>
            </a:r>
            <a:r>
              <a:rPr lang="en-US" b="1" dirty="0"/>
              <a:t>.</a:t>
            </a:r>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67654-D16B-43D8-A0EB-50801D846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770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highlight>
                  <a:srgbClr val="FFFF00"/>
                </a:highlight>
              </a:rPr>
              <a:t>For groups, use polling  such app such as </a:t>
            </a:r>
            <a:r>
              <a:rPr lang="en-US" err="1">
                <a:highlight>
                  <a:srgbClr val="FFFF00"/>
                </a:highlight>
              </a:rPr>
              <a:t>Mentimeter</a:t>
            </a:r>
            <a:r>
              <a:rPr lang="en-US">
                <a:highlight>
                  <a:srgbClr val="FFFF00"/>
                </a:highlight>
              </a:rPr>
              <a:t>: https://www.menti.com </a:t>
            </a:r>
            <a:endParaRPr lang="en-US" b="1">
              <a:highlight>
                <a:srgbClr val="FFFF00"/>
              </a:highlight>
            </a:endParaRPr>
          </a:p>
          <a:p>
            <a:pPr marL="0" indent="0">
              <a:buNone/>
            </a:pPr>
            <a:r>
              <a:rPr lang="en-US" b="1">
                <a:highlight>
                  <a:srgbClr val="FFFF00"/>
                </a:highlight>
              </a:rPr>
              <a:t>Estimated time: 3 minutes</a:t>
            </a:r>
            <a:endParaRPr lang="en-US"/>
          </a:p>
          <a:p>
            <a:pPr marL="0" indent="0">
              <a:buNone/>
            </a:pPr>
            <a:endParaRPr lang="en-US">
              <a:highlight>
                <a:srgbClr val="FFFF00"/>
              </a:highlight>
            </a:endParaRPr>
          </a:p>
          <a:p>
            <a:pPr marL="0" indent="0">
              <a:buNone/>
            </a:pPr>
            <a:r>
              <a:rPr lang="en-US">
                <a:highlight>
                  <a:srgbClr val="FFFF00"/>
                </a:highlight>
              </a:rPr>
              <a:t>Instruct participants how to use pole and answer </a:t>
            </a:r>
            <a:r>
              <a:rPr lang="en-US"/>
              <a:t>and then use the next slide to display the results in a word cloud. </a:t>
            </a:r>
          </a:p>
          <a:p>
            <a:pPr marL="0" indent="0">
              <a:buNone/>
            </a:pPr>
            <a:endParaRPr lang="en-US"/>
          </a:p>
          <a:p>
            <a:pPr marL="0" indent="0">
              <a:buNone/>
            </a:pPr>
            <a:r>
              <a:rPr lang="en-US"/>
              <a:t>Before we discuss your </a:t>
            </a:r>
            <a:r>
              <a:rPr lang="en-US" err="1"/>
              <a:t>WorkPlace</a:t>
            </a:r>
            <a:r>
              <a:rPr lang="en-US"/>
              <a:t> Big Five Profile reports, let’s take a couple of minutes to think about which workplace tasks and roles energize you most? </a:t>
            </a:r>
          </a:p>
          <a:p>
            <a:endParaRPr lang="en-US"/>
          </a:p>
        </p:txBody>
      </p:sp>
      <p:sp>
        <p:nvSpPr>
          <p:cNvPr id="4" name="Slide Number Placeholder 3"/>
          <p:cNvSpPr>
            <a:spLocks noGrp="1"/>
          </p:cNvSpPr>
          <p:nvPr>
            <p:ph type="sldNum" sz="quarter" idx="5"/>
          </p:nvPr>
        </p:nvSpPr>
        <p:spPr/>
        <p:txBody>
          <a:bodyPr/>
          <a:lstStyle/>
          <a:p>
            <a:fld id="{CDC67654-D16B-43D8-A0EB-50801D8462DE}" type="slidenum">
              <a:rPr lang="en-US" smtClean="0"/>
              <a:t>4</a:t>
            </a:fld>
            <a:endParaRPr lang="en-US"/>
          </a:p>
        </p:txBody>
      </p:sp>
    </p:spTree>
    <p:extLst>
      <p:ext uri="{BB962C8B-B14F-4D97-AF65-F5344CB8AC3E}">
        <p14:creationId xmlns:p14="http://schemas.microsoft.com/office/powerpoint/2010/main" val="3859769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look at pages </a:t>
            </a:r>
            <a:r>
              <a:rPr lang="en-US" b="1" dirty="0"/>
              <a:t>7, 8 and 9 </a:t>
            </a:r>
            <a:r>
              <a:rPr lang="en-US" dirty="0"/>
              <a:t>in your report. </a:t>
            </a:r>
          </a:p>
          <a:p>
            <a:endParaRPr lang="en-US" dirty="0"/>
          </a:p>
          <a:p>
            <a:r>
              <a:rPr lang="en-US" b="1" dirty="0"/>
              <a:t>Extraversion (E) </a:t>
            </a:r>
            <a:r>
              <a:rPr lang="en-US" b="1" dirty="0" err="1"/>
              <a:t>Subtraits</a:t>
            </a:r>
            <a:endParaRPr lang="en-US" dirty="0"/>
          </a:p>
          <a:p>
            <a:endParaRPr lang="en-US" b="1" dirty="0"/>
          </a:p>
          <a:p>
            <a:r>
              <a:rPr lang="en-US" b="1" dirty="0"/>
              <a:t>E1: Warmth. </a:t>
            </a:r>
            <a:endParaRPr lang="en-US" dirty="0">
              <a:cs typeface="Calibri"/>
            </a:endParaRPr>
          </a:p>
          <a:p>
            <a:r>
              <a:rPr lang="en-US" dirty="0"/>
              <a:t>This </a:t>
            </a:r>
            <a:r>
              <a:rPr lang="en-US" dirty="0" err="1"/>
              <a:t>subtrait</a:t>
            </a:r>
            <a:r>
              <a:rPr lang="en-US" dirty="0"/>
              <a:t> deals with the expression of positive emotions. </a:t>
            </a:r>
            <a:endParaRPr lang="en-US" dirty="0">
              <a:cs typeface="Calibri"/>
            </a:endParaRPr>
          </a:p>
          <a:p>
            <a:endParaRPr lang="en-US" b="1" dirty="0"/>
          </a:p>
          <a:p>
            <a:r>
              <a:rPr lang="en-US" b="1" dirty="0"/>
              <a:t>The opposing tendencies here are </a:t>
            </a:r>
            <a:r>
              <a:rPr lang="en-US" b="1" i="1" dirty="0"/>
              <a:t>cool</a:t>
            </a:r>
            <a:r>
              <a:rPr lang="en-US" b="1" dirty="0"/>
              <a:t> and </a:t>
            </a:r>
            <a:r>
              <a:rPr lang="en-US" b="1" i="1" dirty="0"/>
              <a:t>warm</a:t>
            </a:r>
            <a:r>
              <a:rPr lang="en-US" b="1" dirty="0"/>
              <a:t>.</a:t>
            </a:r>
            <a:endParaRPr lang="en-US" dirty="0">
              <a:cs typeface="Calibri"/>
            </a:endParaRPr>
          </a:p>
          <a:p>
            <a:endParaRPr lang="en-US" b="1" dirty="0"/>
          </a:p>
          <a:p>
            <a:r>
              <a:rPr lang="en-US" b="1" dirty="0"/>
              <a:t>Lower scorers </a:t>
            </a:r>
            <a:r>
              <a:rPr lang="en-US" dirty="0"/>
              <a:t>tend to be hard to read in the sense that they reveal little of what they feel, either verbally or nonverbally. They tend to be more tight-lipped and find it easier to keep confidences, making them more likely to protect confidential information.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784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tend to express positive feelings to others. They find it easy to display positive emotions and create a warm relational space. They tend to easily fall into chitchat with co-workers and typically share much personal information (both about work and private life) with their work associates. They are more likely to have coworkers as personal friends.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204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Mid-range scorers </a:t>
            </a:r>
            <a:r>
              <a:rPr lang="en-US" dirty="0"/>
              <a:t>tend to express positive feelings and enthusiasm in a selective or moderated way. Occasionally, they may share some personal information with coworkers about both their work and private lives.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687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E2: Sociability. </a:t>
            </a:r>
            <a:endParaRPr lang="en-US" dirty="0"/>
          </a:p>
          <a:p>
            <a:r>
              <a:rPr lang="en-US" dirty="0"/>
              <a:t>This </a:t>
            </a:r>
            <a:r>
              <a:rPr lang="en-US" dirty="0" err="1"/>
              <a:t>subtrait</a:t>
            </a:r>
            <a:r>
              <a:rPr lang="en-US" dirty="0"/>
              <a:t> deals with the degree to which we enjoy working with others versus the degree to which we enjoy working alone. </a:t>
            </a:r>
            <a:endParaRPr lang="en-US" dirty="0">
              <a:cs typeface="Calibri"/>
            </a:endParaRPr>
          </a:p>
          <a:p>
            <a:endParaRPr lang="en-US" b="1" dirty="0"/>
          </a:p>
          <a:p>
            <a:r>
              <a:rPr lang="en-US" b="1" dirty="0"/>
              <a:t>The opposing tendencies here are </a:t>
            </a:r>
            <a:r>
              <a:rPr lang="en-US" b="1" i="1" dirty="0"/>
              <a:t>alone</a:t>
            </a:r>
            <a:r>
              <a:rPr lang="en-US" b="1" dirty="0"/>
              <a:t> and </a:t>
            </a:r>
            <a:r>
              <a:rPr lang="en-US" b="1" i="1" dirty="0"/>
              <a:t>together</a:t>
            </a:r>
            <a:r>
              <a:rPr lang="en-US" b="1" dirty="0"/>
              <a:t>.</a:t>
            </a:r>
            <a:endParaRPr lang="en-US" dirty="0">
              <a:cs typeface="Calibri"/>
            </a:endParaRPr>
          </a:p>
          <a:p>
            <a:endParaRPr lang="en-US" b="1" dirty="0"/>
          </a:p>
          <a:p>
            <a:r>
              <a:rPr lang="en-US" b="1" dirty="0"/>
              <a:t>Lower</a:t>
            </a:r>
            <a:r>
              <a:rPr lang="en-US" dirty="0"/>
              <a:t> </a:t>
            </a:r>
            <a:r>
              <a:rPr lang="en-US" b="1" dirty="0"/>
              <a:t>scorers</a:t>
            </a:r>
            <a:r>
              <a:rPr lang="en-US" dirty="0"/>
              <a:t> do not dislike people and relationships; rather, they tend to be more discriminating in allotting their energy for such activity. They tend to prefer solitary work tasks, such as reading, writing, or paperwork.</a:t>
            </a:r>
            <a:r>
              <a:rPr lang="en-US" b="1"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262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tend to initiate get-togethers and often make the first move for face- to-face contact. They prefer tasks that necessitate being around other people, such as meetings, presentations, interviewing.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954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People with</a:t>
            </a:r>
            <a:r>
              <a:rPr lang="en-US" b="1" dirty="0"/>
              <a:t> mid-range </a:t>
            </a:r>
            <a:r>
              <a:rPr lang="en-US" dirty="0"/>
              <a:t>scores are comfortable working face-to-face with a few people at a time or attending meetings of limited duration. At some point, their energy level will drop, and they will likely want some alone time.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852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E3: Energy Mode. </a:t>
            </a:r>
            <a:endParaRPr lang="en-US" dirty="0"/>
          </a:p>
          <a:p>
            <a:r>
              <a:rPr lang="en-US" dirty="0"/>
              <a:t>This </a:t>
            </a:r>
            <a:r>
              <a:rPr lang="en-US" dirty="0" err="1"/>
              <a:t>subtrait</a:t>
            </a:r>
            <a:r>
              <a:rPr lang="en-US" dirty="0"/>
              <a:t> describes how energizing it is for an individual to have an active day. This can include physical activity, but it is more broadly about pace: busy meeting schedules and business travel. </a:t>
            </a:r>
            <a:endParaRPr lang="en-US" dirty="0">
              <a:cs typeface="Calibri"/>
            </a:endParaRPr>
          </a:p>
          <a:p>
            <a:endParaRPr lang="en-US" b="1" dirty="0"/>
          </a:p>
          <a:p>
            <a:r>
              <a:rPr lang="en-US" b="1" dirty="0"/>
              <a:t>The opposing tendencies here are </a:t>
            </a:r>
            <a:r>
              <a:rPr lang="en-US" b="1" i="1" dirty="0"/>
              <a:t>slower</a:t>
            </a:r>
            <a:r>
              <a:rPr lang="en-US" b="1" dirty="0"/>
              <a:t> and </a:t>
            </a:r>
            <a:r>
              <a:rPr lang="en-US" b="1" i="1" dirty="0"/>
              <a:t>brisk</a:t>
            </a:r>
            <a:r>
              <a:rPr lang="en-US" b="1" dirty="0"/>
              <a:t>.</a:t>
            </a:r>
            <a:endParaRPr lang="en-US" dirty="0">
              <a:cs typeface="Calibri"/>
            </a:endParaRPr>
          </a:p>
          <a:p>
            <a:endParaRPr lang="en-US" b="1" dirty="0"/>
          </a:p>
          <a:p>
            <a:r>
              <a:rPr lang="en-US" b="1" dirty="0"/>
              <a:t>Lower scorers </a:t>
            </a:r>
            <a:r>
              <a:rPr lang="en-US" dirty="0"/>
              <a:t>tend to find a more casual pace satisfying, preferring days that are less packed with meetings and other activities.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130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prefer to keep the pace high during the day. They are energized by a quicker pace, as it makes them feel productive.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7116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Mid-range</a:t>
            </a:r>
            <a:r>
              <a:rPr lang="en-US" dirty="0"/>
              <a:t> </a:t>
            </a:r>
            <a:r>
              <a:rPr lang="en-US" b="1" dirty="0"/>
              <a:t>scorers</a:t>
            </a:r>
            <a:r>
              <a:rPr lang="en-US" dirty="0"/>
              <a:t> tend to strike a balance, preferring to maintain a moderate pace during their workday.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6285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E4: Taking Charge. </a:t>
            </a:r>
            <a:endParaRPr lang="en-US" dirty="0"/>
          </a:p>
          <a:p>
            <a:r>
              <a:rPr lang="en-US" dirty="0"/>
              <a:t>This </a:t>
            </a:r>
            <a:r>
              <a:rPr lang="en-US" dirty="0" err="1"/>
              <a:t>subtrait</a:t>
            </a:r>
            <a:r>
              <a:rPr lang="en-US" dirty="0"/>
              <a:t> describes the extent to which we want to take responsibility for directing, controlling, coaching, delegating, and otherwise orchestrating the tasks of other associates. </a:t>
            </a:r>
            <a:endParaRPr lang="en-US" dirty="0">
              <a:cs typeface="Calibri"/>
            </a:endParaRPr>
          </a:p>
          <a:p>
            <a:endParaRPr lang="en-US" b="1" dirty="0"/>
          </a:p>
          <a:p>
            <a:r>
              <a:rPr lang="en-US" b="1" dirty="0"/>
              <a:t>The opposing tendencies here are </a:t>
            </a:r>
            <a:r>
              <a:rPr lang="en-US" b="1" i="1" dirty="0"/>
              <a:t>independent of others</a:t>
            </a:r>
            <a:r>
              <a:rPr lang="en-US" b="1" dirty="0"/>
              <a:t> and </a:t>
            </a:r>
            <a:r>
              <a:rPr lang="en-US" b="1" i="1" dirty="0"/>
              <a:t>leading others</a:t>
            </a:r>
            <a:r>
              <a:rPr lang="en-US" b="1" dirty="0"/>
              <a:t>.</a:t>
            </a:r>
            <a:endParaRPr lang="en-US" dirty="0">
              <a:cs typeface="Calibri"/>
            </a:endParaRPr>
          </a:p>
          <a:p>
            <a:endParaRPr lang="en-US" b="1" dirty="0"/>
          </a:p>
          <a:p>
            <a:r>
              <a:rPr lang="en-US" b="1" dirty="0"/>
              <a:t>Lower scorers </a:t>
            </a:r>
            <a:r>
              <a:rPr lang="en-US" dirty="0"/>
              <a:t>tend to be more autonomous, but they are not necessarily followers.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608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b="1" dirty="0">
                <a:highlight>
                  <a:srgbClr val="FFFF00"/>
                </a:highlight>
              </a:rPr>
              <a:t>NOTE: THIS SLIDE IS ONLY USEFUL FOR GROUPS. SKIP IF DOING A ONE-ON-ONE DEBRIEF</a:t>
            </a:r>
          </a:p>
          <a:p>
            <a:pPr marL="0" indent="0">
              <a:buNone/>
            </a:pPr>
            <a:r>
              <a:rPr lang="en-US" b="1" dirty="0">
                <a:highlight>
                  <a:srgbClr val="FFFF00"/>
                </a:highlight>
              </a:rPr>
              <a:t>Estimated time: 4 minutes to build and display </a:t>
            </a:r>
            <a:r>
              <a:rPr lang="en-US" b="1" dirty="0" err="1">
                <a:highlight>
                  <a:srgbClr val="FFFF00"/>
                </a:highlight>
              </a:rPr>
              <a:t>wordcloud</a:t>
            </a:r>
            <a:endParaRPr lang="en-US" b="1" dirty="0">
              <a:highlight>
                <a:srgbClr val="FFFF00"/>
              </a:highlight>
            </a:endParaRPr>
          </a:p>
          <a:p>
            <a:pPr marL="0" indent="0">
              <a:buNone/>
            </a:pPr>
            <a:endParaRPr lang="en-US" dirty="0">
              <a:highlight>
                <a:srgbClr val="FFFF00"/>
              </a:highlight>
            </a:endParaRPr>
          </a:p>
          <a:p>
            <a:pPr marL="0" indent="0">
              <a:buNone/>
            </a:pPr>
            <a:r>
              <a:rPr lang="en-US" dirty="0">
                <a:highlight>
                  <a:srgbClr val="FFFF00"/>
                </a:highlight>
              </a:rPr>
              <a:t>Embed </a:t>
            </a:r>
            <a:r>
              <a:rPr lang="en-US" dirty="0" err="1">
                <a:highlight>
                  <a:srgbClr val="FFFF00"/>
                </a:highlight>
              </a:rPr>
              <a:t>Mentimeter</a:t>
            </a:r>
            <a:r>
              <a:rPr lang="en-US" dirty="0">
                <a:highlight>
                  <a:srgbClr val="FFFF00"/>
                </a:highlight>
              </a:rPr>
              <a:t> word cloud here so that the answers are displayed on this slide.</a:t>
            </a:r>
          </a:p>
          <a:p>
            <a:pPr marL="0" indent="0">
              <a:buNone/>
            </a:pPr>
            <a:endParaRPr lang="en-US" dirty="0"/>
          </a:p>
          <a:p>
            <a:pPr marL="0" indent="0">
              <a:buNone/>
            </a:pPr>
            <a:r>
              <a:rPr lang="en-US" dirty="0"/>
              <a:t>-Review the results. </a:t>
            </a:r>
          </a:p>
          <a:p>
            <a:pPr marL="0" indent="0">
              <a:buNone/>
            </a:pPr>
            <a:endParaRPr lang="en-US" dirty="0"/>
          </a:p>
          <a:p>
            <a:pPr marL="0" indent="0">
              <a:buNone/>
            </a:pPr>
            <a:r>
              <a:rPr lang="en-US" dirty="0"/>
              <a:t>Why do you think I am asking this question?</a:t>
            </a:r>
          </a:p>
          <a:p>
            <a:pPr marL="0" indent="0">
              <a:buNone/>
            </a:pPr>
            <a:endParaRPr lang="en-US" dirty="0"/>
          </a:p>
          <a:p>
            <a:pPr marL="0" indent="0">
              <a:buNone/>
            </a:pPr>
            <a:r>
              <a:rPr lang="en-US" dirty="0"/>
              <a:t>Personality traits directly relate to your answers – which tasks and roles energize you at work. In fact, your choice of career and course of study also likely relate to your personality. We’ll build on this concept of energy as we go through your reports and help you to make meaning with them. </a:t>
            </a:r>
          </a:p>
          <a:p>
            <a:endParaRPr lang="en-US" dirty="0"/>
          </a:p>
        </p:txBody>
      </p:sp>
      <p:sp>
        <p:nvSpPr>
          <p:cNvPr id="4" name="Slide Number Placeholder 3"/>
          <p:cNvSpPr>
            <a:spLocks noGrp="1"/>
          </p:cNvSpPr>
          <p:nvPr>
            <p:ph type="sldNum" sz="quarter" idx="5"/>
          </p:nvPr>
        </p:nvSpPr>
        <p:spPr/>
        <p:txBody>
          <a:bodyPr/>
          <a:lstStyle/>
          <a:p>
            <a:fld id="{CDC67654-D16B-43D8-A0EB-50801D8462DE}" type="slidenum">
              <a:rPr lang="en-US" smtClean="0"/>
              <a:t>5</a:t>
            </a:fld>
            <a:endParaRPr lang="en-US"/>
          </a:p>
        </p:txBody>
      </p:sp>
    </p:spTree>
    <p:extLst>
      <p:ext uri="{BB962C8B-B14F-4D97-AF65-F5344CB8AC3E}">
        <p14:creationId xmlns:p14="http://schemas.microsoft.com/office/powerpoint/2010/main" val="2142780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derive energy from leading and people and process and tend to actively seek opportunities to direct others.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755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Mid-range</a:t>
            </a:r>
            <a:r>
              <a:rPr lang="en-US" dirty="0"/>
              <a:t> scorers have moderate energy for leadership roles. They tend to take on leadership positions when there is values alignment or when they think their knowledge, expertise, and perspective are suited for the responsibility.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674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E5: Trust of Others. </a:t>
            </a:r>
            <a:endParaRPr lang="en-US" dirty="0"/>
          </a:p>
          <a:p>
            <a:r>
              <a:rPr lang="en-US" dirty="0"/>
              <a:t>This </a:t>
            </a:r>
            <a:r>
              <a:rPr lang="en-US" dirty="0" err="1"/>
              <a:t>subtrait</a:t>
            </a:r>
            <a:r>
              <a:rPr lang="en-US" dirty="0"/>
              <a:t> describes how readily you believe other people will do what they say. At work, trust is often an integral part of leading other people and believing they are capable and reliable. This is contrasted with a need to have demonstrable evidence that individuals can perform well and within timelines. </a:t>
            </a:r>
            <a:endParaRPr lang="en-US" dirty="0">
              <a:cs typeface="Calibri"/>
            </a:endParaRPr>
          </a:p>
          <a:p>
            <a:endParaRPr lang="en-US" b="1" dirty="0"/>
          </a:p>
          <a:p>
            <a:r>
              <a:rPr lang="en-US" b="1" dirty="0"/>
              <a:t>The opposing tendencies here are </a:t>
            </a:r>
            <a:r>
              <a:rPr lang="en-US" b="1" i="1" dirty="0"/>
              <a:t>skepticism</a:t>
            </a:r>
            <a:r>
              <a:rPr lang="en-US" b="1" dirty="0"/>
              <a:t> and </a:t>
            </a:r>
            <a:r>
              <a:rPr lang="en-US" b="1" i="1" dirty="0"/>
              <a:t>confidence in others</a:t>
            </a:r>
            <a:r>
              <a:rPr lang="en-US" b="1" dirty="0"/>
              <a:t>.</a:t>
            </a:r>
            <a:endParaRPr lang="en-US" dirty="0">
              <a:cs typeface="Calibri"/>
            </a:endParaRPr>
          </a:p>
          <a:p>
            <a:endParaRPr lang="en-US" b="1" dirty="0"/>
          </a:p>
          <a:p>
            <a:r>
              <a:rPr lang="en-US" b="1" dirty="0"/>
              <a:t>Lower scorers </a:t>
            </a:r>
            <a:r>
              <a:rPr lang="en-US" dirty="0"/>
              <a:t>tend to be more skeptical of others, are likely to read the fine print in contracts, and operate from a trust-but-verify mentality.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51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a:t>
            </a:r>
            <a:r>
              <a:rPr lang="en-US" dirty="0"/>
              <a:t> on this scale tend to be more trusting, perhaps at times without a reason other than a mindset of inherent confidence in others.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732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Mid-range scorers </a:t>
            </a:r>
            <a:r>
              <a:rPr lang="en-US" dirty="0"/>
              <a:t>may trust someone until trust has betrayed, or they may trust others to some extent but check up afterward.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9152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E6: Tact. </a:t>
            </a:r>
            <a:endParaRPr lang="en-US" dirty="0"/>
          </a:p>
          <a:p>
            <a:r>
              <a:rPr lang="en-US" dirty="0"/>
              <a:t>This </a:t>
            </a:r>
            <a:r>
              <a:rPr lang="en-US" dirty="0" err="1"/>
              <a:t>subtrait</a:t>
            </a:r>
            <a:r>
              <a:rPr lang="en-US" dirty="0"/>
              <a:t> addresses the degree of care we take in being sensitive to the consequences our words might have on others. </a:t>
            </a:r>
            <a:endParaRPr lang="en-US" dirty="0">
              <a:cs typeface="Calibri"/>
            </a:endParaRPr>
          </a:p>
          <a:p>
            <a:endParaRPr lang="en-US" b="1" dirty="0"/>
          </a:p>
          <a:p>
            <a:r>
              <a:rPr lang="en-US" b="1" dirty="0"/>
              <a:t>The opposing tendencies here are </a:t>
            </a:r>
            <a:r>
              <a:rPr lang="en-US" b="1" i="1" dirty="0"/>
              <a:t>indifferent to impact</a:t>
            </a:r>
            <a:r>
              <a:rPr lang="en-US" b="1" dirty="0"/>
              <a:t> and </a:t>
            </a:r>
            <a:r>
              <a:rPr lang="en-US" b="1" i="1" dirty="0"/>
              <a:t>regard for impact</a:t>
            </a:r>
            <a:r>
              <a:rPr lang="en-US" b="1" dirty="0"/>
              <a:t>.</a:t>
            </a:r>
            <a:endParaRPr lang="en-US" dirty="0">
              <a:cs typeface="Calibri"/>
            </a:endParaRPr>
          </a:p>
          <a:p>
            <a:endParaRPr lang="en-US" b="1" dirty="0"/>
          </a:p>
          <a:p>
            <a:r>
              <a:rPr lang="en-US" b="1" dirty="0"/>
              <a:t>Lower scorers </a:t>
            </a:r>
            <a:r>
              <a:rPr lang="en-US" dirty="0"/>
              <a:t>tend to show less restraint and sensitivity when disagreeing with or directing others.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5228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tend to disagree in a more tactful manner, tend to be smooth in handling people, and facilitate discussion effectively, thereby inspiring others to feel safe to contribute their information and opinions. They may find it difficult to be straightforward when needed.</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3660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Mid-range scorers </a:t>
            </a:r>
            <a:r>
              <a:rPr lang="en-US" dirty="0"/>
              <a:t>tend to be moderately concerned with the degree of impact their words have on others. Neither overly careful nor blunt with others, they can easily strike a firm balance between sensitivity and straightforwardness when communicating with others.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0098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O(Originality)</a:t>
            </a:r>
            <a:r>
              <a:rPr lang="en-US"/>
              <a:t> deals with curiosity and the imagination.</a:t>
            </a:r>
          </a:p>
          <a:p>
            <a:r>
              <a:rPr lang="en-US" b="1"/>
              <a:t>Biological basis:</a:t>
            </a:r>
            <a:endParaRPr lang="en-US"/>
          </a:p>
          <a:p>
            <a:r>
              <a:rPr lang="en-US" u="sng"/>
              <a:t>Arousal system:</a:t>
            </a:r>
            <a:r>
              <a:rPr lang="en-US"/>
              <a:t> dopaminergic system and general state of arousal of the cerebral cortex</a:t>
            </a:r>
          </a:p>
          <a:p>
            <a:r>
              <a:rPr lang="en-US" u="sng"/>
              <a:t>Stimulus:</a:t>
            </a:r>
            <a:r>
              <a:rPr lang="en-US"/>
              <a:t> novelty</a:t>
            </a:r>
            <a:endParaRPr lang="en-US">
              <a:cs typeface="Calibri"/>
            </a:endParaRPr>
          </a:p>
          <a:p>
            <a:endParaRPr lang="en-US"/>
          </a:p>
          <a:p>
            <a:r>
              <a:rPr lang="en-US"/>
              <a:t>Lower scorers – </a:t>
            </a:r>
            <a:r>
              <a:rPr lang="en-US" b="1"/>
              <a:t>Preservers</a:t>
            </a:r>
            <a:r>
              <a:rPr lang="en-US"/>
              <a:t> - tend to focus on the here-and-now. They are often tactical in their approach to problems with a focus on efficiency. They tend to typically prefer the simpler solution or approach. </a:t>
            </a:r>
          </a:p>
          <a:p>
            <a:endParaRPr lang="en-US"/>
          </a:p>
          <a:p>
            <a:r>
              <a:rPr lang="en-US"/>
              <a:t>Mid-range scorers – </a:t>
            </a:r>
            <a:r>
              <a:rPr lang="en-US" b="1"/>
              <a:t>Moderates</a:t>
            </a:r>
            <a:r>
              <a:rPr lang="en-US"/>
              <a:t> – are more likely to build on an existing idea more than to create something entirely new. Moderates are more likely to consider a new way of doing something they have convincing evidence of its value. If you are a moderate, you likely appreciate both innovation and efficiency, and are most attracted new approaches that are tethered in application. Moderates help bridge the communication gap between innovation and efficiency. Innovation needs efficiency to last, and efficiency needs innovation to grow to the next level. </a:t>
            </a:r>
            <a:endParaRPr lang="en-US">
              <a:cs typeface="Calibri"/>
            </a:endParaRPr>
          </a:p>
          <a:p>
            <a:endParaRPr lang="en-US"/>
          </a:p>
          <a:p>
            <a:r>
              <a:rPr lang="en-US"/>
              <a:t>Higher scorers – </a:t>
            </a:r>
            <a:r>
              <a:rPr lang="en-US" b="1"/>
              <a:t>Explorers</a:t>
            </a:r>
            <a:r>
              <a:rPr lang="en-US"/>
              <a:t> - tend to welcome change and are often the agents of change. They tend to be more strategic. They enjoy problem-solving, searching for the underlying cause or pattern. They find innovation to be highly stimulating.  </a:t>
            </a:r>
            <a:endParaRPr lang="en-US">
              <a:cs typeface="Calibri"/>
            </a:endParaRPr>
          </a:p>
          <a:p>
            <a:endParaRPr lang="en-US"/>
          </a:p>
          <a:p>
            <a:r>
              <a:rPr lang="en-US" b="1"/>
              <a:t>The opposing tendencies here are </a:t>
            </a:r>
            <a:r>
              <a:rPr lang="en-US" b="1" u="sng"/>
              <a:t>tradition</a:t>
            </a:r>
            <a:r>
              <a:rPr lang="en-US" b="1"/>
              <a:t> and </a:t>
            </a:r>
            <a:r>
              <a:rPr lang="en-US" b="1" u="sng"/>
              <a:t>change</a:t>
            </a:r>
            <a:r>
              <a:rPr lang="en-US" b="1"/>
              <a:t>.</a:t>
            </a:r>
            <a:endParaRPr lang="en-US" b="1">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518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Originality (O) </a:t>
            </a:r>
            <a:r>
              <a:rPr lang="en-US" b="1" dirty="0" err="1"/>
              <a:t>Subtraits</a:t>
            </a:r>
            <a:endParaRPr lang="en-US" b="1" dirty="0"/>
          </a:p>
          <a:p>
            <a:r>
              <a:rPr lang="en-US" b="1" dirty="0"/>
              <a:t>Please look at pages 10 and 11 of your report.</a:t>
            </a:r>
            <a:endParaRPr lang="en-US" dirty="0"/>
          </a:p>
          <a:p>
            <a:r>
              <a:rPr lang="en-US" b="1" dirty="0"/>
              <a:t> </a:t>
            </a:r>
            <a:endParaRPr lang="en-US" dirty="0"/>
          </a:p>
          <a:p>
            <a:r>
              <a:rPr lang="en-US" b="1" dirty="0"/>
              <a:t>O1: Imagination. </a:t>
            </a:r>
            <a:endParaRPr lang="en-US" dirty="0"/>
          </a:p>
          <a:p>
            <a:r>
              <a:rPr lang="en-US" dirty="0"/>
              <a:t>This </a:t>
            </a:r>
            <a:r>
              <a:rPr lang="en-US" dirty="0" err="1"/>
              <a:t>subtrait</a:t>
            </a:r>
            <a:r>
              <a:rPr lang="en-US" dirty="0"/>
              <a:t> addresses how literally we view the world. </a:t>
            </a:r>
            <a:endParaRPr lang="en-US" dirty="0">
              <a:cs typeface="Calibri"/>
            </a:endParaRPr>
          </a:p>
          <a:p>
            <a:endParaRPr lang="en-US" b="1" dirty="0"/>
          </a:p>
          <a:p>
            <a:r>
              <a:rPr lang="en-US" b="1" dirty="0"/>
              <a:t>The opposing tendencies here are </a:t>
            </a:r>
            <a:r>
              <a:rPr lang="en-US" b="1" i="1" dirty="0"/>
              <a:t>implementation</a:t>
            </a:r>
            <a:r>
              <a:rPr lang="en-US" b="1" dirty="0"/>
              <a:t> and </a:t>
            </a:r>
            <a:r>
              <a:rPr lang="en-US" b="1" i="1" dirty="0"/>
              <a:t>invention</a:t>
            </a:r>
            <a:r>
              <a:rPr lang="en-US" b="1" dirty="0"/>
              <a:t>.</a:t>
            </a:r>
            <a:endParaRPr lang="en-US" dirty="0">
              <a:cs typeface="Calibri"/>
            </a:endParaRPr>
          </a:p>
          <a:p>
            <a:endParaRPr lang="en-US" b="1" dirty="0"/>
          </a:p>
          <a:p>
            <a:r>
              <a:rPr lang="en-US" b="1" dirty="0"/>
              <a:t>Lower scorers </a:t>
            </a:r>
            <a:r>
              <a:rPr lang="en-US" dirty="0"/>
              <a:t>tend tend to be excellent at tactical tasks that require seeing the details of what lies before our eyes. They derive energy from building and carrying out a plan.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367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your </a:t>
            </a:r>
            <a:r>
              <a:rPr lang="en-US" err="1"/>
              <a:t>WorkPlace</a:t>
            </a:r>
            <a:r>
              <a:rPr lang="en-US"/>
              <a:t> trait scores, we can discuss how your personality traits are displayed when you are at work, potentially helping you or hindering you with your daily work activities. It can also help you understand how alike or different you are to the personalities of other people you work with every day. </a:t>
            </a:r>
          </a:p>
          <a:p>
            <a:endParaRPr lang="en-US"/>
          </a:p>
          <a:p>
            <a:r>
              <a:rPr lang="en-US"/>
              <a:t>When we look at your results, we can discuss how your tendencies and preferences play out for you in the work setting.</a:t>
            </a:r>
          </a:p>
          <a:p>
            <a:endParaRPr lang="en-US"/>
          </a:p>
        </p:txBody>
      </p:sp>
      <p:sp>
        <p:nvSpPr>
          <p:cNvPr id="4" name="Slide Number Placeholder 3"/>
          <p:cNvSpPr>
            <a:spLocks noGrp="1"/>
          </p:cNvSpPr>
          <p:nvPr>
            <p:ph type="sldNum" sz="quarter" idx="5"/>
          </p:nvPr>
        </p:nvSpPr>
        <p:spPr/>
        <p:txBody>
          <a:bodyPr/>
          <a:lstStyle/>
          <a:p>
            <a:fld id="{6FF77B5D-95F7-4658-879D-35453E49CF3B}" type="slidenum">
              <a:rPr lang="en-US" smtClean="0"/>
              <a:t>6</a:t>
            </a:fld>
            <a:endParaRPr lang="en-US"/>
          </a:p>
        </p:txBody>
      </p:sp>
    </p:spTree>
    <p:extLst>
      <p:ext uri="{BB962C8B-B14F-4D97-AF65-F5344CB8AC3E}">
        <p14:creationId xmlns:p14="http://schemas.microsoft.com/office/powerpoint/2010/main" val="394324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Higher scorers </a:t>
            </a:r>
            <a:r>
              <a:rPr lang="en-US" dirty="0"/>
              <a:t>tend to be idea machines. They tend to be easily bored and would rather invent than accept the everyday. They enjoy imagining new concepts and strategies. They may find implementation draining.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125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Mid-range scorers </a:t>
            </a:r>
            <a:r>
              <a:rPr lang="en-US" dirty="0"/>
              <a:t>may alternate between being creative and efficient, at times coming up with new ideas and at times implementing or building upon new ideas from others. They may also simply be more moderate in their approach.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1787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O2: Complexity</a:t>
            </a:r>
            <a:endParaRPr lang="en-US" dirty="0"/>
          </a:p>
          <a:p>
            <a:r>
              <a:rPr lang="en-US" dirty="0"/>
              <a:t>This </a:t>
            </a:r>
            <a:r>
              <a:rPr lang="en-US" dirty="0" err="1"/>
              <a:t>subtrait</a:t>
            </a:r>
            <a:r>
              <a:rPr lang="en-US" dirty="0"/>
              <a:t> identifies our natural energy for complexity in the work setting and our appetite for depth and breadth in theoretical constructs and systems thinking. Imagination (O1) is the natural ally of complexity. People high in imagination can dream up the most complex solutions and strategies imaginable. They can ‘see’ through to the underlying pattern. </a:t>
            </a:r>
          </a:p>
          <a:p>
            <a:endParaRPr lang="en-US" b="1" dirty="0"/>
          </a:p>
          <a:p>
            <a:r>
              <a:rPr lang="en-US" b="1" dirty="0"/>
              <a:t>The opposing tendencies here are simplicity versus complexity. </a:t>
            </a:r>
            <a:r>
              <a:rPr lang="en-US" dirty="0"/>
              <a:t>  </a:t>
            </a:r>
            <a:endParaRPr lang="en-US" dirty="0">
              <a:cs typeface="Calibri"/>
            </a:endParaRPr>
          </a:p>
          <a:p>
            <a:endParaRPr lang="en-US" b="1" dirty="0"/>
          </a:p>
          <a:p>
            <a:r>
              <a:rPr lang="en-US" b="1" dirty="0"/>
              <a:t>Lower scorers </a:t>
            </a:r>
            <a:r>
              <a:rPr lang="en-US" dirty="0"/>
              <a:t>gravitate towards linear thinking and direct, simple approaches. They may be quick to disregard theory if the data of everyday experience does not support it. They aim to be more practical and application-oriented within their own specialty. </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27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Higher scorers</a:t>
            </a:r>
            <a:r>
              <a:rPr lang="en-US" dirty="0"/>
              <a:t> tend to enjoy exploring new theories and have a natural energy for systems thinking. They may gravitate toward concepts such as variables, contexts, and frameworks.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90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Mid-range scorers </a:t>
            </a:r>
            <a:r>
              <a:rPr lang="en-US" dirty="0"/>
              <a:t>may alternate between simplicity and systems thinking, or they may seek and appreciate moderately complex approaches.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0923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O3: Change</a:t>
            </a:r>
            <a:endParaRPr lang="en-US" dirty="0"/>
          </a:p>
          <a:p>
            <a:r>
              <a:rPr lang="en-US" dirty="0"/>
              <a:t>This </a:t>
            </a:r>
            <a:r>
              <a:rPr lang="en-US" dirty="0" err="1"/>
              <a:t>subtrait</a:t>
            </a:r>
            <a:r>
              <a:rPr lang="en-US" dirty="0"/>
              <a:t> is about our approach to change – whether we embrace it, resist it, or somewhere in-between. Imagination (O1) is also a natural ally of change. Often, those with high imagination think up the change that others either welcome or resist depending on their score. </a:t>
            </a:r>
            <a:endParaRPr lang="en-US" dirty="0">
              <a:cs typeface="Calibri"/>
            </a:endParaRPr>
          </a:p>
          <a:p>
            <a:endParaRPr lang="en-US" b="1" dirty="0"/>
          </a:p>
          <a:p>
            <a:r>
              <a:rPr lang="en-US" b="1" dirty="0"/>
              <a:t>The opposing tendencies are preservation and improvement.</a:t>
            </a:r>
            <a:endParaRPr lang="en-US" dirty="0">
              <a:cs typeface="Calibri"/>
            </a:endParaRPr>
          </a:p>
          <a:p>
            <a:endParaRPr lang="en-US" b="1" dirty="0"/>
          </a:p>
          <a:p>
            <a:r>
              <a:rPr lang="en-US" b="1" dirty="0"/>
              <a:t>Lower scorers </a:t>
            </a:r>
            <a:r>
              <a:rPr lang="en-US" dirty="0"/>
              <a:t>are likely to be more settled in their ways, resisting most changes proposed. They tend to find change tiring, costly, and overwhelming.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865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may find change energizing and affirming. They tend to see their lower-scoring counterparts as myopic, while lower scorers might see them as spendthrifts. In truth, they need each other for organizational balance. The opposing tendencies here are </a:t>
            </a:r>
            <a:r>
              <a:rPr lang="en-US" i="1" dirty="0"/>
              <a:t>preservation</a:t>
            </a:r>
            <a:r>
              <a:rPr lang="en-US" dirty="0"/>
              <a:t> and </a:t>
            </a:r>
            <a:r>
              <a:rPr lang="en-US" i="1" dirty="0"/>
              <a:t>improvement</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4856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Mid-range scorers </a:t>
            </a:r>
            <a:r>
              <a:rPr lang="en-US" dirty="0"/>
              <a:t>tend to demonstrate a combination view toward change, thereby perhaps assisting in resolving issues between the opposite views.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8843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Please turn to pages 12 -13 of your report.</a:t>
            </a:r>
          </a:p>
          <a:p>
            <a:r>
              <a:rPr lang="en-US" b="1"/>
              <a:t>A(Accommodation) </a:t>
            </a:r>
            <a:r>
              <a:rPr lang="en-US"/>
              <a:t>deals with dominance. </a:t>
            </a:r>
            <a:endParaRPr lang="en-US">
              <a:cs typeface="Calibri"/>
            </a:endParaRPr>
          </a:p>
          <a:p>
            <a:endParaRPr lang="en-US"/>
          </a:p>
          <a:p>
            <a:r>
              <a:rPr lang="en-US" b="1"/>
              <a:t>Biological basis:</a:t>
            </a:r>
            <a:endParaRPr lang="en-US"/>
          </a:p>
          <a:p>
            <a:r>
              <a:rPr lang="en-US" u="sng"/>
              <a:t>Arousal system:</a:t>
            </a:r>
            <a:r>
              <a:rPr lang="en-US"/>
              <a:t> sex hormones and serotonergic system</a:t>
            </a:r>
            <a:endParaRPr lang="en-US">
              <a:cs typeface="Calibri"/>
            </a:endParaRPr>
          </a:p>
          <a:p>
            <a:r>
              <a:rPr lang="en-US" u="sng"/>
              <a:t>Stimulus:</a:t>
            </a:r>
            <a:r>
              <a:rPr lang="en-US"/>
              <a:t> dominance challenge </a:t>
            </a:r>
          </a:p>
          <a:p>
            <a:endParaRPr lang="en-US"/>
          </a:p>
          <a:p>
            <a:r>
              <a:rPr lang="en-US"/>
              <a:t>Lower scorers – </a:t>
            </a:r>
            <a:r>
              <a:rPr lang="en-US" b="1"/>
              <a:t>Challengers</a:t>
            </a:r>
            <a:r>
              <a:rPr lang="en-US"/>
              <a:t> – tend to naturally challenge any invasion of their turf and derive energy from competition. They tend to be proud, outspoken, and seldom back off their stance on matters. If you are a Challenger, you tend to do best when you can follow your own agendas instead of the agendas of others. </a:t>
            </a:r>
            <a:endParaRPr lang="en-US">
              <a:cs typeface="Calibri"/>
            </a:endParaRPr>
          </a:p>
          <a:p>
            <a:endParaRPr lang="en-US" b="1"/>
          </a:p>
          <a:p>
            <a:r>
              <a:rPr lang="en-US" b="1"/>
              <a:t>Negotiators </a:t>
            </a:r>
            <a:r>
              <a:rPr lang="en-US"/>
              <a:t>–</a:t>
            </a:r>
            <a:r>
              <a:rPr lang="en-US" b="1"/>
              <a:t> </a:t>
            </a:r>
            <a:r>
              <a:rPr lang="en-US"/>
              <a:t>those</a:t>
            </a:r>
            <a:r>
              <a:rPr lang="en-US" b="1"/>
              <a:t> </a:t>
            </a:r>
            <a:r>
              <a:rPr lang="en-US"/>
              <a:t>on the mid-range of the continuum - tend to easily shift between competitive and cooperative situations, usually promoting a “win-win” approach. If you are a Negotiator, you likely strive to help both sides compromise or collaborate.</a:t>
            </a:r>
            <a:endParaRPr lang="en-US">
              <a:cs typeface="Calibri"/>
            </a:endParaRPr>
          </a:p>
          <a:p>
            <a:endParaRPr lang="en-US"/>
          </a:p>
          <a:p>
            <a:r>
              <a:rPr lang="en-US"/>
              <a:t>Higher scorers – </a:t>
            </a:r>
            <a:r>
              <a:rPr lang="en-US" b="1"/>
              <a:t>Adapters</a:t>
            </a:r>
            <a:r>
              <a:rPr lang="en-US"/>
              <a:t> – are more interested in and energized  by peace, harmony, and community rather than in keeping score. They tend to easily adapt to the priorities of others. </a:t>
            </a:r>
            <a:endParaRPr lang="en-US">
              <a:cs typeface="Calibri"/>
            </a:endParaRPr>
          </a:p>
          <a:p>
            <a:endParaRPr lang="en-US"/>
          </a:p>
          <a:p>
            <a:r>
              <a:rPr lang="en-US" b="1"/>
              <a:t>The opposing tendencies here are </a:t>
            </a:r>
            <a:r>
              <a:rPr lang="en-US" b="1" u="sng"/>
              <a:t>defiance</a:t>
            </a:r>
            <a:r>
              <a:rPr lang="en-US" b="1"/>
              <a:t> and </a:t>
            </a:r>
            <a:r>
              <a:rPr lang="en-US" b="1" u="sng"/>
              <a:t>compliance</a:t>
            </a:r>
            <a:r>
              <a:rPr lang="en-US" b="1"/>
              <a:t>.</a:t>
            </a: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51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Accommodation (A) Subtraits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look at pages </a:t>
            </a:r>
            <a:r>
              <a:rPr lang="en-US" b="1"/>
              <a:t>12 and 13 </a:t>
            </a:r>
            <a:r>
              <a:rPr lang="en-US"/>
              <a:t>in your report.</a:t>
            </a:r>
            <a:endParaRPr lang="en-US">
              <a:cs typeface="Calibri"/>
            </a:endParaRPr>
          </a:p>
          <a:p>
            <a:endParaRPr lang="en-US" b="1"/>
          </a:p>
          <a:p>
            <a:r>
              <a:rPr lang="en-US" b="1"/>
              <a:t>A1: Others’ Needs. </a:t>
            </a:r>
            <a:endParaRPr lang="en-US">
              <a:cs typeface="Calibri"/>
            </a:endParaRPr>
          </a:p>
          <a:p>
            <a:r>
              <a:rPr lang="en-US"/>
              <a:t>This subtrait concerns how readily we inconvenience ourselves for others. Each of us has our own array of personal and professional needs and an agenda for satisfying those needs. At times, our personal agenda runs up against other people's agendas, composed of their needs. How we behave when these two sets of agendas clash is the essence of this subtrait.</a:t>
            </a:r>
            <a:endParaRPr lang="en-US">
              <a:cs typeface="Calibri"/>
            </a:endParaRPr>
          </a:p>
          <a:p>
            <a:endParaRPr lang="en-US" b="1"/>
          </a:p>
          <a:p>
            <a:r>
              <a:rPr lang="en-US" b="1"/>
              <a:t>The opposing tendencies here are focus on </a:t>
            </a:r>
            <a:r>
              <a:rPr lang="en-US" b="1" i="1"/>
              <a:t>my agenda</a:t>
            </a:r>
            <a:r>
              <a:rPr lang="en-US" b="1"/>
              <a:t> versus </a:t>
            </a:r>
            <a:r>
              <a:rPr lang="en-US" b="1" i="1"/>
              <a:t>your agenda</a:t>
            </a:r>
            <a:r>
              <a:rPr lang="en-US" b="1"/>
              <a:t>.</a:t>
            </a:r>
            <a:endParaRPr lang="en-US">
              <a:cs typeface="Calibri"/>
            </a:endParaRPr>
          </a:p>
          <a:p>
            <a:endParaRPr lang="en-US" b="1"/>
          </a:p>
          <a:p>
            <a:r>
              <a:rPr lang="en-US" b="1"/>
              <a:t>Lower scorers </a:t>
            </a:r>
            <a:r>
              <a:rPr lang="en-US"/>
              <a:t>tend to keep their own set of needs paramount. They are most likely to tend to the agendas of others when these match their own values and aspirations or that they feel comfortable that they can temporarily relegate their own priorities.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745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dirty="0"/>
              <a:t>Potential Activity for Virtual Group:</a:t>
            </a:r>
          </a:p>
          <a:p>
            <a:pPr lvl="0"/>
            <a:r>
              <a:rPr lang="en-US" sz="1200" dirty="0"/>
              <a:t>1) Present this slide WITHOUT the percentages. Create a poll question:</a:t>
            </a:r>
          </a:p>
          <a:p>
            <a:pPr lvl="0"/>
            <a:r>
              <a:rPr lang="en-US" sz="1200" dirty="0"/>
              <a:t>What percentage of personality is inherited (nature) and what percentage is environmental and other elements (nurture)?</a:t>
            </a:r>
          </a:p>
          <a:p>
            <a:pPr lvl="0"/>
            <a:endParaRPr lang="en-US" sz="1200" dirty="0"/>
          </a:p>
          <a:p>
            <a:pPr lvl="0"/>
            <a:r>
              <a:rPr lang="en-US" sz="1200" dirty="0"/>
              <a:t>2) Provide answer choices in a Zoom poll as follows:</a:t>
            </a:r>
          </a:p>
          <a:p>
            <a:r>
              <a:rPr lang="en-US" altLang="en-US" sz="1200" dirty="0"/>
              <a:t>	“What is the current % breakdown between NATURE versus NURTURE that determine our personality traits?”</a:t>
            </a:r>
          </a:p>
          <a:p>
            <a:endParaRPr lang="en-US" altLang="en-US" sz="1200" dirty="0"/>
          </a:p>
          <a:p>
            <a:pPr marL="2148836" lvl="3" indent="-777236">
              <a:buFontTx/>
              <a:buAutoNum type="arabicParenR"/>
            </a:pPr>
            <a:r>
              <a:rPr lang="en-US" altLang="en-US" sz="1200" dirty="0"/>
              <a:t>Nature 30% &amp; Nurture 70%</a:t>
            </a:r>
          </a:p>
          <a:p>
            <a:pPr marL="2148836" lvl="3" indent="-777236">
              <a:buFontTx/>
              <a:buAutoNum type="arabicParenR"/>
            </a:pPr>
            <a:r>
              <a:rPr lang="en-US" altLang="en-US" sz="1200" dirty="0"/>
              <a:t>Nature 50% &amp; Nurture 50%</a:t>
            </a:r>
          </a:p>
          <a:p>
            <a:pPr marL="2148836" lvl="3" indent="-777236">
              <a:buFontTx/>
              <a:buAutoNum type="arabicParenR"/>
            </a:pPr>
            <a:r>
              <a:rPr lang="en-US" altLang="en-US" sz="1200" dirty="0"/>
              <a:t>Nature 60% &amp; Nurture 40%</a:t>
            </a:r>
          </a:p>
          <a:p>
            <a:pPr marL="2148836" lvl="3" indent="-777236">
              <a:buFontTx/>
              <a:buAutoNum type="arabicParenR"/>
            </a:pPr>
            <a:r>
              <a:rPr lang="en-US" altLang="en-US" sz="1200" dirty="0"/>
              <a:t>Nature 70% &amp; Nurture 30%</a:t>
            </a:r>
          </a:p>
          <a:p>
            <a:pPr lvl="0"/>
            <a:endParaRPr lang="en-US" sz="1200" dirty="0"/>
          </a:p>
          <a:p>
            <a:pPr lvl="0"/>
            <a:r>
              <a:rPr lang="en-US" sz="1200" dirty="0"/>
              <a:t> </a:t>
            </a:r>
          </a:p>
          <a:p>
            <a:pPr lvl="0"/>
            <a:r>
              <a:rPr lang="en-US" sz="1200" dirty="0"/>
              <a:t>Zoom Instructions for Polling: </a:t>
            </a:r>
            <a:r>
              <a:rPr lang="en-US" dirty="0">
                <a:hlinkClick r:id="rId3"/>
              </a:rPr>
              <a:t>https://support.zoom.us/hc/en-us/articles/213756303-Polling-for-Meetings</a:t>
            </a:r>
            <a:endParaRPr lang="en-US" dirty="0"/>
          </a:p>
          <a:p>
            <a:pPr lvl="0"/>
            <a:endParaRPr lang="en-US" dirty="0"/>
          </a:p>
          <a:p>
            <a:pPr lvl="0"/>
            <a:r>
              <a:rPr lang="en-US" dirty="0"/>
              <a:t>3) Share the results of the poll and move to the next slide.</a:t>
            </a:r>
          </a:p>
          <a:p>
            <a:endParaRPr lang="en-US" dirty="0"/>
          </a:p>
        </p:txBody>
      </p:sp>
      <p:sp>
        <p:nvSpPr>
          <p:cNvPr id="4" name="Slide Number Placeholder 3"/>
          <p:cNvSpPr>
            <a:spLocks noGrp="1"/>
          </p:cNvSpPr>
          <p:nvPr>
            <p:ph type="sldNum" sz="quarter" idx="5"/>
          </p:nvPr>
        </p:nvSpPr>
        <p:spPr/>
        <p:txBody>
          <a:bodyPr/>
          <a:lstStyle/>
          <a:p>
            <a:fld id="{CDC67654-D16B-43D8-A0EB-50801D8462DE}" type="slidenum">
              <a:rPr lang="en-US" smtClean="0"/>
              <a:t>7</a:t>
            </a:fld>
            <a:endParaRPr lang="en-US"/>
          </a:p>
        </p:txBody>
      </p:sp>
    </p:spTree>
    <p:extLst>
      <p:ext uri="{BB962C8B-B14F-4D97-AF65-F5344CB8AC3E}">
        <p14:creationId xmlns:p14="http://schemas.microsoft.com/office/powerpoint/2010/main" val="34238378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tend to place high focus on others' needs and to delay, cancel, or modify personal needs so that they can tend to the needs and agendas of others.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410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Mid-range scorers </a:t>
            </a:r>
            <a:r>
              <a:rPr lang="en-US" dirty="0"/>
              <a:t>often assist others after they have been asked to do so, inconveniencing themselves selectively. They are more likely to seek balance in tending to both sets of needs.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3023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A2: Agreement. </a:t>
            </a:r>
            <a:endParaRPr lang="en-US" dirty="0"/>
          </a:p>
          <a:p>
            <a:r>
              <a:rPr lang="en-US" dirty="0"/>
              <a:t>This </a:t>
            </a:r>
            <a:r>
              <a:rPr lang="en-US" dirty="0" err="1"/>
              <a:t>subtrait</a:t>
            </a:r>
            <a:r>
              <a:rPr lang="en-US" dirty="0"/>
              <a:t> is about the stance we take in the presence of conflict that arises when two or more parties lay claim to the same outcome.  </a:t>
            </a:r>
            <a:endParaRPr lang="en-US" dirty="0">
              <a:cs typeface="Calibri"/>
            </a:endParaRPr>
          </a:p>
          <a:p>
            <a:endParaRPr lang="en-US" b="1" dirty="0"/>
          </a:p>
          <a:p>
            <a:r>
              <a:rPr lang="en-US" b="1" dirty="0"/>
              <a:t>The opposing tendencies here are </a:t>
            </a:r>
            <a:r>
              <a:rPr lang="en-US" b="1" i="1" dirty="0"/>
              <a:t>win</a:t>
            </a:r>
            <a:r>
              <a:rPr lang="en-US" b="1" dirty="0"/>
              <a:t> and </a:t>
            </a:r>
            <a:r>
              <a:rPr lang="en-US" b="1" i="1" dirty="0"/>
              <a:t>yield</a:t>
            </a:r>
            <a:r>
              <a:rPr lang="en-US" b="1" dirty="0"/>
              <a:t>.</a:t>
            </a:r>
            <a:endParaRPr lang="en-US" dirty="0">
              <a:cs typeface="Calibri"/>
            </a:endParaRPr>
          </a:p>
          <a:p>
            <a:r>
              <a:rPr lang="en-US" b="1" dirty="0"/>
              <a:t> </a:t>
            </a:r>
            <a:endParaRPr lang="en-US" dirty="0"/>
          </a:p>
          <a:p>
            <a:r>
              <a:rPr lang="en-US" b="1" dirty="0"/>
              <a:t>Lower scorers </a:t>
            </a:r>
            <a:r>
              <a:rPr lang="en-US" dirty="0"/>
              <a:t>tend to enjoy winning and being persuasive. They are relatively unyielding and may appear minimally interested in others’ needs because of this approach to conflict. Low scorers also tend to be independent in thought.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9628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tend to yield in the face of disagreement and prefer to avoid conflict rather than be a party to it. They may be genuinely interested in what others need. Sometimes they simply want to retreat away from the conflict because harmony is most comfortable.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7844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Mid-range scorers </a:t>
            </a:r>
            <a:r>
              <a:rPr lang="en-US" dirty="0"/>
              <a:t>can be effective negotiators. They are often comfortable mediating both sets of needs until they can identify a strategy that meets the needs of each party in the conflict. They prefer to take a “win/win” position that strives for collaboration or compromise but are drained by extensive conflict.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472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A3: Humility. </a:t>
            </a:r>
            <a:endParaRPr lang="en-US" dirty="0"/>
          </a:p>
          <a:p>
            <a:r>
              <a:rPr lang="en-US" b="1" dirty="0"/>
              <a:t>T</a:t>
            </a:r>
            <a:r>
              <a:rPr lang="en-US" dirty="0"/>
              <a:t>his </a:t>
            </a:r>
            <a:r>
              <a:rPr lang="en-US" dirty="0" err="1"/>
              <a:t>subtrait</a:t>
            </a:r>
            <a:r>
              <a:rPr lang="en-US" dirty="0"/>
              <a:t> reflects the degree to which a person desires recognition for tasks well done. </a:t>
            </a:r>
            <a:endParaRPr lang="en-US" dirty="0">
              <a:cs typeface="Calibri"/>
            </a:endParaRPr>
          </a:p>
          <a:p>
            <a:endParaRPr lang="en-US" b="1" dirty="0"/>
          </a:p>
          <a:p>
            <a:r>
              <a:rPr lang="en-US" b="1" dirty="0"/>
              <a:t>The opposing tendencies here are </a:t>
            </a:r>
            <a:r>
              <a:rPr lang="en-US" b="1" i="1" dirty="0"/>
              <a:t>pride</a:t>
            </a:r>
            <a:r>
              <a:rPr lang="en-US" b="1" dirty="0"/>
              <a:t> and </a:t>
            </a:r>
            <a:r>
              <a:rPr lang="en-US" b="1" i="1" dirty="0"/>
              <a:t>humility</a:t>
            </a:r>
            <a:r>
              <a:rPr lang="en-US" b="1" dirty="0"/>
              <a:t>.</a:t>
            </a:r>
            <a:endParaRPr lang="en-US" dirty="0">
              <a:cs typeface="Calibri"/>
            </a:endParaRPr>
          </a:p>
          <a:p>
            <a:endParaRPr lang="en-US" b="1" dirty="0"/>
          </a:p>
          <a:p>
            <a:r>
              <a:rPr lang="en-US" b="1" dirty="0"/>
              <a:t>Lower scorers </a:t>
            </a:r>
            <a:r>
              <a:rPr lang="en-US" dirty="0"/>
              <a:t>often appreciate and are motivated by recognition and praise, viewing it as feedback for the work done.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2200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are often uncomfortable in the limelight and appreciate not being singled out for work well done. They genuinely believe that any credit must be shared with other parties.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501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Mid-range scorers </a:t>
            </a:r>
            <a:r>
              <a:rPr lang="en-US" dirty="0"/>
              <a:t>tend to be most comfortable with verbal or written credit and recognition for their accomplishments.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9590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A4: Reserve. </a:t>
            </a:r>
            <a:endParaRPr lang="en-US" dirty="0"/>
          </a:p>
          <a:p>
            <a:r>
              <a:rPr lang="en-US" dirty="0"/>
              <a:t>This </a:t>
            </a:r>
            <a:r>
              <a:rPr lang="en-US" dirty="0" err="1"/>
              <a:t>subtrait</a:t>
            </a:r>
            <a:r>
              <a:rPr lang="en-US" dirty="0"/>
              <a:t> is, essentially, how readily we voice our opinions. </a:t>
            </a:r>
            <a:endParaRPr lang="en-US" dirty="0">
              <a:cs typeface="Calibri"/>
            </a:endParaRPr>
          </a:p>
          <a:p>
            <a:endParaRPr lang="en-US" b="1" dirty="0"/>
          </a:p>
          <a:p>
            <a:r>
              <a:rPr lang="en-US" b="1" dirty="0"/>
              <a:t>The opposing tendencies here are </a:t>
            </a:r>
            <a:r>
              <a:rPr lang="en-US" b="1" i="1" dirty="0"/>
              <a:t>assertiveness</a:t>
            </a:r>
            <a:r>
              <a:rPr lang="en-US" b="1" dirty="0"/>
              <a:t> and </a:t>
            </a:r>
            <a:r>
              <a:rPr lang="en-US" b="1" i="1" dirty="0"/>
              <a:t>reluctance</a:t>
            </a:r>
            <a:r>
              <a:rPr lang="en-US" b="1" dirty="0"/>
              <a:t>.</a:t>
            </a:r>
            <a:endParaRPr lang="en-US" dirty="0">
              <a:cs typeface="Calibri"/>
            </a:endParaRPr>
          </a:p>
          <a:p>
            <a:endParaRPr lang="en-US" b="1" dirty="0"/>
          </a:p>
          <a:p>
            <a:r>
              <a:rPr lang="en-US" b="1" dirty="0"/>
              <a:t>Lower scorers </a:t>
            </a:r>
            <a:r>
              <a:rPr lang="en-US" dirty="0"/>
              <a:t>tend to provide opinion outputs on a regular basis, whether asked for or not. You do not have to read their minds. Typically, they are comfortable being onstage with minimal preparation.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9621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tend to be more reluctant to state their opinions. They are not necessarily introverted; they just do not let you in on many of their opinions. They are usually comfortable staying in the background.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461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dirty="0"/>
              <a:t>Potential Activity for Virtual Group:</a:t>
            </a:r>
          </a:p>
          <a:p>
            <a:pPr lvl="0"/>
            <a:r>
              <a:rPr lang="en-US" sz="1200" dirty="0"/>
              <a:t>1) Present this slide WITHOUT the percentages. Create a poll question:</a:t>
            </a:r>
          </a:p>
          <a:p>
            <a:pPr lvl="0"/>
            <a:r>
              <a:rPr lang="en-US" sz="1200" dirty="0"/>
              <a:t>What percentage of personality is inherited (nature) and what percentage is environmental and other elements (nurture)?</a:t>
            </a:r>
          </a:p>
          <a:p>
            <a:pPr lvl="0"/>
            <a:endParaRPr lang="en-US" sz="1200" dirty="0"/>
          </a:p>
          <a:p>
            <a:pPr lvl="0"/>
            <a:r>
              <a:rPr lang="en-US" sz="1200" dirty="0"/>
              <a:t>2) Provide answer choices in a Zoom poll as follows:</a:t>
            </a:r>
          </a:p>
          <a:p>
            <a:r>
              <a:rPr lang="en-US" altLang="en-US" sz="1200" dirty="0"/>
              <a:t>	“What is the current % breakdown between NATURE versus NURTURE that determine our personality traits?”</a:t>
            </a:r>
          </a:p>
          <a:p>
            <a:endParaRPr lang="en-US" altLang="en-US" sz="1200" dirty="0"/>
          </a:p>
          <a:p>
            <a:pPr marL="2148836" lvl="3" indent="-777236">
              <a:buFontTx/>
              <a:buAutoNum type="arabicParenR"/>
            </a:pPr>
            <a:r>
              <a:rPr lang="en-US" altLang="en-US" sz="1200" dirty="0"/>
              <a:t>Nature 30% &amp; Nurture 70%</a:t>
            </a:r>
          </a:p>
          <a:p>
            <a:pPr marL="2148836" lvl="3" indent="-777236">
              <a:buFontTx/>
              <a:buAutoNum type="arabicParenR"/>
            </a:pPr>
            <a:r>
              <a:rPr lang="en-US" altLang="en-US" sz="1200" dirty="0"/>
              <a:t>Nature 50% &amp; Nurture 50%</a:t>
            </a:r>
          </a:p>
          <a:p>
            <a:pPr marL="2148836" lvl="3" indent="-777236">
              <a:buFontTx/>
              <a:buAutoNum type="arabicParenR"/>
            </a:pPr>
            <a:r>
              <a:rPr lang="en-US" altLang="en-US" sz="1200" dirty="0"/>
              <a:t>Nature 60% &amp; Nurture 40%</a:t>
            </a:r>
          </a:p>
          <a:p>
            <a:pPr marL="2148836" lvl="3" indent="-777236">
              <a:buFontTx/>
              <a:buAutoNum type="arabicParenR"/>
            </a:pPr>
            <a:r>
              <a:rPr lang="en-US" altLang="en-US" sz="1200" dirty="0"/>
              <a:t>Nature 70% &amp; Nurture 30%</a:t>
            </a:r>
          </a:p>
          <a:p>
            <a:pPr lvl="0"/>
            <a:endParaRPr lang="en-US" sz="1200" dirty="0"/>
          </a:p>
          <a:p>
            <a:pPr lvl="0"/>
            <a:r>
              <a:rPr lang="en-US" sz="1200" dirty="0"/>
              <a:t> </a:t>
            </a:r>
          </a:p>
          <a:p>
            <a:pPr lvl="0"/>
            <a:r>
              <a:rPr lang="en-US" sz="1200" dirty="0"/>
              <a:t>Zoom Instructions for Polling: </a:t>
            </a:r>
            <a:r>
              <a:rPr lang="en-US" dirty="0">
                <a:hlinkClick r:id="rId3"/>
              </a:rPr>
              <a:t>https://support.zoom.us/hc/en-us/articles/213756303-Polling-for-Meetings</a:t>
            </a:r>
            <a:endParaRPr lang="en-US" dirty="0"/>
          </a:p>
          <a:p>
            <a:pPr lvl="0"/>
            <a:endParaRPr lang="en-US" dirty="0"/>
          </a:p>
          <a:p>
            <a:pPr lvl="0"/>
            <a:r>
              <a:rPr lang="en-US" dirty="0"/>
              <a:t>3) Share the results of the poll and move to the next slide.</a:t>
            </a:r>
          </a:p>
          <a:p>
            <a:endParaRPr lang="en-US" dirty="0"/>
          </a:p>
        </p:txBody>
      </p:sp>
      <p:sp>
        <p:nvSpPr>
          <p:cNvPr id="4" name="Slide Number Placeholder 3"/>
          <p:cNvSpPr>
            <a:spLocks noGrp="1"/>
          </p:cNvSpPr>
          <p:nvPr>
            <p:ph type="sldNum" sz="quarter" idx="5"/>
          </p:nvPr>
        </p:nvSpPr>
        <p:spPr/>
        <p:txBody>
          <a:bodyPr/>
          <a:lstStyle/>
          <a:p>
            <a:fld id="{CDC67654-D16B-43D8-A0EB-50801D8462DE}" type="slidenum">
              <a:rPr lang="en-US" smtClean="0"/>
              <a:t>8</a:t>
            </a:fld>
            <a:endParaRPr lang="en-US"/>
          </a:p>
        </p:txBody>
      </p:sp>
    </p:spTree>
    <p:extLst>
      <p:ext uri="{BB962C8B-B14F-4D97-AF65-F5344CB8AC3E}">
        <p14:creationId xmlns:p14="http://schemas.microsoft.com/office/powerpoint/2010/main" val="27535673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Mid-range scorers </a:t>
            </a:r>
            <a:r>
              <a:rPr lang="en-US" dirty="0"/>
              <a:t>are usually comfortable presenting and expressing their opinions as needed. They tend to prefer preparation time for their statements or to anticipate questions before having to speak in front of others. They are not usually the first ones to speak up in a group.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5025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Please look at pages 14 – 16 in your report.</a:t>
            </a:r>
          </a:p>
          <a:p>
            <a:r>
              <a:rPr lang="en-US" b="1"/>
              <a:t>C(Consolidation) </a:t>
            </a:r>
            <a:r>
              <a:rPr lang="en-US"/>
              <a:t>deals with goals. This </a:t>
            </a:r>
            <a:r>
              <a:rPr lang="en-US" err="1"/>
              <a:t>supertrait</a:t>
            </a:r>
            <a:r>
              <a:rPr lang="en-US"/>
              <a:t> estimates the degree to which you find it natural and easy to focus on both immediate and long-term goals.</a:t>
            </a:r>
          </a:p>
          <a:p>
            <a:endParaRPr lang="en-US" b="1"/>
          </a:p>
          <a:p>
            <a:r>
              <a:rPr lang="en-US" b="1"/>
              <a:t>Biological basis:</a:t>
            </a:r>
            <a:endParaRPr lang="en-US">
              <a:cs typeface="Calibri"/>
            </a:endParaRPr>
          </a:p>
          <a:p>
            <a:r>
              <a:rPr lang="en-US" u="sng"/>
              <a:t>Arousal system: </a:t>
            </a:r>
            <a:r>
              <a:rPr lang="en-US"/>
              <a:t>attentional focus system; affected by testosterone levels</a:t>
            </a:r>
            <a:endParaRPr lang="en-US">
              <a:cs typeface="Calibri"/>
            </a:endParaRPr>
          </a:p>
          <a:p>
            <a:r>
              <a:rPr lang="en-US" u="sng"/>
              <a:t>Stimulus:</a:t>
            </a:r>
            <a:r>
              <a:rPr lang="en-US"/>
              <a:t> distractions</a:t>
            </a:r>
            <a:endParaRPr lang="en-US">
              <a:cs typeface="Calibri"/>
            </a:endParaRPr>
          </a:p>
          <a:p>
            <a:endParaRPr lang="en-US"/>
          </a:p>
          <a:p>
            <a:r>
              <a:rPr lang="en-US"/>
              <a:t>Lower scorers – </a:t>
            </a:r>
            <a:r>
              <a:rPr lang="en-US" b="1"/>
              <a:t>Flexibles</a:t>
            </a:r>
            <a:r>
              <a:rPr lang="en-US"/>
              <a:t> - are usually very energized by task switching and being involved in many projects at the same time. They typically welcome distraction and tend to approach work and goals in a relaxed, spontaneous, and open-ended fashion. </a:t>
            </a:r>
          </a:p>
          <a:p>
            <a:endParaRPr lang="en-US"/>
          </a:p>
          <a:p>
            <a:r>
              <a:rPr lang="en-US"/>
              <a:t>Mid-range scorers –</a:t>
            </a:r>
            <a:r>
              <a:rPr lang="en-US" b="1"/>
              <a:t> Balanced - </a:t>
            </a:r>
            <a:r>
              <a:rPr lang="en-US"/>
              <a:t>tend to keep work demands and personal needs, or goal and roles, in good balance. As required or when chosen, Balanced people can interrupt their focus on goals with some spontaneous diversions. They tend to display moderation in their approach to organization and perfection.</a:t>
            </a:r>
          </a:p>
          <a:p>
            <a:endParaRPr lang="en-US"/>
          </a:p>
          <a:p>
            <a:r>
              <a:rPr lang="en-US"/>
              <a:t>Higher scorers –</a:t>
            </a:r>
            <a:r>
              <a:rPr lang="en-US" b="1"/>
              <a:t> Focused </a:t>
            </a:r>
            <a:r>
              <a:rPr lang="en-US"/>
              <a:t>- tend to work toward goals in an industrious, disciplined, and dependable fashion. If you are Focused, you like to prefer working in a sequential, check-the-box, manner. You probably have a strong will to achieve and do so with hard work, good preparation, and much organization. When you promise to deliver, you deliver. </a:t>
            </a:r>
          </a:p>
          <a:p>
            <a:endParaRPr lang="en-US"/>
          </a:p>
          <a:p>
            <a:r>
              <a:rPr lang="en-US" b="1"/>
              <a:t>The opposing tendencies here are </a:t>
            </a:r>
            <a:r>
              <a:rPr lang="en-US" b="1" u="sng"/>
              <a:t>flexibility</a:t>
            </a:r>
            <a:r>
              <a:rPr lang="en-US" b="1"/>
              <a:t> and </a:t>
            </a:r>
            <a:r>
              <a:rPr lang="en-US" b="1" u="sng"/>
              <a:t>focus</a:t>
            </a:r>
            <a:r>
              <a:rPr lang="en-US" b="1"/>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2035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Consolidation (C) Subtraits</a:t>
            </a:r>
            <a:endParaRPr lang="en-US"/>
          </a:p>
          <a:p>
            <a:r>
              <a:rPr lang="en-US" b="1"/>
              <a:t> </a:t>
            </a:r>
            <a:endParaRPr lang="en-US"/>
          </a:p>
          <a:p>
            <a:r>
              <a:rPr lang="en-US" b="1"/>
              <a:t>C1: Perfectionism. </a:t>
            </a:r>
            <a:endParaRPr lang="en-US"/>
          </a:p>
          <a:p>
            <a:r>
              <a:rPr lang="en-US"/>
              <a:t>This subtrait looks at the degree to which we strive for perfection and how we balance quality over quantity. It reflects the classic tug between production and quality requirements.</a:t>
            </a:r>
            <a:endParaRPr lang="en-US">
              <a:cs typeface="Calibri"/>
            </a:endParaRPr>
          </a:p>
          <a:p>
            <a:endParaRPr lang="en-US" b="1"/>
          </a:p>
          <a:p>
            <a:r>
              <a:rPr lang="en-US" b="1"/>
              <a:t>The opposing tendencies here are </a:t>
            </a:r>
            <a:r>
              <a:rPr lang="en-US" b="1" i="1"/>
              <a:t>viable </a:t>
            </a:r>
            <a:r>
              <a:rPr lang="en-US" b="1"/>
              <a:t>and </a:t>
            </a:r>
            <a:r>
              <a:rPr lang="en-US" b="1" i="1"/>
              <a:t>polished</a:t>
            </a:r>
            <a:endParaRPr lang="en-US">
              <a:cs typeface="Calibri"/>
            </a:endParaRPr>
          </a:p>
          <a:p>
            <a:endParaRPr lang="en-US" b="1"/>
          </a:p>
          <a:p>
            <a:r>
              <a:rPr lang="en-US" b="1"/>
              <a:t>Lower scorers </a:t>
            </a:r>
            <a:r>
              <a:rPr lang="en-US"/>
              <a:t>prefer to use only as much time, resources, and effort required to sufficiently meet the basic requirements for a finished product.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799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Higher scorers </a:t>
            </a:r>
            <a:r>
              <a:rPr lang="en-US" dirty="0"/>
              <a:t>tend to put in extra time, resources, and effort to present a highly refined and polished product that meets or exceeds standards.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0582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Mid-range </a:t>
            </a:r>
            <a:r>
              <a:rPr lang="en-US" dirty="0"/>
              <a:t>scorers prefer to strike a balance between quantity of and quality in their work. They may spend some additional time refining or polishing their work before moving on, especially when they see the task as important.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0691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C2: Organization. </a:t>
            </a:r>
            <a:endParaRPr lang="en-US" dirty="0"/>
          </a:p>
          <a:p>
            <a:r>
              <a:rPr lang="en-US" dirty="0"/>
              <a:t>This </a:t>
            </a:r>
            <a:r>
              <a:rPr lang="en-US" dirty="0" err="1"/>
              <a:t>subtrait</a:t>
            </a:r>
            <a:r>
              <a:rPr lang="en-US" dirty="0"/>
              <a:t> concerns the degree to which we stay organized and on top of our work and our goals. </a:t>
            </a:r>
            <a:endParaRPr lang="en-US" dirty="0">
              <a:cs typeface="Calibri"/>
            </a:endParaRPr>
          </a:p>
          <a:p>
            <a:endParaRPr lang="en-US" b="1" dirty="0"/>
          </a:p>
          <a:p>
            <a:r>
              <a:rPr lang="en-US" b="1" dirty="0"/>
              <a:t>The opposing tendencies here are </a:t>
            </a:r>
            <a:r>
              <a:rPr lang="en-US" b="1" i="1" dirty="0"/>
              <a:t>casual</a:t>
            </a:r>
            <a:r>
              <a:rPr lang="en-US" b="1" dirty="0"/>
              <a:t> and </a:t>
            </a:r>
            <a:r>
              <a:rPr lang="en-US" b="1" i="1" dirty="0"/>
              <a:t>organized</a:t>
            </a:r>
            <a:r>
              <a:rPr lang="en-US" b="1" dirty="0"/>
              <a:t>.</a:t>
            </a:r>
            <a:endParaRPr lang="en-US" dirty="0">
              <a:cs typeface="Calibri"/>
            </a:endParaRPr>
          </a:p>
          <a:p>
            <a:endParaRPr lang="en-US" b="1" dirty="0"/>
          </a:p>
          <a:p>
            <a:r>
              <a:rPr lang="en-US" b="1" dirty="0"/>
              <a:t>Lower scorers </a:t>
            </a:r>
            <a:r>
              <a:rPr lang="en-US" dirty="0"/>
              <a:t>tend to be comfortable or even thrive in unorganized environments. They do not tend to prioritize creating and maintaining formal organizational systems for their work.</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4950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are typically regarded as neatniks with everything having its proper home or place. They prefer to have an organized backdrop in order to go about their 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3228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Mid-range scorers </a:t>
            </a:r>
            <a:r>
              <a:rPr lang="en-US" b="0" dirty="0"/>
              <a:t>are likely to work comfortably with some degree of clutter, having less rigid organizational systems that work for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15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C3: Drive. </a:t>
            </a:r>
            <a:endParaRPr lang="en-US" dirty="0"/>
          </a:p>
          <a:p>
            <a:r>
              <a:rPr lang="en-US" dirty="0"/>
              <a:t>This </a:t>
            </a:r>
            <a:r>
              <a:rPr lang="en-US" dirty="0" err="1"/>
              <a:t>subtrait</a:t>
            </a:r>
            <a:r>
              <a:rPr lang="en-US" dirty="0"/>
              <a:t> measures how pushed we feel to continually set and achieve goals. It is not so much about our commitment to goals but rather about whether we have goals. </a:t>
            </a:r>
            <a:endParaRPr lang="en-US" dirty="0">
              <a:cs typeface="Calibri"/>
            </a:endParaRPr>
          </a:p>
          <a:p>
            <a:endParaRPr lang="en-US" b="1" dirty="0"/>
          </a:p>
          <a:p>
            <a:r>
              <a:rPr lang="en-US" b="1" dirty="0"/>
              <a:t>The opposing tendencies here are </a:t>
            </a:r>
            <a:r>
              <a:rPr lang="en-US" b="1" i="1" dirty="0"/>
              <a:t>contented</a:t>
            </a:r>
            <a:r>
              <a:rPr lang="en-US" b="1" dirty="0"/>
              <a:t> and </a:t>
            </a:r>
            <a:r>
              <a:rPr lang="en-US" b="1" i="1" dirty="0"/>
              <a:t>driven</a:t>
            </a:r>
            <a:r>
              <a:rPr lang="en-US" b="1" dirty="0"/>
              <a:t>.</a:t>
            </a:r>
            <a:endParaRPr lang="en-US" dirty="0">
              <a:cs typeface="Calibri"/>
            </a:endParaRPr>
          </a:p>
          <a:p>
            <a:endParaRPr lang="en-US" b="1" dirty="0"/>
          </a:p>
          <a:p>
            <a:r>
              <a:rPr lang="en-US" b="1" dirty="0"/>
              <a:t>Lower scorers </a:t>
            </a:r>
            <a:r>
              <a:rPr lang="en-US" dirty="0"/>
              <a:t>typically have no interest in being top dog, though they may have the discipline required to be one. Their achievement is more likely the result of their work habits than consciously seeking opportunities for it. Low scorers are more likely to exhibit drive in a specific task or role than long term goals.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7613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Higher scorers </a:t>
            </a:r>
            <a:r>
              <a:rPr lang="en-US" dirty="0"/>
              <a:t>typically have clear goals with becoming "number one" in some context: becoming president, top salesperson, winner of an award, etc. They tend to place priority on these goals and are energized by working towards these goals. High Drive alone does not lead to success if supporting skills and traits aren’t available to help them fulfill their ambitions.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403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b="1" dirty="0"/>
              <a:t>Personality is a large bucket, traits are a subset of that, and behaviors are a subset of traits</a:t>
            </a:r>
          </a:p>
          <a:p>
            <a:pPr marL="0" indent="0">
              <a:buNone/>
            </a:pPr>
            <a:endParaRPr lang="en-US" b="1" dirty="0"/>
          </a:p>
          <a:p>
            <a:pPr marL="0" indent="0">
              <a:buNone/>
            </a:pPr>
            <a:r>
              <a:rPr lang="en-US" b="0" dirty="0"/>
              <a:t>Personality is comprised of traits – there are 5 </a:t>
            </a:r>
            <a:r>
              <a:rPr lang="en-US" b="0" dirty="0" err="1"/>
              <a:t>supertraits</a:t>
            </a:r>
            <a:r>
              <a:rPr lang="en-US" b="0" dirty="0"/>
              <a:t> in the </a:t>
            </a:r>
            <a:r>
              <a:rPr lang="en-US" b="0" dirty="0" err="1"/>
              <a:t>WorkPlace</a:t>
            </a:r>
            <a:r>
              <a:rPr lang="en-US" b="0" dirty="0"/>
              <a:t> Big Five </a:t>
            </a:r>
            <a:r>
              <a:rPr lang="en-US" b="0" dirty="0" err="1"/>
              <a:t>Profile</a:t>
            </a:r>
            <a:r>
              <a:rPr lang="en-US" b="0" baseline="30000" dirty="0" err="1"/>
              <a:t>TM</a:t>
            </a:r>
            <a:r>
              <a:rPr lang="en-US" b="0" dirty="0"/>
              <a:t> and 23 </a:t>
            </a:r>
            <a:r>
              <a:rPr lang="en-US" b="0" dirty="0" err="1"/>
              <a:t>subtraits</a:t>
            </a:r>
            <a:r>
              <a:rPr lang="en-US" b="0" dirty="0"/>
              <a:t>. </a:t>
            </a:r>
          </a:p>
          <a:p>
            <a:pPr marL="0" indent="0">
              <a:buNone/>
            </a:pPr>
            <a:endParaRPr lang="en-US" b="0" dirty="0"/>
          </a:p>
          <a:p>
            <a:pPr marL="0" indent="0">
              <a:buNone/>
            </a:pPr>
            <a:r>
              <a:rPr lang="en-US" b="0" dirty="0"/>
              <a:t>Traits are correlated sets of behaviors. For example, the </a:t>
            </a:r>
            <a:r>
              <a:rPr lang="en-US" b="0" dirty="0" err="1"/>
              <a:t>WorkPlace</a:t>
            </a:r>
            <a:r>
              <a:rPr lang="en-US" b="0" dirty="0"/>
              <a:t> </a:t>
            </a:r>
            <a:r>
              <a:rPr lang="en-US" b="0" dirty="0" err="1"/>
              <a:t>subtrait</a:t>
            </a:r>
            <a:r>
              <a:rPr lang="en-US" b="0" dirty="0"/>
              <a:t>, high Sociability that falls under the </a:t>
            </a:r>
            <a:r>
              <a:rPr lang="en-US" b="0" dirty="0" err="1"/>
              <a:t>supertrait</a:t>
            </a:r>
            <a:r>
              <a:rPr lang="en-US" b="0" dirty="0"/>
              <a:t> Extraversion, is expressed by behaviors such as:</a:t>
            </a:r>
          </a:p>
          <a:p>
            <a:pPr marL="0" indent="0">
              <a:buNone/>
            </a:pPr>
            <a:r>
              <a:rPr lang="en-US" b="0" dirty="0"/>
              <a:t>-Enjoying meetings</a:t>
            </a:r>
          </a:p>
          <a:p>
            <a:pPr marL="0" indent="0">
              <a:buNone/>
            </a:pPr>
            <a:r>
              <a:rPr lang="en-US" b="0" dirty="0"/>
              <a:t>-Talking (over listening)</a:t>
            </a:r>
          </a:p>
          <a:p>
            <a:pPr marL="0" indent="0">
              <a:buNone/>
            </a:pPr>
            <a:r>
              <a:rPr lang="en-US" b="0" dirty="0"/>
              <a:t>-Informal group leadership</a:t>
            </a:r>
          </a:p>
          <a:p>
            <a:pPr marL="0" indent="0">
              <a:buNone/>
            </a:pPr>
            <a:r>
              <a:rPr lang="en-US" b="0" dirty="0"/>
              <a:t>-Seeking out opportunities to connect with others</a:t>
            </a:r>
          </a:p>
          <a:p>
            <a:pPr marL="0" indent="0">
              <a:buNone/>
            </a:pPr>
            <a:r>
              <a:rPr lang="en-US" b="0" dirty="0"/>
              <a:t>-Aversion to working completely alone</a:t>
            </a:r>
          </a:p>
          <a:p>
            <a:pPr marL="0" indent="0">
              <a:buNone/>
            </a:pPr>
            <a:r>
              <a:rPr lang="en-US" b="0" dirty="0"/>
              <a:t>Not all highly social people look alike. Some might engage in all of these behaviors, others a subset. We each have our own unique personality footprint. </a:t>
            </a:r>
          </a:p>
          <a:p>
            <a:endParaRPr lang="en-US" dirty="0"/>
          </a:p>
        </p:txBody>
      </p:sp>
      <p:sp>
        <p:nvSpPr>
          <p:cNvPr id="4" name="Slide Number Placeholder 3"/>
          <p:cNvSpPr>
            <a:spLocks noGrp="1"/>
          </p:cNvSpPr>
          <p:nvPr>
            <p:ph type="sldNum" sz="quarter" idx="5"/>
          </p:nvPr>
        </p:nvSpPr>
        <p:spPr/>
        <p:txBody>
          <a:bodyPr/>
          <a:lstStyle/>
          <a:p>
            <a:fld id="{CDC67654-D16B-43D8-A0EB-50801D8462DE}" type="slidenum">
              <a:rPr lang="en-US" smtClean="0"/>
              <a:t>9</a:t>
            </a:fld>
            <a:endParaRPr lang="en-US"/>
          </a:p>
        </p:txBody>
      </p:sp>
    </p:spTree>
    <p:extLst>
      <p:ext uri="{BB962C8B-B14F-4D97-AF65-F5344CB8AC3E}">
        <p14:creationId xmlns:p14="http://schemas.microsoft.com/office/powerpoint/2010/main" val="15391023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Mid-range</a:t>
            </a:r>
            <a:r>
              <a:rPr lang="en-US" dirty="0"/>
              <a:t> scorers tend to a moderate degree of internal push toward accomplishing more. They may find themselves feeling more driven in some areas than others.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3830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C4: Concentration. </a:t>
            </a:r>
            <a:endParaRPr lang="en-US" dirty="0"/>
          </a:p>
          <a:p>
            <a:r>
              <a:rPr lang="en-US" dirty="0"/>
              <a:t>This </a:t>
            </a:r>
            <a:r>
              <a:rPr lang="en-US" dirty="0" err="1"/>
              <a:t>subtrait</a:t>
            </a:r>
            <a:r>
              <a:rPr lang="en-US" dirty="0"/>
              <a:t> measures our natural energy for sustained and focused attention. This </a:t>
            </a:r>
            <a:r>
              <a:rPr lang="en-US" dirty="0" err="1"/>
              <a:t>Subtrait</a:t>
            </a:r>
            <a:r>
              <a:rPr lang="en-US" dirty="0"/>
              <a:t> is most directly related to the ability to manage time. </a:t>
            </a:r>
            <a:endParaRPr lang="en-US" dirty="0">
              <a:cs typeface="Calibri"/>
            </a:endParaRPr>
          </a:p>
          <a:p>
            <a:endParaRPr lang="en-US" b="1" dirty="0"/>
          </a:p>
          <a:p>
            <a:r>
              <a:rPr lang="en-US" b="1" dirty="0"/>
              <a:t>The opposing tendencies here are </a:t>
            </a:r>
            <a:r>
              <a:rPr lang="en-US" b="1" i="1" dirty="0"/>
              <a:t>distractable and focused</a:t>
            </a:r>
            <a:r>
              <a:rPr lang="en-US" b="1" dirty="0"/>
              <a:t>.</a:t>
            </a:r>
            <a:endParaRPr lang="en-US" dirty="0">
              <a:cs typeface="Calibri"/>
            </a:endParaRPr>
          </a:p>
          <a:p>
            <a:endParaRPr lang="en-US" b="1" dirty="0"/>
          </a:p>
          <a:p>
            <a:r>
              <a:rPr lang="en-US" b="1" dirty="0"/>
              <a:t>Lower scorers </a:t>
            </a:r>
            <a:r>
              <a:rPr lang="en-US" dirty="0"/>
              <a:t>are usually easily distracted from the task at hand and typically welcome the distraction. This often is the reason for their trouble in keeping appointments and completing tasks on time. They are typically comfortable switching tasks during the workday and juggling multiple priorities.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0320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Higher scorers </a:t>
            </a:r>
            <a:r>
              <a:rPr lang="en-US" dirty="0"/>
              <a:t>have a preference to work linearly and in a focused manner, completing one task before beginning another. They are typically conscious of deadlines, whether imposed extrinsically or intrinsically.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5142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Mid-range scorers </a:t>
            </a:r>
            <a:r>
              <a:rPr lang="en-US" dirty="0"/>
              <a:t>usually operate in a just-in-time fashion, perhaps not allowing quite enough time in their project preparation but then pushing themselves to meet the deadline. They tend to have moderate energy to resist distractions.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9470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C5: </a:t>
            </a:r>
            <a:r>
              <a:rPr lang="en-US" b="1" dirty="0" err="1"/>
              <a:t>Methodicalness</a:t>
            </a:r>
            <a:r>
              <a:rPr lang="en-US" b="1" dirty="0"/>
              <a:t>. </a:t>
            </a:r>
            <a:endParaRPr lang="en-US" dirty="0"/>
          </a:p>
          <a:p>
            <a:r>
              <a:rPr lang="en-US" dirty="0"/>
              <a:t>This </a:t>
            </a:r>
            <a:r>
              <a:rPr lang="en-US" dirty="0" err="1"/>
              <a:t>subtrait</a:t>
            </a:r>
            <a:r>
              <a:rPr lang="en-US" dirty="0"/>
              <a:t> measures the degree to which we feel the need to plan the details of our work. </a:t>
            </a:r>
            <a:endParaRPr lang="en-US" dirty="0">
              <a:cs typeface="Calibri"/>
            </a:endParaRPr>
          </a:p>
          <a:p>
            <a:endParaRPr lang="en-US" b="1" dirty="0"/>
          </a:p>
          <a:p>
            <a:r>
              <a:rPr lang="en-US" b="1" dirty="0"/>
              <a:t>The opposing tendencies here are </a:t>
            </a:r>
            <a:r>
              <a:rPr lang="en-US" b="1" i="1" dirty="0"/>
              <a:t>spontaneous</a:t>
            </a:r>
            <a:r>
              <a:rPr lang="en-US" b="1" dirty="0"/>
              <a:t> and </a:t>
            </a:r>
            <a:r>
              <a:rPr lang="en-US" b="1" i="1" dirty="0"/>
              <a:t>prepared</a:t>
            </a:r>
            <a:r>
              <a:rPr lang="en-US" b="1" dirty="0"/>
              <a:t>.</a:t>
            </a:r>
            <a:endParaRPr lang="en-US" dirty="0">
              <a:cs typeface="Calibri"/>
            </a:endParaRPr>
          </a:p>
          <a:p>
            <a:endParaRPr lang="en-US" b="1" dirty="0"/>
          </a:p>
          <a:p>
            <a:r>
              <a:rPr lang="en-US" b="1" dirty="0"/>
              <a:t>Lower scorers </a:t>
            </a:r>
            <a:r>
              <a:rPr lang="en-US" dirty="0"/>
              <a:t>tend to "wing it," typically relying on common sense and past successes as a sensible, intuitive approach. They are usually impatient with the time it might take to plan, such as identifying all the steps, assigning responsibilities, locating resources, preparing budgets, etc.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9265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Higher scorers </a:t>
            </a:r>
            <a:r>
              <a:rPr lang="en-US" dirty="0"/>
              <a:t>tend to take pride in coming in on time and under budget and treat the "plan" as something etched in stone. At times, however, they can get bogged down in analysis or have trouble yielding when the original plan doesn’t meet evolving needs.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8587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Mid-range scorers </a:t>
            </a:r>
            <a:r>
              <a:rPr lang="en-US" dirty="0"/>
              <a:t>often create plans as a framework for a project but then can flex spontaneously when unanticipated situations emerge that may not have been addressed in their original plan.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9902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C6: Detail. </a:t>
            </a:r>
            <a:r>
              <a:rPr lang="en-US" dirty="0"/>
              <a:t>This </a:t>
            </a:r>
            <a:r>
              <a:rPr lang="en-US" dirty="0" err="1"/>
              <a:t>subtrait</a:t>
            </a:r>
            <a:r>
              <a:rPr lang="en-US" dirty="0"/>
              <a:t> relates to one’s typical perspective on an issue. Are you attentive to details in a situation or a project, or do you prefer to take a zoomed-out view? </a:t>
            </a:r>
          </a:p>
          <a:p>
            <a:endParaRPr lang="en-US" b="1" dirty="0"/>
          </a:p>
          <a:p>
            <a:r>
              <a:rPr lang="en-US" b="1" dirty="0"/>
              <a:t>The opposing tendencies here are </a:t>
            </a:r>
            <a:r>
              <a:rPr lang="en-US" b="1" i="1" dirty="0"/>
              <a:t>attention to detail</a:t>
            </a:r>
            <a:r>
              <a:rPr lang="en-US" b="1" dirty="0"/>
              <a:t> and </a:t>
            </a:r>
            <a:r>
              <a:rPr lang="en-US" b="1" i="1" dirty="0"/>
              <a:t>big picture.</a:t>
            </a:r>
            <a:r>
              <a:rPr lang="en-US" dirty="0"/>
              <a:t> </a:t>
            </a:r>
            <a:endParaRPr lang="en-US" dirty="0">
              <a:cs typeface="Calibri"/>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Lower scorers </a:t>
            </a:r>
            <a:r>
              <a:rPr lang="en-US" dirty="0"/>
              <a:t>prefer to use only as much time, resources, and effort required to sufficiently meet the basic requirements for a finished product. </a:t>
            </a:r>
            <a:endParaRPr lang="en-US" dirty="0">
              <a:cs typeface="Calibri"/>
            </a:endParaRPr>
          </a:p>
          <a:p>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6451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scorers </a:t>
            </a:r>
            <a:r>
              <a:rPr lang="en-US" dirty="0"/>
              <a:t>tend to be energized by looking at, knowing, and being attentive to all the details of a project. When reporting, they are likely to provide specifics that some may not easily consider. They may disregard the big picture and lose sense of the context of the details.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0781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Mid-range scorers </a:t>
            </a:r>
            <a:r>
              <a:rPr lang="en-US" dirty="0"/>
              <a:t>may naturally alternate between a big picture perspective and being attentive to details when handling projects or solving problems.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7B5D-95F7-4658-879D-35453E49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945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These are the Big Five </a:t>
            </a:r>
            <a:r>
              <a:rPr lang="en-US" dirty="0" err="1"/>
              <a:t>supertraits</a:t>
            </a:r>
            <a:r>
              <a:rPr lang="en-US" dirty="0"/>
              <a:t>. Each </a:t>
            </a:r>
            <a:r>
              <a:rPr lang="en-US" dirty="0" err="1"/>
              <a:t>supertrait</a:t>
            </a:r>
            <a:r>
              <a:rPr lang="en-US" dirty="0"/>
              <a:t> is a lens to explain individual differences. Each of the Five </a:t>
            </a:r>
            <a:r>
              <a:rPr lang="en-US" dirty="0" err="1"/>
              <a:t>supertraits</a:t>
            </a:r>
            <a:r>
              <a:rPr lang="en-US" dirty="0"/>
              <a:t> additionally has 3-6 </a:t>
            </a:r>
            <a:r>
              <a:rPr lang="en-US" dirty="0" err="1"/>
              <a:t>subtraits</a:t>
            </a:r>
            <a:r>
              <a:rPr lang="en-US" dirty="0"/>
              <a:t> that are distinct ways to explain a particular aspect of that </a:t>
            </a:r>
            <a:r>
              <a:rPr lang="en-US" dirty="0" err="1"/>
              <a:t>supertrait</a:t>
            </a:r>
            <a:r>
              <a:rPr lang="en-US" dirty="0"/>
              <a:t>. </a:t>
            </a:r>
          </a:p>
          <a:p>
            <a:endParaRPr lang="en-US" dirty="0"/>
          </a:p>
          <a:p>
            <a:r>
              <a:rPr lang="en-US" dirty="0"/>
              <a:t>We will discuss each </a:t>
            </a:r>
            <a:r>
              <a:rPr lang="en-US" dirty="0" err="1"/>
              <a:t>supertrait</a:t>
            </a:r>
            <a:r>
              <a:rPr lang="en-US" dirty="0"/>
              <a:t> in more detail,</a:t>
            </a:r>
            <a:r>
              <a:rPr lang="en-US" baseline="0" dirty="0"/>
              <a:t> as well as</a:t>
            </a:r>
            <a:r>
              <a:rPr lang="en-US" dirty="0"/>
              <a:t> your scores.</a:t>
            </a:r>
          </a:p>
          <a:p>
            <a:endParaRPr lang="en-US" dirty="0"/>
          </a:p>
        </p:txBody>
      </p:sp>
      <p:sp>
        <p:nvSpPr>
          <p:cNvPr id="4" name="Slide Number Placeholder 3"/>
          <p:cNvSpPr>
            <a:spLocks noGrp="1"/>
          </p:cNvSpPr>
          <p:nvPr>
            <p:ph type="sldNum" sz="quarter" idx="5"/>
          </p:nvPr>
        </p:nvSpPr>
        <p:spPr/>
        <p:txBody>
          <a:bodyPr/>
          <a:lstStyle/>
          <a:p>
            <a:fld id="{CDC67654-D16B-43D8-A0EB-50801D8462DE}" type="slidenum">
              <a:rPr lang="en-US" smtClean="0"/>
              <a:t>10</a:t>
            </a:fld>
            <a:endParaRPr lang="en-US"/>
          </a:p>
        </p:txBody>
      </p:sp>
    </p:spTree>
    <p:extLst>
      <p:ext uri="{BB962C8B-B14F-4D97-AF65-F5344CB8AC3E}">
        <p14:creationId xmlns:p14="http://schemas.microsoft.com/office/powerpoint/2010/main" val="10021046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4113"/>
            <a:ext cx="5537200" cy="3116262"/>
          </a:xfrm>
        </p:spPr>
      </p:sp>
      <p:sp>
        <p:nvSpPr>
          <p:cNvPr id="3" name="Notes Placeholder 2"/>
          <p:cNvSpPr>
            <a:spLocks noGrp="1"/>
          </p:cNvSpPr>
          <p:nvPr>
            <p:ph type="body" idx="1"/>
          </p:nvPr>
        </p:nvSpPr>
        <p:spPr/>
        <p:txBody>
          <a:bodyPr/>
          <a:lstStyle/>
          <a:p>
            <a:r>
              <a:rPr lang="en-US" sz="1200"/>
              <a:t>Page 17 in your WorkPlace Big Five </a:t>
            </a:r>
            <a:r>
              <a:rPr lang="en-US" sz="1200" err="1"/>
              <a:t>Profile</a:t>
            </a:r>
            <a:r>
              <a:rPr lang="en-US" sz="1200" baseline="30000" err="1"/>
              <a:t>TM</a:t>
            </a:r>
            <a:r>
              <a:rPr lang="en-US" sz="1200"/>
              <a:t> Trait Report is a composite of all the scores we just reviewed.</a:t>
            </a:r>
          </a:p>
          <a:p>
            <a:r>
              <a:rPr lang="en-US" sz="1200"/>
              <a:t> </a:t>
            </a:r>
          </a:p>
          <a:p>
            <a:pPr lvl="0"/>
            <a:r>
              <a:rPr lang="en-US" sz="1200"/>
              <a:t>At a glance you can see where your scores fall in the middle range, (between 45 and 55), where they fall in the high range</a:t>
            </a:r>
            <a:r>
              <a:rPr lang="en-US" sz="1200" baseline="0"/>
              <a:t> (</a:t>
            </a:r>
            <a:r>
              <a:rPr lang="en-US" sz="1200"/>
              <a:t>56 or higher), and where they fall in the low range (44 or lower).</a:t>
            </a:r>
          </a:p>
          <a:p>
            <a:endParaRPr lang="en-US" sz="1200"/>
          </a:p>
          <a:p>
            <a:r>
              <a:rPr lang="en-US" sz="1200"/>
              <a:t>Let’s check in again here:</a:t>
            </a:r>
          </a:p>
          <a:p>
            <a:r>
              <a:rPr lang="en-US" sz="1200"/>
              <a:t>What is your initial reaction to your scores?</a:t>
            </a:r>
          </a:p>
          <a:p>
            <a:r>
              <a:rPr lang="en-US" sz="1200"/>
              <a:t>Are there any surprises? </a:t>
            </a:r>
          </a:p>
          <a:p>
            <a:r>
              <a:rPr lang="en-US" sz="1200"/>
              <a:t>What questions come up for you as you see your score?</a:t>
            </a:r>
          </a:p>
          <a:p>
            <a:endParaRPr lang="en-US" sz="1200"/>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SG" b="1" i="1"/>
              <a:t>Remind the  participants: this is your personality “THUMBPRINT”- singularly yours; it does not label or stereotype you because you are too unique to be boxed in!</a:t>
            </a:r>
          </a:p>
          <a:p>
            <a:endParaRPr lang="en-US" sz="1200"/>
          </a:p>
        </p:txBody>
      </p:sp>
      <p:sp>
        <p:nvSpPr>
          <p:cNvPr id="4" name="Slide Number Placeholder 3"/>
          <p:cNvSpPr>
            <a:spLocks noGrp="1"/>
          </p:cNvSpPr>
          <p:nvPr>
            <p:ph type="sldNum" sz="quarter" idx="10"/>
          </p:nvPr>
        </p:nvSpPr>
        <p:spPr/>
        <p:txBody>
          <a:bodyPr/>
          <a:lstStyle/>
          <a:p>
            <a:fld id="{3131A615-160D-4A62-BA1A-D0B9979AAFBB}" type="slidenum">
              <a:rPr lang="en-US" smtClean="0"/>
              <a:t>91</a:t>
            </a:fld>
            <a:endParaRPr lang="en-US"/>
          </a:p>
        </p:txBody>
      </p:sp>
    </p:spTree>
    <p:extLst>
      <p:ext uri="{BB962C8B-B14F-4D97-AF65-F5344CB8AC3E}">
        <p14:creationId xmlns:p14="http://schemas.microsoft.com/office/powerpoint/2010/main" val="26768254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discussed traits from the perspective of energize and drain. </a:t>
            </a:r>
          </a:p>
          <a:p>
            <a:r>
              <a:rPr lang="en-US" dirty="0"/>
              <a:t>Your personality awareness is a powerful tool to help you bring your best and feel yourself.</a:t>
            </a:r>
          </a:p>
        </p:txBody>
      </p:sp>
      <p:sp>
        <p:nvSpPr>
          <p:cNvPr id="4" name="Slide Number Placeholder 3"/>
          <p:cNvSpPr>
            <a:spLocks noGrp="1"/>
          </p:cNvSpPr>
          <p:nvPr>
            <p:ph type="sldNum" sz="quarter" idx="5"/>
          </p:nvPr>
        </p:nvSpPr>
        <p:spPr/>
        <p:txBody>
          <a:bodyPr/>
          <a:lstStyle/>
          <a:p>
            <a:fld id="{1399CDD7-B228-490F-8366-E1D60BAAD209}" type="slidenum">
              <a:rPr lang="en-US" smtClean="0"/>
              <a:t>92</a:t>
            </a:fld>
            <a:endParaRPr lang="en-US"/>
          </a:p>
        </p:txBody>
      </p:sp>
    </p:spTree>
    <p:extLst>
      <p:ext uri="{BB962C8B-B14F-4D97-AF65-F5344CB8AC3E}">
        <p14:creationId xmlns:p14="http://schemas.microsoft.com/office/powerpoint/2010/main" val="5858239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the premise of trait energy. Perseverance and grit can keep you moving, but they aren’t the sole determinants of optimal performance. Creating the conditions for well-being at work with trait energy will provide you with the energetic lift to recharge and reach your peak performance.</a:t>
            </a:r>
          </a:p>
        </p:txBody>
      </p:sp>
      <p:sp>
        <p:nvSpPr>
          <p:cNvPr id="4" name="Slide Number Placeholder 3"/>
          <p:cNvSpPr>
            <a:spLocks noGrp="1"/>
          </p:cNvSpPr>
          <p:nvPr>
            <p:ph type="sldNum" sz="quarter" idx="5"/>
          </p:nvPr>
        </p:nvSpPr>
        <p:spPr/>
        <p:txBody>
          <a:bodyPr/>
          <a:lstStyle/>
          <a:p>
            <a:fld id="{1399CDD7-B228-490F-8366-E1D60BAAD209}" type="slidenum">
              <a:rPr lang="en-US" smtClean="0"/>
              <a:t>93</a:t>
            </a:fld>
            <a:endParaRPr lang="en-US"/>
          </a:p>
        </p:txBody>
      </p:sp>
    </p:spTree>
    <p:extLst>
      <p:ext uri="{BB962C8B-B14F-4D97-AF65-F5344CB8AC3E}">
        <p14:creationId xmlns:p14="http://schemas.microsoft.com/office/powerpoint/2010/main" val="32593475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charge your phone when it’s low right away, do you take the same care with your own energy?</a:t>
            </a:r>
          </a:p>
          <a:p>
            <a:endParaRPr lang="en-US" dirty="0"/>
          </a:p>
        </p:txBody>
      </p:sp>
      <p:sp>
        <p:nvSpPr>
          <p:cNvPr id="4" name="Slide Number Placeholder 3"/>
          <p:cNvSpPr>
            <a:spLocks noGrp="1"/>
          </p:cNvSpPr>
          <p:nvPr>
            <p:ph type="sldNum" sz="quarter" idx="5"/>
          </p:nvPr>
        </p:nvSpPr>
        <p:spPr/>
        <p:txBody>
          <a:bodyPr/>
          <a:lstStyle/>
          <a:p>
            <a:fld id="{1399CDD7-B228-490F-8366-E1D60BAAD209}" type="slidenum">
              <a:rPr lang="en-US" smtClean="0"/>
              <a:t>94</a:t>
            </a:fld>
            <a:endParaRPr lang="en-US"/>
          </a:p>
        </p:txBody>
      </p:sp>
    </p:spTree>
    <p:extLst>
      <p:ext uri="{BB962C8B-B14F-4D97-AF65-F5344CB8AC3E}">
        <p14:creationId xmlns:p14="http://schemas.microsoft.com/office/powerpoint/2010/main" val="36741961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It is when you manage your energy, not when you pound through working more hours, that you perform at higher levels and feel your best.</a:t>
            </a:r>
          </a:p>
          <a:p>
            <a:endParaRPr lang="en-US" dirty="0"/>
          </a:p>
          <a:p>
            <a:r>
              <a:rPr lang="en-US" dirty="0"/>
              <a:t>It’s really about working smarter.</a:t>
            </a:r>
          </a:p>
        </p:txBody>
      </p:sp>
      <p:sp>
        <p:nvSpPr>
          <p:cNvPr id="4" name="Slide Number Placeholder 3"/>
          <p:cNvSpPr>
            <a:spLocks noGrp="1"/>
          </p:cNvSpPr>
          <p:nvPr>
            <p:ph type="sldNum" sz="quarter" idx="5"/>
          </p:nvPr>
        </p:nvSpPr>
        <p:spPr/>
        <p:txBody>
          <a:bodyPr/>
          <a:lstStyle/>
          <a:p>
            <a:fld id="{1399CDD7-B228-490F-8366-E1D60BAAD209}" type="slidenum">
              <a:rPr lang="en-US" smtClean="0"/>
              <a:t>95</a:t>
            </a:fld>
            <a:endParaRPr lang="en-US"/>
          </a:p>
        </p:txBody>
      </p:sp>
    </p:spTree>
    <p:extLst>
      <p:ext uri="{BB962C8B-B14F-4D97-AF65-F5344CB8AC3E}">
        <p14:creationId xmlns:p14="http://schemas.microsoft.com/office/powerpoint/2010/main" val="1832839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Drain. </a:t>
            </a:r>
          </a:p>
          <a:p>
            <a:r>
              <a:rPr lang="en-US" dirty="0"/>
              <a:t>What are the thoughts, feelings, body sensations?</a:t>
            </a:r>
          </a:p>
          <a:p>
            <a:r>
              <a:rPr lang="en-US" dirty="0"/>
              <a:t>Share.</a:t>
            </a:r>
          </a:p>
          <a:p>
            <a:endParaRPr lang="en-US" dirty="0"/>
          </a:p>
        </p:txBody>
      </p:sp>
      <p:sp>
        <p:nvSpPr>
          <p:cNvPr id="4" name="Slide Number Placeholder 3"/>
          <p:cNvSpPr>
            <a:spLocks noGrp="1"/>
          </p:cNvSpPr>
          <p:nvPr>
            <p:ph type="sldNum" sz="quarter" idx="5"/>
          </p:nvPr>
        </p:nvSpPr>
        <p:spPr/>
        <p:txBody>
          <a:bodyPr/>
          <a:lstStyle/>
          <a:p>
            <a:fld id="{1399CDD7-B228-490F-8366-E1D60BAAD209}" type="slidenum">
              <a:rPr lang="en-US" smtClean="0"/>
              <a:t>96</a:t>
            </a:fld>
            <a:endParaRPr lang="en-US"/>
          </a:p>
        </p:txBody>
      </p:sp>
    </p:spTree>
    <p:extLst>
      <p:ext uri="{BB962C8B-B14F-4D97-AF65-F5344CB8AC3E}">
        <p14:creationId xmlns:p14="http://schemas.microsoft.com/office/powerpoint/2010/main" val="16173426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Think about which workplace tasks and roles energize you most? </a:t>
            </a:r>
          </a:p>
          <a:p>
            <a:pPr marL="0" indent="0">
              <a:buNone/>
            </a:pPr>
            <a:r>
              <a:rPr lang="en-US" dirty="0"/>
              <a:t>What are the thoughts, feelings, body sensations that you notice when you think about these energized tasks or are engaged in them?</a:t>
            </a:r>
          </a:p>
          <a:p>
            <a:pPr marL="0" indent="0">
              <a:buNone/>
            </a:pPr>
            <a:r>
              <a:rPr lang="en-US" dirty="0"/>
              <a:t>Share.</a:t>
            </a:r>
          </a:p>
          <a:p>
            <a:endParaRPr lang="en-US" dirty="0"/>
          </a:p>
        </p:txBody>
      </p:sp>
      <p:sp>
        <p:nvSpPr>
          <p:cNvPr id="4" name="Slide Number Placeholder 3"/>
          <p:cNvSpPr>
            <a:spLocks noGrp="1"/>
          </p:cNvSpPr>
          <p:nvPr>
            <p:ph type="sldNum" sz="quarter" idx="5"/>
          </p:nvPr>
        </p:nvSpPr>
        <p:spPr/>
        <p:txBody>
          <a:bodyPr/>
          <a:lstStyle/>
          <a:p>
            <a:fld id="{1399CDD7-B228-490F-8366-E1D60BAAD209}" type="slidenum">
              <a:rPr lang="en-US" smtClean="0"/>
              <a:t>97</a:t>
            </a:fld>
            <a:endParaRPr lang="en-US"/>
          </a:p>
        </p:txBody>
      </p:sp>
    </p:spTree>
    <p:extLst>
      <p:ext uri="{BB962C8B-B14F-4D97-AF65-F5344CB8AC3E}">
        <p14:creationId xmlns:p14="http://schemas.microsoft.com/office/powerpoint/2010/main" val="34587658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9CDD7-B228-490F-8366-E1D60BAAD209}" type="slidenum">
              <a:rPr lang="en-US" smtClean="0"/>
              <a:t>98</a:t>
            </a:fld>
            <a:endParaRPr lang="en-US"/>
          </a:p>
        </p:txBody>
      </p:sp>
    </p:spTree>
    <p:extLst>
      <p:ext uri="{BB962C8B-B14F-4D97-AF65-F5344CB8AC3E}">
        <p14:creationId xmlns:p14="http://schemas.microsoft.com/office/powerpoint/2010/main" val="12814425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06" marR="4483" defTabSz="806867">
              <a:spcBef>
                <a:spcPts val="88"/>
              </a:spcBef>
            </a:pPr>
            <a:r>
              <a:rPr lang="en-US" sz="1200" kern="0" spc="-35" dirty="0">
                <a:solidFill>
                  <a:srgbClr val="18332F"/>
                </a:solidFill>
                <a:latin typeface="Garamond" panose="02020404030301010803" pitchFamily="18" charset="0"/>
                <a:ea typeface="Palatino" pitchFamily="2" charset="77"/>
                <a:cs typeface="Arial"/>
              </a:rPr>
              <a:t>The</a:t>
            </a:r>
            <a:r>
              <a:rPr lang="en-US" sz="1200" kern="0" spc="13" dirty="0">
                <a:solidFill>
                  <a:srgbClr val="18332F"/>
                </a:solidFill>
                <a:latin typeface="Garamond" panose="02020404030301010803" pitchFamily="18" charset="0"/>
                <a:ea typeface="Palatino" pitchFamily="2" charset="77"/>
                <a:cs typeface="Arial"/>
              </a:rPr>
              <a:t> </a:t>
            </a:r>
            <a:r>
              <a:rPr lang="en-US" sz="1200" kern="0" spc="-9" dirty="0">
                <a:solidFill>
                  <a:srgbClr val="18332F"/>
                </a:solidFill>
                <a:latin typeface="Garamond" panose="02020404030301010803" pitchFamily="18" charset="0"/>
                <a:ea typeface="Palatino" pitchFamily="2" charset="77"/>
                <a:cs typeface="Arial"/>
              </a:rPr>
              <a:t>Workplace</a:t>
            </a:r>
            <a:r>
              <a:rPr lang="en-US" sz="1200" kern="0" spc="13" dirty="0">
                <a:solidFill>
                  <a:srgbClr val="18332F"/>
                </a:solidFill>
                <a:latin typeface="Garamond" panose="02020404030301010803" pitchFamily="18" charset="0"/>
                <a:ea typeface="Palatino" pitchFamily="2" charset="77"/>
                <a:cs typeface="Arial"/>
              </a:rPr>
              <a:t> </a:t>
            </a:r>
            <a:r>
              <a:rPr lang="en-US" sz="1200" kern="0" dirty="0">
                <a:solidFill>
                  <a:srgbClr val="18332F"/>
                </a:solidFill>
                <a:latin typeface="Garamond" panose="02020404030301010803" pitchFamily="18" charset="0"/>
                <a:ea typeface="Palatino" pitchFamily="2" charset="77"/>
                <a:cs typeface="Arial"/>
              </a:rPr>
              <a:t>Big</a:t>
            </a:r>
            <a:r>
              <a:rPr lang="en-US" sz="1200" kern="0" spc="9" dirty="0">
                <a:solidFill>
                  <a:srgbClr val="18332F"/>
                </a:solidFill>
                <a:latin typeface="Garamond" panose="02020404030301010803" pitchFamily="18" charset="0"/>
                <a:ea typeface="Palatino" pitchFamily="2" charset="77"/>
                <a:cs typeface="Arial"/>
              </a:rPr>
              <a:t> </a:t>
            </a:r>
            <a:r>
              <a:rPr lang="en-US" sz="1200" kern="0" spc="-49" dirty="0">
                <a:solidFill>
                  <a:srgbClr val="18332F"/>
                </a:solidFill>
                <a:latin typeface="Garamond" panose="02020404030301010803" pitchFamily="18" charset="0"/>
                <a:ea typeface="Palatino" pitchFamily="2" charset="77"/>
                <a:cs typeface="Arial"/>
              </a:rPr>
              <a:t>Five</a:t>
            </a:r>
            <a:r>
              <a:rPr lang="en-US" sz="1200" kern="0" spc="9" dirty="0">
                <a:solidFill>
                  <a:srgbClr val="18332F"/>
                </a:solidFill>
                <a:latin typeface="Garamond" panose="02020404030301010803" pitchFamily="18" charset="0"/>
                <a:ea typeface="Palatino" pitchFamily="2" charset="77"/>
                <a:cs typeface="Arial"/>
              </a:rPr>
              <a:t> </a:t>
            </a:r>
            <a:r>
              <a:rPr lang="en-US" sz="1200" kern="0" spc="-35" dirty="0">
                <a:solidFill>
                  <a:srgbClr val="18332F"/>
                </a:solidFill>
                <a:latin typeface="Garamond" panose="02020404030301010803" pitchFamily="18" charset="0"/>
                <a:ea typeface="Palatino" pitchFamily="2" charset="77"/>
                <a:cs typeface="Arial"/>
              </a:rPr>
              <a:t>Profile™</a:t>
            </a:r>
            <a:r>
              <a:rPr lang="en-US" sz="1200" kern="0" spc="13" dirty="0">
                <a:solidFill>
                  <a:srgbClr val="18332F"/>
                </a:solidFill>
                <a:latin typeface="Garamond" panose="02020404030301010803" pitchFamily="18" charset="0"/>
                <a:ea typeface="Palatino" pitchFamily="2" charset="77"/>
                <a:cs typeface="Arial"/>
              </a:rPr>
              <a:t> </a:t>
            </a:r>
            <a:r>
              <a:rPr lang="en-US" sz="1200" kern="0" dirty="0">
                <a:solidFill>
                  <a:srgbClr val="18332F"/>
                </a:solidFill>
                <a:latin typeface="Garamond" panose="02020404030301010803" pitchFamily="18" charset="0"/>
                <a:ea typeface="Palatino" pitchFamily="2" charset="77"/>
                <a:cs typeface="Arial"/>
              </a:rPr>
              <a:t>provides</a:t>
            </a:r>
            <a:r>
              <a:rPr lang="en-US" sz="1200" kern="0" spc="18" dirty="0">
                <a:solidFill>
                  <a:srgbClr val="18332F"/>
                </a:solidFill>
                <a:latin typeface="Garamond" panose="02020404030301010803" pitchFamily="18" charset="0"/>
                <a:ea typeface="Palatino" pitchFamily="2" charset="77"/>
                <a:cs typeface="Arial"/>
              </a:rPr>
              <a:t> </a:t>
            </a:r>
            <a:r>
              <a:rPr lang="en-US" sz="1200" kern="0" dirty="0">
                <a:solidFill>
                  <a:srgbClr val="18332F"/>
                </a:solidFill>
                <a:latin typeface="Garamond" panose="02020404030301010803" pitchFamily="18" charset="0"/>
                <a:ea typeface="Palatino" pitchFamily="2" charset="77"/>
                <a:cs typeface="Arial"/>
              </a:rPr>
              <a:t>the</a:t>
            </a:r>
            <a:r>
              <a:rPr lang="en-US" sz="1200" kern="0" spc="13" dirty="0">
                <a:solidFill>
                  <a:srgbClr val="18332F"/>
                </a:solidFill>
                <a:latin typeface="Garamond" panose="02020404030301010803" pitchFamily="18" charset="0"/>
                <a:ea typeface="Palatino" pitchFamily="2" charset="77"/>
                <a:cs typeface="Arial"/>
              </a:rPr>
              <a:t> framework </a:t>
            </a:r>
            <a:r>
              <a:rPr lang="en-US" sz="1200" kern="0" spc="44" dirty="0">
                <a:solidFill>
                  <a:srgbClr val="18332F"/>
                </a:solidFill>
                <a:latin typeface="Garamond" panose="02020404030301010803" pitchFamily="18" charset="0"/>
                <a:ea typeface="Palatino" pitchFamily="2" charset="77"/>
                <a:cs typeface="Arial"/>
              </a:rPr>
              <a:t>for you to better understand how </a:t>
            </a:r>
            <a:r>
              <a:rPr lang="en-US" sz="1200" kern="0" dirty="0">
                <a:solidFill>
                  <a:srgbClr val="18332F"/>
                </a:solidFill>
                <a:latin typeface="Garamond" panose="02020404030301010803" pitchFamily="18" charset="0"/>
                <a:ea typeface="Palatino" pitchFamily="2" charset="77"/>
                <a:cs typeface="Arial"/>
              </a:rPr>
              <a:t>your various work </a:t>
            </a:r>
            <a:r>
              <a:rPr lang="en-US" sz="1200" kern="0" spc="-31" dirty="0">
                <a:solidFill>
                  <a:srgbClr val="18332F"/>
                </a:solidFill>
                <a:latin typeface="Garamond" panose="02020404030301010803" pitchFamily="18" charset="0"/>
                <a:ea typeface="Palatino" pitchFamily="2" charset="77"/>
                <a:cs typeface="Arial"/>
              </a:rPr>
              <a:t>tasks,</a:t>
            </a:r>
            <a:r>
              <a:rPr lang="en-US" sz="1200" kern="0" spc="-9" dirty="0">
                <a:solidFill>
                  <a:srgbClr val="18332F"/>
                </a:solidFill>
                <a:latin typeface="Garamond" panose="02020404030301010803" pitchFamily="18" charset="0"/>
                <a:ea typeface="Palatino" pitchFamily="2" charset="77"/>
                <a:cs typeface="Arial"/>
              </a:rPr>
              <a:t> behaviors,</a:t>
            </a:r>
            <a:r>
              <a:rPr lang="en-US" sz="1200" kern="0" spc="-4" dirty="0">
                <a:solidFill>
                  <a:srgbClr val="18332F"/>
                </a:solidFill>
                <a:latin typeface="Garamond" panose="02020404030301010803" pitchFamily="18" charset="0"/>
                <a:ea typeface="Palatino" pitchFamily="2" charset="77"/>
                <a:cs typeface="Arial"/>
              </a:rPr>
              <a:t> </a:t>
            </a:r>
            <a:r>
              <a:rPr lang="en-US" sz="1200" kern="0" dirty="0">
                <a:solidFill>
                  <a:srgbClr val="18332F"/>
                </a:solidFill>
                <a:latin typeface="Garamond" panose="02020404030301010803" pitchFamily="18" charset="0"/>
                <a:ea typeface="Palatino" pitchFamily="2" charset="77"/>
                <a:cs typeface="Arial"/>
              </a:rPr>
              <a:t>and</a:t>
            </a:r>
            <a:r>
              <a:rPr lang="en-US" sz="1200" kern="0" spc="-4" dirty="0">
                <a:solidFill>
                  <a:srgbClr val="18332F"/>
                </a:solidFill>
                <a:latin typeface="Garamond" panose="02020404030301010803" pitchFamily="18" charset="0"/>
                <a:ea typeface="Palatino" pitchFamily="2" charset="77"/>
                <a:cs typeface="Arial"/>
              </a:rPr>
              <a:t> </a:t>
            </a:r>
            <a:r>
              <a:rPr lang="en-US" sz="1200" kern="0" dirty="0">
                <a:solidFill>
                  <a:srgbClr val="18332F"/>
                </a:solidFill>
                <a:latin typeface="Garamond" panose="02020404030301010803" pitchFamily="18" charset="0"/>
                <a:ea typeface="Palatino" pitchFamily="2" charset="77"/>
                <a:cs typeface="Arial"/>
              </a:rPr>
              <a:t>roles</a:t>
            </a:r>
            <a:r>
              <a:rPr lang="en-US" sz="1200" kern="0" spc="-4" dirty="0">
                <a:solidFill>
                  <a:srgbClr val="18332F"/>
                </a:solidFill>
                <a:latin typeface="Garamond" panose="02020404030301010803" pitchFamily="18" charset="0"/>
                <a:ea typeface="Palatino" pitchFamily="2" charset="77"/>
                <a:cs typeface="Arial"/>
              </a:rPr>
              <a:t> </a:t>
            </a:r>
            <a:r>
              <a:rPr lang="en-US" sz="1200" kern="0" spc="-9" dirty="0">
                <a:solidFill>
                  <a:srgbClr val="18332F"/>
                </a:solidFill>
                <a:latin typeface="Garamond" panose="02020404030301010803" pitchFamily="18" charset="0"/>
                <a:ea typeface="Palatino" pitchFamily="2" charset="77"/>
                <a:cs typeface="Arial"/>
              </a:rPr>
              <a:t>are</a:t>
            </a:r>
            <a:r>
              <a:rPr lang="en-US" sz="1200" kern="0" spc="-4" dirty="0">
                <a:solidFill>
                  <a:srgbClr val="18332F"/>
                </a:solidFill>
                <a:latin typeface="Garamond" panose="02020404030301010803" pitchFamily="18" charset="0"/>
                <a:ea typeface="Palatino" pitchFamily="2" charset="77"/>
                <a:cs typeface="Arial"/>
              </a:rPr>
              <a:t> </a:t>
            </a:r>
            <a:r>
              <a:rPr lang="en-US" sz="1200" kern="0" dirty="0">
                <a:solidFill>
                  <a:srgbClr val="18332F"/>
                </a:solidFill>
                <a:latin typeface="Garamond" panose="02020404030301010803" pitchFamily="18" charset="0"/>
                <a:ea typeface="Palatino" pitchFamily="2" charset="77"/>
                <a:cs typeface="Arial"/>
              </a:rPr>
              <a:t>either</a:t>
            </a:r>
            <a:r>
              <a:rPr lang="en-US" sz="1200" kern="0" spc="-4" dirty="0">
                <a:solidFill>
                  <a:srgbClr val="18332F"/>
                </a:solidFill>
                <a:latin typeface="Garamond" panose="02020404030301010803" pitchFamily="18" charset="0"/>
                <a:ea typeface="Palatino" pitchFamily="2" charset="77"/>
                <a:cs typeface="Arial"/>
              </a:rPr>
              <a:t> </a:t>
            </a:r>
            <a:r>
              <a:rPr lang="en-US" sz="1200" kern="0" dirty="0">
                <a:solidFill>
                  <a:srgbClr val="18332F"/>
                </a:solidFill>
                <a:latin typeface="Garamond" panose="02020404030301010803" pitchFamily="18" charset="0"/>
                <a:ea typeface="Palatino" pitchFamily="2" charset="77"/>
                <a:cs typeface="Arial"/>
              </a:rPr>
              <a:t>energizing</a:t>
            </a:r>
            <a:r>
              <a:rPr lang="en-US" sz="1200" kern="0" spc="-4" dirty="0">
                <a:solidFill>
                  <a:srgbClr val="18332F"/>
                </a:solidFill>
                <a:latin typeface="Garamond" panose="02020404030301010803" pitchFamily="18" charset="0"/>
                <a:ea typeface="Palatino" pitchFamily="2" charset="77"/>
                <a:cs typeface="Arial"/>
              </a:rPr>
              <a:t> </a:t>
            </a:r>
            <a:r>
              <a:rPr lang="en-US" sz="1200" kern="0" dirty="0">
                <a:solidFill>
                  <a:srgbClr val="18332F"/>
                </a:solidFill>
                <a:latin typeface="Garamond" panose="02020404030301010803" pitchFamily="18" charset="0"/>
                <a:ea typeface="Palatino" pitchFamily="2" charset="77"/>
                <a:cs typeface="Arial"/>
              </a:rPr>
              <a:t>or</a:t>
            </a:r>
            <a:r>
              <a:rPr lang="en-US" sz="1200" kern="0" spc="-4" dirty="0">
                <a:solidFill>
                  <a:srgbClr val="18332F"/>
                </a:solidFill>
                <a:latin typeface="Garamond" panose="02020404030301010803" pitchFamily="18" charset="0"/>
                <a:ea typeface="Palatino" pitchFamily="2" charset="77"/>
                <a:cs typeface="Arial"/>
              </a:rPr>
              <a:t> </a:t>
            </a:r>
            <a:r>
              <a:rPr lang="en-US" sz="1200" kern="0" dirty="0">
                <a:solidFill>
                  <a:srgbClr val="18332F"/>
                </a:solidFill>
                <a:latin typeface="Garamond" panose="02020404030301010803" pitchFamily="18" charset="0"/>
                <a:ea typeface="Palatino" pitchFamily="2" charset="77"/>
                <a:cs typeface="Arial"/>
              </a:rPr>
              <a:t>draining</a:t>
            </a:r>
            <a:r>
              <a:rPr lang="en-US" sz="1200" kern="0" spc="-4" dirty="0">
                <a:solidFill>
                  <a:srgbClr val="18332F"/>
                </a:solidFill>
                <a:latin typeface="Garamond" panose="02020404030301010803" pitchFamily="18" charset="0"/>
                <a:ea typeface="Palatino" pitchFamily="2" charset="77"/>
                <a:cs typeface="Arial"/>
              </a:rPr>
              <a:t> – according </a:t>
            </a:r>
            <a:r>
              <a:rPr lang="en-US" sz="1200" kern="0" spc="44" dirty="0">
                <a:solidFill>
                  <a:srgbClr val="18332F"/>
                </a:solidFill>
                <a:latin typeface="Garamond" panose="02020404030301010803" pitchFamily="18" charset="0"/>
                <a:ea typeface="Palatino" pitchFamily="2" charset="77"/>
                <a:cs typeface="Arial"/>
              </a:rPr>
              <a:t>to</a:t>
            </a:r>
            <a:r>
              <a:rPr lang="en-US" sz="1200" kern="0" spc="-4" dirty="0">
                <a:solidFill>
                  <a:srgbClr val="18332F"/>
                </a:solidFill>
                <a:latin typeface="Garamond" panose="02020404030301010803" pitchFamily="18" charset="0"/>
                <a:ea typeface="Palatino" pitchFamily="2" charset="77"/>
                <a:cs typeface="Arial"/>
              </a:rPr>
              <a:t> </a:t>
            </a:r>
            <a:r>
              <a:rPr lang="en-US" sz="1200" kern="0" spc="-18" dirty="0">
                <a:solidFill>
                  <a:srgbClr val="18332F"/>
                </a:solidFill>
                <a:latin typeface="Garamond" panose="02020404030301010803" pitchFamily="18" charset="0"/>
                <a:ea typeface="Palatino" pitchFamily="2" charset="77"/>
                <a:cs typeface="Arial"/>
              </a:rPr>
              <a:t>your </a:t>
            </a:r>
            <a:r>
              <a:rPr lang="en-US" sz="1200" kern="0" dirty="0">
                <a:solidFill>
                  <a:srgbClr val="18332F"/>
                </a:solidFill>
                <a:latin typeface="Garamond" panose="02020404030301010803" pitchFamily="18" charset="0"/>
                <a:ea typeface="Palatino" pitchFamily="2" charset="77"/>
                <a:cs typeface="Arial"/>
              </a:rPr>
              <a:t>unique</a:t>
            </a:r>
            <a:r>
              <a:rPr lang="en-US" sz="1200" kern="0" spc="-9" dirty="0">
                <a:solidFill>
                  <a:srgbClr val="18332F"/>
                </a:solidFill>
                <a:latin typeface="Garamond" panose="02020404030301010803" pitchFamily="18" charset="0"/>
                <a:ea typeface="Palatino" pitchFamily="2" charset="77"/>
                <a:cs typeface="Arial"/>
              </a:rPr>
              <a:t> </a:t>
            </a:r>
            <a:r>
              <a:rPr lang="en-US" sz="1200" kern="0" dirty="0">
                <a:solidFill>
                  <a:srgbClr val="18332F"/>
                </a:solidFill>
                <a:latin typeface="Garamond" panose="02020404030301010803" pitchFamily="18" charset="0"/>
                <a:ea typeface="Palatino" pitchFamily="2" charset="77"/>
                <a:cs typeface="Arial"/>
              </a:rPr>
              <a:t>personality</a:t>
            </a:r>
            <a:r>
              <a:rPr lang="en-US" sz="1200" kern="0" spc="-9" dirty="0">
                <a:solidFill>
                  <a:srgbClr val="18332F"/>
                </a:solidFill>
                <a:latin typeface="Garamond" panose="02020404030301010803" pitchFamily="18" charset="0"/>
                <a:ea typeface="Palatino" pitchFamily="2" charset="77"/>
                <a:cs typeface="Arial"/>
              </a:rPr>
              <a:t>.</a:t>
            </a:r>
            <a:endParaRPr lang="en-US" sz="1200" kern="0" dirty="0">
              <a:solidFill>
                <a:srgbClr val="18332F"/>
              </a:solidFill>
              <a:latin typeface="Garamond" panose="02020404030301010803" pitchFamily="18" charset="0"/>
              <a:ea typeface="Palatino" pitchFamily="2" charset="77"/>
              <a:cs typeface="Arial"/>
            </a:endParaRPr>
          </a:p>
        </p:txBody>
      </p:sp>
      <p:sp>
        <p:nvSpPr>
          <p:cNvPr id="4" name="Slide Number Placeholder 3"/>
          <p:cNvSpPr>
            <a:spLocks noGrp="1"/>
          </p:cNvSpPr>
          <p:nvPr>
            <p:ph type="sldNum" sz="quarter" idx="5"/>
          </p:nvPr>
        </p:nvSpPr>
        <p:spPr/>
        <p:txBody>
          <a:bodyPr/>
          <a:lstStyle/>
          <a:p>
            <a:fld id="{1399CDD7-B228-490F-8366-E1D60BAAD209}" type="slidenum">
              <a:rPr lang="en-US" smtClean="0"/>
              <a:t>99</a:t>
            </a:fld>
            <a:endParaRPr lang="en-US"/>
          </a:p>
        </p:txBody>
      </p:sp>
    </p:spTree>
    <p:extLst>
      <p:ext uri="{BB962C8B-B14F-4D97-AF65-F5344CB8AC3E}">
        <p14:creationId xmlns:p14="http://schemas.microsoft.com/office/powerpoint/2010/main" val="1090905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Raleway" pitchFamily="2" charset="0"/>
              </a:rPr>
              <a:t>Here’s the why of Trait energy</a:t>
            </a:r>
          </a:p>
          <a:p>
            <a:pPr algn="l" fontAlgn="base"/>
            <a:endParaRPr lang="en-US" b="0" i="0" dirty="0">
              <a:solidFill>
                <a:srgbClr val="313537"/>
              </a:solidFill>
              <a:effectLst/>
              <a:latin typeface="Raleway" pitchFamily="2" charset="0"/>
            </a:endParaRPr>
          </a:p>
          <a:p>
            <a:pPr algn="l" fontAlgn="base"/>
            <a:r>
              <a:rPr lang="en-US" b="0" i="0" dirty="0">
                <a:solidFill>
                  <a:srgbClr val="313537"/>
                </a:solidFill>
                <a:effectLst/>
                <a:latin typeface="Raleway" pitchFamily="2" charset="0"/>
              </a:rPr>
              <a:t>The ideal work role for us is one that matches our natural preferences. </a:t>
            </a:r>
          </a:p>
          <a:p>
            <a:pPr algn="l" fontAlgn="base"/>
            <a:r>
              <a:rPr lang="en-US" b="0" i="0" dirty="0">
                <a:solidFill>
                  <a:srgbClr val="313537"/>
                </a:solidFill>
                <a:effectLst/>
                <a:latin typeface="Raleway" pitchFamily="2" charset="0"/>
              </a:rPr>
              <a:t>When we do what is natural to us, we not only significantly increase our chances of success, we thrive. </a:t>
            </a:r>
          </a:p>
          <a:p>
            <a:pPr algn="l" fontAlgn="base"/>
            <a:r>
              <a:rPr lang="en-US" b="0" i="0" dirty="0">
                <a:solidFill>
                  <a:srgbClr val="313537"/>
                </a:solidFill>
                <a:effectLst/>
                <a:latin typeface="Raleway" pitchFamily="2" charset="0"/>
              </a:rPr>
              <a:t>This is because we can sustain the energy required to succeed every day and over the long-term.</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313537"/>
                </a:solidFill>
                <a:effectLst/>
                <a:latin typeface="Raleway" pitchFamily="2" charset="0"/>
              </a:rPr>
              <a:t>We tend to excel without effort; find solutions faster and better; remain internally motivated; and in the long term, stay mentally and emotionally content. </a:t>
            </a:r>
          </a:p>
          <a:p>
            <a:pPr algn="l" fontAlgn="base"/>
            <a:r>
              <a:rPr lang="en-US" b="0" i="0" dirty="0">
                <a:solidFill>
                  <a:srgbClr val="313537"/>
                </a:solidFill>
                <a:effectLst/>
                <a:latin typeface="Raleway" pitchFamily="2" charset="0"/>
              </a:rPr>
              <a:t>When we manage our trait energy, we take a big step towards reaching and staying in this healthy and productive state—and are more creative. Under stress and negative emotions, our brain has a narrower field of vision.</a:t>
            </a:r>
          </a:p>
          <a:p>
            <a:endParaRPr lang="en-US" dirty="0"/>
          </a:p>
        </p:txBody>
      </p:sp>
      <p:sp>
        <p:nvSpPr>
          <p:cNvPr id="4" name="Slide Number Placeholder 3"/>
          <p:cNvSpPr>
            <a:spLocks noGrp="1"/>
          </p:cNvSpPr>
          <p:nvPr>
            <p:ph type="sldNum" sz="quarter" idx="5"/>
          </p:nvPr>
        </p:nvSpPr>
        <p:spPr/>
        <p:txBody>
          <a:bodyPr/>
          <a:lstStyle/>
          <a:p>
            <a:fld id="{1399CDD7-B228-490F-8366-E1D60BAAD209}" type="slidenum">
              <a:rPr lang="en-US" smtClean="0"/>
              <a:t>100</a:t>
            </a:fld>
            <a:endParaRPr lang="en-US"/>
          </a:p>
        </p:txBody>
      </p:sp>
    </p:spTree>
    <p:extLst>
      <p:ext uri="{BB962C8B-B14F-4D97-AF65-F5344CB8AC3E}">
        <p14:creationId xmlns:p14="http://schemas.microsoft.com/office/powerpoint/2010/main" val="3412643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F639FE-A6EB-4BA2-8A78-7156BB9C74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0" t="7590" b="14448"/>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ED02B8D9-FAD1-465C-B3C2-25975CBBE96D}"/>
              </a:ext>
            </a:extLst>
          </p:cNvPr>
          <p:cNvPicPr>
            <a:picLocks noChangeAspect="1"/>
          </p:cNvPicPr>
          <p:nvPr userDrawn="1"/>
        </p:nvPicPr>
        <p:blipFill>
          <a:blip r:embed="rId3"/>
          <a:stretch>
            <a:fillRect/>
          </a:stretch>
        </p:blipFill>
        <p:spPr>
          <a:xfrm>
            <a:off x="0" y="1"/>
            <a:ext cx="12192000" cy="6857999"/>
          </a:xfrm>
          <a:prstGeom prst="rect">
            <a:avLst/>
          </a:prstGeom>
        </p:spPr>
      </p:pic>
      <p:sp>
        <p:nvSpPr>
          <p:cNvPr id="8" name="Rectangle 7">
            <a:extLst>
              <a:ext uri="{FF2B5EF4-FFF2-40B4-BE49-F238E27FC236}">
                <a16:creationId xmlns:a16="http://schemas.microsoft.com/office/drawing/2014/main" id="{5B98A7C3-4E91-4995-B147-D6144E22CF0C}"/>
              </a:ext>
            </a:extLst>
          </p:cNvPr>
          <p:cNvSpPr/>
          <p:nvPr userDrawn="1"/>
        </p:nvSpPr>
        <p:spPr>
          <a:xfrm>
            <a:off x="0" y="0"/>
            <a:ext cx="12192000" cy="6858000"/>
          </a:xfrm>
          <a:prstGeom prst="rect">
            <a:avLst/>
          </a:prstGeom>
          <a:solidFill>
            <a:srgbClr val="002F87">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800">
              <a:solidFill>
                <a:srgbClr val="BDDBBC"/>
              </a:solidFill>
              <a:latin typeface="Raleway" panose="020B0503030101060003" pitchFamily="34" charset="0"/>
            </a:endParaRPr>
          </a:p>
        </p:txBody>
      </p:sp>
      <p:sp>
        <p:nvSpPr>
          <p:cNvPr id="2" name="Title 1">
            <a:extLst>
              <a:ext uri="{FF2B5EF4-FFF2-40B4-BE49-F238E27FC236}">
                <a16:creationId xmlns:a16="http://schemas.microsoft.com/office/drawing/2014/main" id="{91A918A9-1699-4BAD-98D6-E097A2F8BB11}"/>
              </a:ext>
            </a:extLst>
          </p:cNvPr>
          <p:cNvSpPr>
            <a:spLocks noGrp="1"/>
          </p:cNvSpPr>
          <p:nvPr>
            <p:ph type="ctrTitle" hasCustomPrompt="1"/>
          </p:nvPr>
        </p:nvSpPr>
        <p:spPr>
          <a:xfrm>
            <a:off x="1524000" y="3413440"/>
            <a:ext cx="9144000" cy="2387600"/>
          </a:xfrm>
        </p:spPr>
        <p:txBody>
          <a:bodyPr anchor="t"/>
          <a:lstStyle>
            <a:lvl1pPr algn="ctr">
              <a:defRPr sz="6000"/>
            </a:lvl1pPr>
          </a:lstStyle>
          <a:p>
            <a:r>
              <a:rPr kumimoji="0" lang="en-US" sz="3200" b="1" i="0" u="none" strike="noStrike" kern="1200" cap="none" spc="0" normalizeH="0" baseline="0" noProof="0">
                <a:ln>
                  <a:noFill/>
                </a:ln>
                <a:solidFill>
                  <a:prstClr val="white"/>
                </a:solidFill>
                <a:effectLst/>
                <a:uLnTx/>
                <a:uFillTx/>
                <a:latin typeface="Raleway" pitchFamily="34" charset="0"/>
                <a:ea typeface="+mj-ea"/>
                <a:cs typeface="+mj-cs"/>
              </a:rPr>
              <a:t>TITLE</a:t>
            </a:r>
            <a:br>
              <a:rPr kumimoji="0" lang="en-US" sz="3200" b="1" i="0" u="none" strike="noStrike" kern="1200" cap="none" spc="0" normalizeH="0" baseline="0" noProof="0">
                <a:ln>
                  <a:noFill/>
                </a:ln>
                <a:solidFill>
                  <a:prstClr val="white"/>
                </a:solidFill>
                <a:effectLst/>
                <a:uLnTx/>
                <a:uFillTx/>
                <a:latin typeface="Raleway" pitchFamily="34" charset="0"/>
                <a:ea typeface="+mj-ea"/>
                <a:cs typeface="+mj-cs"/>
              </a:rPr>
            </a:br>
            <a:r>
              <a:rPr kumimoji="0" lang="en-US" sz="3200" b="1" i="0" u="none" strike="noStrike" kern="1200" cap="none" spc="0" normalizeH="0" baseline="0" noProof="0">
                <a:ln>
                  <a:noFill/>
                </a:ln>
                <a:solidFill>
                  <a:srgbClr val="C5E6B8"/>
                </a:solidFill>
                <a:effectLst/>
                <a:uLnTx/>
                <a:uFillTx/>
                <a:latin typeface="Raleway" pitchFamily="34" charset="0"/>
                <a:ea typeface="+mj-ea"/>
                <a:cs typeface="+mj-cs"/>
              </a:rPr>
              <a:t>SUBTITLE</a:t>
            </a:r>
            <a:endParaRPr lang="en-US"/>
          </a:p>
        </p:txBody>
      </p:sp>
      <p:sp>
        <p:nvSpPr>
          <p:cNvPr id="3" name="Subtitle 2">
            <a:extLst>
              <a:ext uri="{FF2B5EF4-FFF2-40B4-BE49-F238E27FC236}">
                <a16:creationId xmlns:a16="http://schemas.microsoft.com/office/drawing/2014/main" id="{F10BC063-9177-46C0-8570-7A1DF9E65694}"/>
              </a:ext>
            </a:extLst>
          </p:cNvPr>
          <p:cNvSpPr>
            <a:spLocks noGrp="1"/>
          </p:cNvSpPr>
          <p:nvPr>
            <p:ph type="subTitle" idx="1" hasCustomPrompt="1"/>
          </p:nvPr>
        </p:nvSpPr>
        <p:spPr>
          <a:xfrm>
            <a:off x="1524000" y="1650211"/>
            <a:ext cx="9144000" cy="1655762"/>
          </a:xfrm>
        </p:spPr>
        <p:txBody>
          <a:bodyPr anchor="b">
            <a:normAutofit/>
          </a:bodyPr>
          <a:lstStyle>
            <a:lvl1pPr marL="0" indent="0" algn="ctr">
              <a:buNone/>
              <a:defRPr sz="2000">
                <a:latin typeface="Raleway" panose="020B05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lgn="ctr">
              <a:buNone/>
            </a:pPr>
            <a:r>
              <a:rPr lang="en-US" sz="2400" b="1">
                <a:solidFill>
                  <a:srgbClr val="C5E6B8"/>
                </a:solidFill>
              </a:rPr>
              <a:t>PRE-HEADER</a:t>
            </a:r>
          </a:p>
        </p:txBody>
      </p:sp>
      <p:sp>
        <p:nvSpPr>
          <p:cNvPr id="4" name="Date Placeholder 3">
            <a:extLst>
              <a:ext uri="{FF2B5EF4-FFF2-40B4-BE49-F238E27FC236}">
                <a16:creationId xmlns:a16="http://schemas.microsoft.com/office/drawing/2014/main" id="{283DB3F7-9AB8-4736-9BF9-5A27217A6C34}"/>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E36AD464-3562-4762-9337-78AF4CEEB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ED3BD-7BA4-4D55-A96D-B518AB1BB0AB}"/>
              </a:ext>
            </a:extLst>
          </p:cNvPr>
          <p:cNvSpPr>
            <a:spLocks noGrp="1"/>
          </p:cNvSpPr>
          <p:nvPr>
            <p:ph type="sldNum" sz="quarter" idx="12"/>
          </p:nvPr>
        </p:nvSpPr>
        <p:spPr/>
        <p:txBody>
          <a:bodyPr/>
          <a:lstStyle/>
          <a:p>
            <a:fld id="{281F11B9-D572-4FEA-96B4-F5F43D835DAF}" type="slidenum">
              <a:rPr lang="en-US" smtClean="0"/>
              <a:t>‹#›</a:t>
            </a:fld>
            <a:endParaRPr lang="en-US"/>
          </a:p>
        </p:txBody>
      </p:sp>
      <p:pic>
        <p:nvPicPr>
          <p:cNvPr id="9" name="Picture 7">
            <a:extLst>
              <a:ext uri="{FF2B5EF4-FFF2-40B4-BE49-F238E27FC236}">
                <a16:creationId xmlns:a16="http://schemas.microsoft.com/office/drawing/2014/main" id="{DC28CF71-968B-47C5-9FF2-6B6F7D608D4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7559" y="901702"/>
            <a:ext cx="3036887"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280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78148-E12A-4799-B266-2F2BC90AC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3E7013-0D4E-46C1-B2DA-EF8366DFEF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751885-C10C-4391-9BAA-80D85EEA6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036845-B02F-4B4C-95E9-32CC12B68097}"/>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6" name="Footer Placeholder 5">
            <a:extLst>
              <a:ext uri="{FF2B5EF4-FFF2-40B4-BE49-F238E27FC236}">
                <a16:creationId xmlns:a16="http://schemas.microsoft.com/office/drawing/2014/main" id="{5A35188F-3F8E-4B4C-AEF9-3AED009662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B6569-F372-49D8-A867-B72F66BBB845}"/>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3595682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892C-E3A8-47C4-A6C2-C1C21D958A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6F5D78-EC35-49E0-9697-5ACFA72C9E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970CC0-312B-4ADF-AF76-11BBC2490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D5955-00D7-498E-B929-6A088E03C5DA}"/>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6" name="Footer Placeholder 5">
            <a:extLst>
              <a:ext uri="{FF2B5EF4-FFF2-40B4-BE49-F238E27FC236}">
                <a16:creationId xmlns:a16="http://schemas.microsoft.com/office/drawing/2014/main" id="{E7482ED4-BD0E-428F-9E90-E888C8AF2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38351C-3B40-4C35-A4A8-319ADDA30916}"/>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3708316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8D3C-8035-451F-A282-F31F2FE1DD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2E9FCA-6B64-4F2F-9871-5C0BC52A77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EE421-5924-4196-897F-77BC2B09B1B9}"/>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848CA796-57A6-4255-B2BD-497134597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AF688-A39D-4C2D-B4EE-57A96BBA0D6F}"/>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2253990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61763A-B842-4B1F-B3B5-91E492A457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53E1D8-3456-4285-B6DE-E196086E60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5D2334-CDB3-4733-B7B1-BFEA633B71B6}"/>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4D04EB98-BC20-4C4B-A966-D9A40B14A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35F0D2-E462-4611-A459-1F41A153411C}"/>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741728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_new">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2127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F639FE-A6EB-4BA2-8A78-7156BB9C74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0" t="7590" b="14448"/>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ED02B8D9-FAD1-465C-B3C2-25975CBBE96D}"/>
              </a:ext>
            </a:extLst>
          </p:cNvPr>
          <p:cNvPicPr>
            <a:picLocks noChangeAspect="1"/>
          </p:cNvPicPr>
          <p:nvPr userDrawn="1"/>
        </p:nvPicPr>
        <p:blipFill>
          <a:blip r:embed="rId3"/>
          <a:stretch>
            <a:fillRect/>
          </a:stretch>
        </p:blipFill>
        <p:spPr>
          <a:xfrm>
            <a:off x="0" y="1"/>
            <a:ext cx="12192000" cy="6857999"/>
          </a:xfrm>
          <a:prstGeom prst="rect">
            <a:avLst/>
          </a:prstGeom>
        </p:spPr>
      </p:pic>
      <p:sp>
        <p:nvSpPr>
          <p:cNvPr id="8" name="Rectangle 7">
            <a:extLst>
              <a:ext uri="{FF2B5EF4-FFF2-40B4-BE49-F238E27FC236}">
                <a16:creationId xmlns:a16="http://schemas.microsoft.com/office/drawing/2014/main" id="{5B98A7C3-4E91-4995-B147-D6144E22CF0C}"/>
              </a:ext>
            </a:extLst>
          </p:cNvPr>
          <p:cNvSpPr/>
          <p:nvPr userDrawn="1"/>
        </p:nvSpPr>
        <p:spPr>
          <a:xfrm>
            <a:off x="0" y="0"/>
            <a:ext cx="12192000" cy="6858000"/>
          </a:xfrm>
          <a:prstGeom prst="rect">
            <a:avLst/>
          </a:prstGeom>
          <a:solidFill>
            <a:srgbClr val="002F87">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800">
              <a:solidFill>
                <a:srgbClr val="BDDBBC"/>
              </a:solidFill>
              <a:latin typeface="Raleway" panose="020B0503030101060003" pitchFamily="34" charset="0"/>
            </a:endParaRPr>
          </a:p>
        </p:txBody>
      </p:sp>
      <p:sp>
        <p:nvSpPr>
          <p:cNvPr id="2" name="Title 1">
            <a:extLst>
              <a:ext uri="{FF2B5EF4-FFF2-40B4-BE49-F238E27FC236}">
                <a16:creationId xmlns:a16="http://schemas.microsoft.com/office/drawing/2014/main" id="{91A918A9-1699-4BAD-98D6-E097A2F8BB11}"/>
              </a:ext>
            </a:extLst>
          </p:cNvPr>
          <p:cNvSpPr>
            <a:spLocks noGrp="1"/>
          </p:cNvSpPr>
          <p:nvPr>
            <p:ph type="ctrTitle" hasCustomPrompt="1"/>
          </p:nvPr>
        </p:nvSpPr>
        <p:spPr>
          <a:xfrm>
            <a:off x="1524000" y="3413440"/>
            <a:ext cx="9144000" cy="2387600"/>
          </a:xfrm>
        </p:spPr>
        <p:txBody>
          <a:bodyPr anchor="t"/>
          <a:lstStyle>
            <a:lvl1pPr algn="ctr">
              <a:defRPr sz="6000"/>
            </a:lvl1pPr>
          </a:lstStyle>
          <a:p>
            <a:r>
              <a:rPr kumimoji="0" lang="en-US" sz="3200" b="1" i="0" u="none" strike="noStrike" kern="1200" cap="none" spc="0" normalizeH="0" baseline="0" noProof="0">
                <a:ln>
                  <a:noFill/>
                </a:ln>
                <a:solidFill>
                  <a:prstClr val="white"/>
                </a:solidFill>
                <a:effectLst/>
                <a:uLnTx/>
                <a:uFillTx/>
                <a:latin typeface="Raleway" pitchFamily="34" charset="0"/>
                <a:ea typeface="+mj-ea"/>
                <a:cs typeface="+mj-cs"/>
              </a:rPr>
              <a:t>TITLE</a:t>
            </a:r>
            <a:br>
              <a:rPr kumimoji="0" lang="en-US" sz="3200" b="1" i="0" u="none" strike="noStrike" kern="1200" cap="none" spc="0" normalizeH="0" baseline="0" noProof="0">
                <a:ln>
                  <a:noFill/>
                </a:ln>
                <a:solidFill>
                  <a:prstClr val="white"/>
                </a:solidFill>
                <a:effectLst/>
                <a:uLnTx/>
                <a:uFillTx/>
                <a:latin typeface="Raleway" pitchFamily="34" charset="0"/>
                <a:ea typeface="+mj-ea"/>
                <a:cs typeface="+mj-cs"/>
              </a:rPr>
            </a:br>
            <a:r>
              <a:rPr kumimoji="0" lang="en-US" sz="3200" b="1" i="0" u="none" strike="noStrike" kern="1200" cap="none" spc="0" normalizeH="0" baseline="0" noProof="0">
                <a:ln>
                  <a:noFill/>
                </a:ln>
                <a:solidFill>
                  <a:srgbClr val="C5E6B8"/>
                </a:solidFill>
                <a:effectLst/>
                <a:uLnTx/>
                <a:uFillTx/>
                <a:latin typeface="Raleway" pitchFamily="34" charset="0"/>
                <a:ea typeface="+mj-ea"/>
                <a:cs typeface="+mj-cs"/>
              </a:rPr>
              <a:t>SUBTITLE</a:t>
            </a:r>
            <a:endParaRPr lang="en-US"/>
          </a:p>
        </p:txBody>
      </p:sp>
      <p:sp>
        <p:nvSpPr>
          <p:cNvPr id="3" name="Subtitle 2">
            <a:extLst>
              <a:ext uri="{FF2B5EF4-FFF2-40B4-BE49-F238E27FC236}">
                <a16:creationId xmlns:a16="http://schemas.microsoft.com/office/drawing/2014/main" id="{F10BC063-9177-46C0-8570-7A1DF9E65694}"/>
              </a:ext>
            </a:extLst>
          </p:cNvPr>
          <p:cNvSpPr>
            <a:spLocks noGrp="1"/>
          </p:cNvSpPr>
          <p:nvPr>
            <p:ph type="subTitle" idx="1" hasCustomPrompt="1"/>
          </p:nvPr>
        </p:nvSpPr>
        <p:spPr>
          <a:xfrm>
            <a:off x="1524000" y="1650211"/>
            <a:ext cx="9144000" cy="1655762"/>
          </a:xfrm>
        </p:spPr>
        <p:txBody>
          <a:bodyPr anchor="b">
            <a:normAutofit/>
          </a:bodyPr>
          <a:lstStyle>
            <a:lvl1pPr marL="0" indent="0" algn="ctr">
              <a:buNone/>
              <a:defRPr sz="2000">
                <a:latin typeface="Raleway" panose="020B05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lgn="ctr">
              <a:buNone/>
            </a:pPr>
            <a:r>
              <a:rPr lang="en-US" sz="2400" b="1">
                <a:solidFill>
                  <a:srgbClr val="C5E6B8"/>
                </a:solidFill>
              </a:rPr>
              <a:t>PRE-HEADER</a:t>
            </a:r>
          </a:p>
        </p:txBody>
      </p:sp>
      <p:sp>
        <p:nvSpPr>
          <p:cNvPr id="4" name="Date Placeholder 3">
            <a:extLst>
              <a:ext uri="{FF2B5EF4-FFF2-40B4-BE49-F238E27FC236}">
                <a16:creationId xmlns:a16="http://schemas.microsoft.com/office/drawing/2014/main" id="{283DB3F7-9AB8-4736-9BF9-5A27217A6C34}"/>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E36AD464-3562-4762-9337-78AF4CEEB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ED3BD-7BA4-4D55-A96D-B518AB1BB0AB}"/>
              </a:ext>
            </a:extLst>
          </p:cNvPr>
          <p:cNvSpPr>
            <a:spLocks noGrp="1"/>
          </p:cNvSpPr>
          <p:nvPr>
            <p:ph type="sldNum" sz="quarter" idx="12"/>
          </p:nvPr>
        </p:nvSpPr>
        <p:spPr/>
        <p:txBody>
          <a:bodyPr/>
          <a:lstStyle/>
          <a:p>
            <a:fld id="{281F11B9-D572-4FEA-96B4-F5F43D835DAF}" type="slidenum">
              <a:rPr lang="en-US" smtClean="0"/>
              <a:t>‹#›</a:t>
            </a:fld>
            <a:endParaRPr lang="en-US"/>
          </a:p>
        </p:txBody>
      </p:sp>
      <p:pic>
        <p:nvPicPr>
          <p:cNvPr id="9" name="Picture 7">
            <a:extLst>
              <a:ext uri="{FF2B5EF4-FFF2-40B4-BE49-F238E27FC236}">
                <a16:creationId xmlns:a16="http://schemas.microsoft.com/office/drawing/2014/main" id="{DC28CF71-968B-47C5-9FF2-6B6F7D608D4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7559" y="901702"/>
            <a:ext cx="3036887"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9557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3891-3AAD-46CE-8511-7EBC29A47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A75DED-E7D5-48E3-85DE-E4A03EBCF2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503F9-192E-47C9-98A7-13CBAC714E31}"/>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C919BD4B-4598-40C9-AF86-DA3232ADB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24571-5D03-4B0E-B455-38ABC6C9E7AF}"/>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2431498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C5851-11AB-4C23-9D2B-C486ECBC460F}"/>
              </a:ext>
            </a:extLst>
          </p:cNvPr>
          <p:cNvSpPr/>
          <p:nvPr userDrawn="1"/>
        </p:nvSpPr>
        <p:spPr>
          <a:xfrm>
            <a:off x="-1" y="0"/>
            <a:ext cx="12191999" cy="6858000"/>
          </a:xfrm>
          <a:prstGeom prst="rect">
            <a:avLst/>
          </a:prstGeom>
          <a:solidFill>
            <a:srgbClr val="00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5C3891-3AAD-46CE-8511-7EBC29A47BC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1A75DED-E7D5-48E3-85DE-E4A03EBCF29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503F9-192E-47C9-98A7-13CBAC714E31}"/>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C919BD4B-4598-40C9-AF86-DA3232ADB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24571-5D03-4B0E-B455-38ABC6C9E7AF}"/>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1059704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962F-A12D-431B-84AB-8036DD3F1D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30A92B-8048-411E-8D14-2051AB7FE6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A7548C-655D-4F04-AE33-63576A624949}"/>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215CD47D-D663-4C0C-896D-8DC79B1D3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6796D-4953-4E67-A740-18447C2939F6}"/>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3142020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55D02-5424-4443-9A06-F8892D565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20564F-0EAA-4982-B0CB-6B584D70C8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9EDF55-6FB1-416D-A2DA-5132F312C4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CF9359-B5F2-461A-BFEF-C22E0A8072F2}"/>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6" name="Footer Placeholder 5">
            <a:extLst>
              <a:ext uri="{FF2B5EF4-FFF2-40B4-BE49-F238E27FC236}">
                <a16:creationId xmlns:a16="http://schemas.microsoft.com/office/drawing/2014/main" id="{65808BE0-E848-45A4-A7BE-0942DAEA3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37DFCD-3453-45D0-8536-58E0221E2D13}"/>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1008246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3891-3AAD-46CE-8511-7EBC29A47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A75DED-E7D5-48E3-85DE-E4A03EBCF2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503F9-192E-47C9-98A7-13CBAC714E31}"/>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C919BD4B-4598-40C9-AF86-DA3232ADB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24571-5D03-4B0E-B455-38ABC6C9E7AF}"/>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1988624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8EE8-DCE7-4B20-ABA3-AE69F094FF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94CC56-F327-4F16-96DC-5726F9A38C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B969D5-8846-4023-B4C9-ECC819697D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1C3BFE-7AF2-4AF0-A896-FC493B5C4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EF3759-C5BD-4731-BAE2-41EDB1F081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12E4B-AA18-4B10-B8A8-7418687AD76C}"/>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8" name="Footer Placeholder 7">
            <a:extLst>
              <a:ext uri="{FF2B5EF4-FFF2-40B4-BE49-F238E27FC236}">
                <a16:creationId xmlns:a16="http://schemas.microsoft.com/office/drawing/2014/main" id="{B5EB4D62-D7F8-4A7D-967D-D2C82F6A93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764230-C6E0-49E0-B104-9D867A0F5869}"/>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1784006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4CD01-A5A5-42BF-9CA5-0B402D5630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872C92-15A1-42E7-B82B-84471BA99617}"/>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4" name="Footer Placeholder 3">
            <a:extLst>
              <a:ext uri="{FF2B5EF4-FFF2-40B4-BE49-F238E27FC236}">
                <a16:creationId xmlns:a16="http://schemas.microsoft.com/office/drawing/2014/main" id="{896FCC0B-ADEB-4601-80F5-02671ADB73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34D47D-04CD-4A6F-A40E-F8D9CB1F6828}"/>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304436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C655EA-7AA1-4EC3-B3C3-18F03A24D22E}"/>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3" name="Footer Placeholder 2">
            <a:extLst>
              <a:ext uri="{FF2B5EF4-FFF2-40B4-BE49-F238E27FC236}">
                <a16:creationId xmlns:a16="http://schemas.microsoft.com/office/drawing/2014/main" id="{25AC38DB-5F2F-4A82-ADD3-829CA4DCB2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5AA464-7423-4C92-AED0-AF3038394D68}"/>
              </a:ext>
            </a:extLst>
          </p:cNvPr>
          <p:cNvSpPr>
            <a:spLocks noGrp="1"/>
          </p:cNvSpPr>
          <p:nvPr>
            <p:ph type="sldNum" sz="quarter" idx="12"/>
          </p:nvPr>
        </p:nvSpPr>
        <p:spPr/>
        <p:txBody>
          <a:bodyPr/>
          <a:lstStyle/>
          <a:p>
            <a:fld id="{281F11B9-D572-4FEA-96B4-F5F43D835DAF}" type="slidenum">
              <a:rPr lang="en-US" smtClean="0"/>
              <a:t>‹#›</a:t>
            </a:fld>
            <a:endParaRPr lang="en-US"/>
          </a:p>
        </p:txBody>
      </p:sp>
      <p:sp>
        <p:nvSpPr>
          <p:cNvPr id="5" name="Rectangle 4">
            <a:extLst>
              <a:ext uri="{FF2B5EF4-FFF2-40B4-BE49-F238E27FC236}">
                <a16:creationId xmlns:a16="http://schemas.microsoft.com/office/drawing/2014/main" id="{085A002B-81E3-41A0-81BE-D3B4C4B6A83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505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DD6E54-3907-40D6-8C3A-436EEB257E57}"/>
              </a:ext>
            </a:extLst>
          </p:cNvPr>
          <p:cNvSpPr/>
          <p:nvPr userDrawn="1"/>
        </p:nvSpPr>
        <p:spPr>
          <a:xfrm>
            <a:off x="-1" y="0"/>
            <a:ext cx="12191999" cy="6858000"/>
          </a:xfrm>
          <a:prstGeom prst="rect">
            <a:avLst/>
          </a:prstGeom>
          <a:solidFill>
            <a:srgbClr val="00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1AC655EA-7AA1-4EC3-B3C3-18F03A24D22E}"/>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3" name="Footer Placeholder 2">
            <a:extLst>
              <a:ext uri="{FF2B5EF4-FFF2-40B4-BE49-F238E27FC236}">
                <a16:creationId xmlns:a16="http://schemas.microsoft.com/office/drawing/2014/main" id="{25AC38DB-5F2F-4A82-ADD3-829CA4DCB2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5AA464-7423-4C92-AED0-AF3038394D68}"/>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841329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78148-E12A-4799-B266-2F2BC90AC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3E7013-0D4E-46C1-B2DA-EF8366DFEF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751885-C10C-4391-9BAA-80D85EEA6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036845-B02F-4B4C-95E9-32CC12B68097}"/>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6" name="Footer Placeholder 5">
            <a:extLst>
              <a:ext uri="{FF2B5EF4-FFF2-40B4-BE49-F238E27FC236}">
                <a16:creationId xmlns:a16="http://schemas.microsoft.com/office/drawing/2014/main" id="{5A35188F-3F8E-4B4C-AEF9-3AED009662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B6569-F372-49D8-A867-B72F66BBB845}"/>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1559696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892C-E3A8-47C4-A6C2-C1C21D958A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6F5D78-EC35-49E0-9697-5ACFA72C9E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970CC0-312B-4ADF-AF76-11BBC2490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D5955-00D7-498E-B929-6A088E03C5DA}"/>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6" name="Footer Placeholder 5">
            <a:extLst>
              <a:ext uri="{FF2B5EF4-FFF2-40B4-BE49-F238E27FC236}">
                <a16:creationId xmlns:a16="http://schemas.microsoft.com/office/drawing/2014/main" id="{E7482ED4-BD0E-428F-9E90-E888C8AF2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38351C-3B40-4C35-A4A8-319ADDA30916}"/>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666201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8D3C-8035-451F-A282-F31F2FE1DD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2E9FCA-6B64-4F2F-9871-5C0BC52A77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EE421-5924-4196-897F-77BC2B09B1B9}"/>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848CA796-57A6-4255-B2BD-497134597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AF688-A39D-4C2D-B4EE-57A96BBA0D6F}"/>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3360127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61763A-B842-4B1F-B3B5-91E492A457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53E1D8-3456-4285-B6DE-E196086E60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5D2334-CDB3-4733-B7B1-BFEA633B71B6}"/>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4D04EB98-BC20-4C4B-A966-D9A40B14A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35F0D2-E462-4611-A459-1F41A153411C}"/>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4091480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blank_new">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02936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SPPPT009">
  <p:cSld name="NSPPPT009">
    <p:spTree>
      <p:nvGrpSpPr>
        <p:cNvPr id="1" name="Shape 55"/>
        <p:cNvGrpSpPr/>
        <p:nvPr/>
      </p:nvGrpSpPr>
      <p:grpSpPr>
        <a:xfrm>
          <a:off x="0" y="0"/>
          <a:ext cx="0" cy="0"/>
          <a:chOff x="0" y="0"/>
          <a:chExt cx="0" cy="0"/>
        </a:xfrm>
      </p:grpSpPr>
      <p:sp>
        <p:nvSpPr>
          <p:cNvPr id="56" name="Google Shape;56;p10"/>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ctr" anchorCtr="0">
            <a:noAutofit/>
          </a:bodyPr>
          <a:lstStyle>
            <a:lvl1pPr marL="609585" marR="0" lvl="0" indent="-304792" algn="ctr" rtl="0">
              <a:lnSpc>
                <a:spcPct val="90000"/>
              </a:lnSpc>
              <a:spcBef>
                <a:spcPts val="1000"/>
              </a:spcBef>
              <a:spcAft>
                <a:spcPts val="0"/>
              </a:spcAft>
              <a:buClr>
                <a:srgbClr val="A5A5A5"/>
              </a:buClr>
              <a:buSzPts val="1100"/>
              <a:buFont typeface="Arial"/>
              <a:buNone/>
              <a:defRPr sz="1467" b="0" i="0" u="none" strike="noStrike" cap="none">
                <a:solidFill>
                  <a:srgbClr val="A5A5A5"/>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57" name="Google Shape;57;p10"/>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3000"/>
              <a:buFont typeface="Roboto"/>
              <a:buNone/>
              <a:defRPr sz="4000" b="0" i="0" u="none" strike="noStrike" cap="none">
                <a:solidFill>
                  <a:srgbClr val="7F7F7F"/>
                </a:solidFill>
                <a:latin typeface="Roboto"/>
                <a:ea typeface="Roboto"/>
                <a:cs typeface="Roboto"/>
                <a:sym typeface="Roboto"/>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58" name="Google Shape;58;p10"/>
          <p:cNvSpPr>
            <a:spLocks noGrp="1"/>
          </p:cNvSpPr>
          <p:nvPr>
            <p:ph type="pic" idx="2"/>
          </p:nvPr>
        </p:nvSpPr>
        <p:spPr>
          <a:xfrm>
            <a:off x="-1" y="1449494"/>
            <a:ext cx="6637865" cy="4619412"/>
          </a:xfrm>
          <a:prstGeom prst="rect">
            <a:avLst/>
          </a:prstGeom>
          <a:solidFill>
            <a:srgbClr val="E8E8E8"/>
          </a:solidFill>
          <a:ln>
            <a:noFill/>
          </a:ln>
        </p:spPr>
      </p:sp>
    </p:spTree>
    <p:extLst>
      <p:ext uri="{BB962C8B-B14F-4D97-AF65-F5344CB8AC3E}">
        <p14:creationId xmlns:p14="http://schemas.microsoft.com/office/powerpoint/2010/main" val="441312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C5851-11AB-4C23-9D2B-C486ECBC460F}"/>
              </a:ext>
            </a:extLst>
          </p:cNvPr>
          <p:cNvSpPr/>
          <p:nvPr userDrawn="1"/>
        </p:nvSpPr>
        <p:spPr>
          <a:xfrm>
            <a:off x="-1" y="0"/>
            <a:ext cx="12191999" cy="6858000"/>
          </a:xfrm>
          <a:prstGeom prst="rect">
            <a:avLst/>
          </a:prstGeom>
          <a:solidFill>
            <a:srgbClr val="00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5C3891-3AAD-46CE-8511-7EBC29A47BC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1A75DED-E7D5-48E3-85DE-E4A03EBCF29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503F9-192E-47C9-98A7-13CBAC714E31}"/>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C919BD4B-4598-40C9-AF86-DA3232ADB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24571-5D03-4B0E-B455-38ABC6C9E7AF}"/>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384306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962F-A12D-431B-84AB-8036DD3F1D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30A92B-8048-411E-8D14-2051AB7FE6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A7548C-655D-4F04-AE33-63576A624949}"/>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215CD47D-D663-4C0C-896D-8DC79B1D3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6796D-4953-4E67-A740-18447C2939F6}"/>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1182575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55D02-5424-4443-9A06-F8892D565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20564F-0EAA-4982-B0CB-6B584D70C8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9EDF55-6FB1-416D-A2DA-5132F312C4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CF9359-B5F2-461A-BFEF-C22E0A8072F2}"/>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6" name="Footer Placeholder 5">
            <a:extLst>
              <a:ext uri="{FF2B5EF4-FFF2-40B4-BE49-F238E27FC236}">
                <a16:creationId xmlns:a16="http://schemas.microsoft.com/office/drawing/2014/main" id="{65808BE0-E848-45A4-A7BE-0942DAEA3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37DFCD-3453-45D0-8536-58E0221E2D13}"/>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2721047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8EE8-DCE7-4B20-ABA3-AE69F094FF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94CC56-F327-4F16-96DC-5726F9A38C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B969D5-8846-4023-B4C9-ECC819697D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1C3BFE-7AF2-4AF0-A896-FC493B5C4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EF3759-C5BD-4731-BAE2-41EDB1F081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12E4B-AA18-4B10-B8A8-7418687AD76C}"/>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8" name="Footer Placeholder 7">
            <a:extLst>
              <a:ext uri="{FF2B5EF4-FFF2-40B4-BE49-F238E27FC236}">
                <a16:creationId xmlns:a16="http://schemas.microsoft.com/office/drawing/2014/main" id="{B5EB4D62-D7F8-4A7D-967D-D2C82F6A93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764230-C6E0-49E0-B104-9D867A0F5869}"/>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399744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4CD01-A5A5-42BF-9CA5-0B402D5630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872C92-15A1-42E7-B82B-84471BA99617}"/>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4" name="Footer Placeholder 3">
            <a:extLst>
              <a:ext uri="{FF2B5EF4-FFF2-40B4-BE49-F238E27FC236}">
                <a16:creationId xmlns:a16="http://schemas.microsoft.com/office/drawing/2014/main" id="{896FCC0B-ADEB-4601-80F5-02671ADB73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34D47D-04CD-4A6F-A40E-F8D9CB1F6828}"/>
              </a:ext>
            </a:extLst>
          </p:cNvPr>
          <p:cNvSpPr>
            <a:spLocks noGrp="1"/>
          </p:cNvSpPr>
          <p:nvPr>
            <p:ph type="sldNum" sz="quarter" idx="12"/>
          </p:nvPr>
        </p:nvSpPr>
        <p:spPr/>
        <p:txBody>
          <a:bodyPr/>
          <a:lstStyle/>
          <a:p>
            <a:fld id="{281F11B9-D572-4FEA-96B4-F5F43D835DAF}" type="slidenum">
              <a:rPr lang="en-US" smtClean="0"/>
              <a:t>‹#›</a:t>
            </a:fld>
            <a:endParaRPr lang="en-US"/>
          </a:p>
        </p:txBody>
      </p:sp>
    </p:spTree>
    <p:extLst>
      <p:ext uri="{BB962C8B-B14F-4D97-AF65-F5344CB8AC3E}">
        <p14:creationId xmlns:p14="http://schemas.microsoft.com/office/powerpoint/2010/main" val="3253368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C655EA-7AA1-4EC3-B3C3-18F03A24D22E}"/>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3" name="Footer Placeholder 2">
            <a:extLst>
              <a:ext uri="{FF2B5EF4-FFF2-40B4-BE49-F238E27FC236}">
                <a16:creationId xmlns:a16="http://schemas.microsoft.com/office/drawing/2014/main" id="{25AC38DB-5F2F-4A82-ADD3-829CA4DCB2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5AA464-7423-4C92-AED0-AF3038394D68}"/>
              </a:ext>
            </a:extLst>
          </p:cNvPr>
          <p:cNvSpPr>
            <a:spLocks noGrp="1"/>
          </p:cNvSpPr>
          <p:nvPr>
            <p:ph type="sldNum" sz="quarter" idx="12"/>
          </p:nvPr>
        </p:nvSpPr>
        <p:spPr/>
        <p:txBody>
          <a:bodyPr/>
          <a:lstStyle/>
          <a:p>
            <a:fld id="{281F11B9-D572-4FEA-96B4-F5F43D835DAF}" type="slidenum">
              <a:rPr lang="en-US" smtClean="0"/>
              <a:t>‹#›</a:t>
            </a:fld>
            <a:endParaRPr lang="en-US"/>
          </a:p>
        </p:txBody>
      </p:sp>
      <p:sp>
        <p:nvSpPr>
          <p:cNvPr id="5" name="Rectangle 4">
            <a:extLst>
              <a:ext uri="{FF2B5EF4-FFF2-40B4-BE49-F238E27FC236}">
                <a16:creationId xmlns:a16="http://schemas.microsoft.com/office/drawing/2014/main" id="{085A002B-81E3-41A0-81BE-D3B4C4B6A83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244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C655EA-7AA1-4EC3-B3C3-18F03A24D22E}"/>
              </a:ext>
            </a:extLst>
          </p:cNvPr>
          <p:cNvSpPr>
            <a:spLocks noGrp="1"/>
          </p:cNvSpPr>
          <p:nvPr>
            <p:ph type="dt" sz="half" idx="10"/>
          </p:nvPr>
        </p:nvSpPr>
        <p:spPr/>
        <p:txBody>
          <a:bodyPr/>
          <a:lstStyle/>
          <a:p>
            <a:fld id="{756D5822-B418-486F-961F-25E3E52844A5}" type="datetimeFigureOut">
              <a:rPr lang="en-US" smtClean="0"/>
              <a:t>5/23/2024</a:t>
            </a:fld>
            <a:endParaRPr lang="en-US"/>
          </a:p>
        </p:txBody>
      </p:sp>
      <p:sp>
        <p:nvSpPr>
          <p:cNvPr id="3" name="Footer Placeholder 2">
            <a:extLst>
              <a:ext uri="{FF2B5EF4-FFF2-40B4-BE49-F238E27FC236}">
                <a16:creationId xmlns:a16="http://schemas.microsoft.com/office/drawing/2014/main" id="{25AC38DB-5F2F-4A82-ADD3-829CA4DCB2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5AA464-7423-4C92-AED0-AF3038394D68}"/>
              </a:ext>
            </a:extLst>
          </p:cNvPr>
          <p:cNvSpPr>
            <a:spLocks noGrp="1"/>
          </p:cNvSpPr>
          <p:nvPr>
            <p:ph type="sldNum" sz="quarter" idx="12"/>
          </p:nvPr>
        </p:nvSpPr>
        <p:spPr/>
        <p:txBody>
          <a:bodyPr/>
          <a:lstStyle/>
          <a:p>
            <a:fld id="{281F11B9-D572-4FEA-96B4-F5F43D835DAF}" type="slidenum">
              <a:rPr lang="en-US" smtClean="0"/>
              <a:t>‹#›</a:t>
            </a:fld>
            <a:endParaRPr lang="en-US"/>
          </a:p>
        </p:txBody>
      </p:sp>
      <p:sp>
        <p:nvSpPr>
          <p:cNvPr id="8" name="Footer Placeholder 5">
            <a:extLst>
              <a:ext uri="{FF2B5EF4-FFF2-40B4-BE49-F238E27FC236}">
                <a16:creationId xmlns:a16="http://schemas.microsoft.com/office/drawing/2014/main" id="{582E08B6-F179-4257-A19C-30AA9AA663A9}"/>
              </a:ext>
            </a:extLst>
          </p:cNvPr>
          <p:cNvSpPr txBox="1">
            <a:spLocks/>
          </p:cNvSpPr>
          <p:nvPr userDrawn="1"/>
        </p:nvSpPr>
        <p:spPr>
          <a:xfrm>
            <a:off x="7745362" y="6502686"/>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solidFill>
                <a:latin typeface="Raleway" pitchFamily="34" charset="0"/>
                <a:ea typeface="Segoe UI" pitchFamily="34" charset="0"/>
                <a:cs typeface="Segoe UI" pitchFamily="34" charset="0"/>
              </a:rPr>
              <a:t>©2022 PARADIGM PERSONALITY LABS. ALL RIGHTS RESERVED.</a:t>
            </a:r>
          </a:p>
        </p:txBody>
      </p:sp>
    </p:spTree>
    <p:extLst>
      <p:ext uri="{BB962C8B-B14F-4D97-AF65-F5344CB8AC3E}">
        <p14:creationId xmlns:p14="http://schemas.microsoft.com/office/powerpoint/2010/main" val="2933994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49997C-C7A8-440A-B299-EA0ACAA3D95C}"/>
              </a:ext>
            </a:extLst>
          </p:cNvPr>
          <p:cNvSpPr>
            <a:spLocks noGrp="1"/>
          </p:cNvSpPr>
          <p:nvPr>
            <p:ph type="title"/>
          </p:nvPr>
        </p:nvSpPr>
        <p:spPr>
          <a:xfrm>
            <a:off x="524933" y="228600"/>
            <a:ext cx="9812867" cy="115146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19B7B55-D0B9-4A0B-BBB0-DD051A5EB6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644D5-423F-4E0E-9450-E26B68F67C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97F4BCA9-CAB5-4377-B5E0-A336EE142F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23F932-F9DB-455F-92B0-880076669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1F11B9-D572-4FEA-96B4-F5F43D835DAF}" type="slidenum">
              <a:rPr lang="en-US" smtClean="0"/>
              <a:t>‹#›</a:t>
            </a:fld>
            <a:endParaRPr lang="en-US"/>
          </a:p>
        </p:txBody>
      </p:sp>
    </p:spTree>
    <p:extLst>
      <p:ext uri="{BB962C8B-B14F-4D97-AF65-F5344CB8AC3E}">
        <p14:creationId xmlns:p14="http://schemas.microsoft.com/office/powerpoint/2010/main" val="4267211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60" r:id="rId9"/>
    <p:sldLayoutId id="2147483656" r:id="rId10"/>
    <p:sldLayoutId id="2147483657" r:id="rId11"/>
    <p:sldLayoutId id="2147483658" r:id="rId12"/>
    <p:sldLayoutId id="2147483659" r:id="rId13"/>
    <p:sldLayoutId id="2147483662" r:id="rId14"/>
  </p:sldLayoutIdLst>
  <p:txStyles>
    <p:titleStyle>
      <a:lvl1pPr algn="l" defTabSz="914400" rtl="0" eaLnBrk="1" latinLnBrk="0" hangingPunct="1">
        <a:lnSpc>
          <a:spcPct val="90000"/>
        </a:lnSpc>
        <a:spcBef>
          <a:spcPct val="0"/>
        </a:spcBef>
        <a:buNone/>
        <a:defRPr sz="3600" b="1" kern="1200">
          <a:solidFill>
            <a:srgbClr val="002F87"/>
          </a:solidFill>
          <a:latin typeface="Raleway" panose="020B05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F87"/>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87"/>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87"/>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49997C-C7A8-440A-B299-EA0ACAA3D95C}"/>
              </a:ext>
            </a:extLst>
          </p:cNvPr>
          <p:cNvSpPr>
            <a:spLocks noGrp="1"/>
          </p:cNvSpPr>
          <p:nvPr>
            <p:ph type="title"/>
          </p:nvPr>
        </p:nvSpPr>
        <p:spPr>
          <a:xfrm>
            <a:off x="524933" y="228600"/>
            <a:ext cx="9812867" cy="115146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19B7B55-D0B9-4A0B-BBB0-DD051A5EB6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644D5-423F-4E0E-9450-E26B68F67C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6D5822-B418-486F-961F-25E3E52844A5}" type="datetimeFigureOut">
              <a:rPr lang="en-US" smtClean="0"/>
              <a:t>5/23/2024</a:t>
            </a:fld>
            <a:endParaRPr lang="en-US"/>
          </a:p>
        </p:txBody>
      </p:sp>
      <p:sp>
        <p:nvSpPr>
          <p:cNvPr id="5" name="Footer Placeholder 4">
            <a:extLst>
              <a:ext uri="{FF2B5EF4-FFF2-40B4-BE49-F238E27FC236}">
                <a16:creationId xmlns:a16="http://schemas.microsoft.com/office/drawing/2014/main" id="{97F4BCA9-CAB5-4377-B5E0-A336EE142F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23F932-F9DB-455F-92B0-880076669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1F11B9-D572-4FEA-96B4-F5F43D835DAF}" type="slidenum">
              <a:rPr lang="en-US" smtClean="0"/>
              <a:t>‹#›</a:t>
            </a:fld>
            <a:endParaRPr lang="en-US"/>
          </a:p>
        </p:txBody>
      </p:sp>
    </p:spTree>
    <p:extLst>
      <p:ext uri="{BB962C8B-B14F-4D97-AF65-F5344CB8AC3E}">
        <p14:creationId xmlns:p14="http://schemas.microsoft.com/office/powerpoint/2010/main" val="194260861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xStyles>
    <p:titleStyle>
      <a:lvl1pPr algn="l" defTabSz="914400" rtl="0" eaLnBrk="1" latinLnBrk="0" hangingPunct="1">
        <a:lnSpc>
          <a:spcPct val="90000"/>
        </a:lnSpc>
        <a:spcBef>
          <a:spcPct val="0"/>
        </a:spcBef>
        <a:buNone/>
        <a:defRPr sz="3600" b="1" kern="1200">
          <a:solidFill>
            <a:srgbClr val="002F87"/>
          </a:solidFill>
          <a:latin typeface="Raleway" panose="020B05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F87"/>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87"/>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87"/>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notesSlide" Target="../notesSlides/notesSlide99.xml"/><Relationship Id="rId1" Type="http://schemas.openxmlformats.org/officeDocument/2006/relationships/slideLayout" Target="../slideLayouts/slideLayout22.xml"/><Relationship Id="rId6" Type="http://schemas.openxmlformats.org/officeDocument/2006/relationships/image" Target="../media/image51.png"/><Relationship Id="rId5" Type="http://schemas.microsoft.com/office/2007/relationships/hdphoto" Target="../media/hdphoto1.wdp"/><Relationship Id="rId4" Type="http://schemas.openxmlformats.org/officeDocument/2006/relationships/image" Target="../media/image50.png"/><Relationship Id="rId9" Type="http://schemas.microsoft.com/office/2007/relationships/hdphoto" Target="../media/hdphoto3.wdp"/></Relationships>
</file>

<file path=ppt/slides/_rels/slide10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00.xml"/><Relationship Id="rId1" Type="http://schemas.openxmlformats.org/officeDocument/2006/relationships/slideLayout" Target="../slideLayouts/slideLayout22.xml"/><Relationship Id="rId5" Type="http://schemas.openxmlformats.org/officeDocument/2006/relationships/image" Target="../media/image55.png"/><Relationship Id="rId4" Type="http://schemas.openxmlformats.org/officeDocument/2006/relationships/image" Target="../media/image54.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2.xml"/><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03.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58.png"/><Relationship Id="rId4" Type="http://schemas.microsoft.com/office/2007/relationships/hdphoto" Target="../media/hdphoto4.wdp"/></Relationships>
</file>

<file path=ppt/slides/_rels/slide10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104.xml"/><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57.png"/><Relationship Id="rId4" Type="http://schemas.microsoft.com/office/2007/relationships/hdphoto" Target="../media/hdphoto5.wdp"/></Relationships>
</file>

<file path=ppt/slides/_rels/slide10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jpeg"/><Relationship Id="rId7" Type="http://schemas.microsoft.com/office/2007/relationships/hdphoto" Target="../media/hdphoto8.wdp"/><Relationship Id="rId2" Type="http://schemas.openxmlformats.org/officeDocument/2006/relationships/notesSlide" Target="../notesSlides/notesSlide105.xml"/><Relationship Id="rId1" Type="http://schemas.openxmlformats.org/officeDocument/2006/relationships/slideLayout" Target="../slideLayouts/slideLayout29.xml"/><Relationship Id="rId6" Type="http://schemas.openxmlformats.org/officeDocument/2006/relationships/image" Target="../media/image62.png"/><Relationship Id="rId5" Type="http://schemas.microsoft.com/office/2007/relationships/hdphoto" Target="../media/hdphoto7.wdp"/><Relationship Id="rId4" Type="http://schemas.openxmlformats.org/officeDocument/2006/relationships/image" Target="../media/image61.png"/><Relationship Id="rId9" Type="http://schemas.microsoft.com/office/2007/relationships/hdphoto" Target="../media/hdphoto9.wdp"/></Relationships>
</file>

<file path=ppt/slides/_rels/slide10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6.xml"/><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8.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9.xml"/><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3.xml"/><Relationship Id="rId1" Type="http://schemas.openxmlformats.org/officeDocument/2006/relationships/slideLayout" Target="../slideLayouts/slideLayout2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4.xml"/><Relationship Id="rId1" Type="http://schemas.openxmlformats.org/officeDocument/2006/relationships/slideLayout" Target="../slideLayouts/slideLayout2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5.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34.emf"/><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32.png"/><Relationship Id="rId18" Type="http://schemas.openxmlformats.org/officeDocument/2006/relationships/image" Target="../media/image34.emf"/><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slide" Target="slide30.xml"/><Relationship Id="rId17" Type="http://schemas.openxmlformats.org/officeDocument/2006/relationships/image" Target="../media/image33.emf"/><Relationship Id="rId2" Type="http://schemas.openxmlformats.org/officeDocument/2006/relationships/notesSlide" Target="../notesSlides/notesSlide16.xml"/><Relationship Id="rId16" Type="http://schemas.openxmlformats.org/officeDocument/2006/relationships/slide" Target="slide72.xml"/><Relationship Id="rId1" Type="http://schemas.openxmlformats.org/officeDocument/2006/relationships/slideLayout" Target="../slideLayouts/slideLayout28.xml"/><Relationship Id="rId6" Type="http://schemas.openxmlformats.org/officeDocument/2006/relationships/slide" Target="slide91.xml"/><Relationship Id="rId11" Type="http://schemas.openxmlformats.org/officeDocument/2006/relationships/slide" Target="slide27.xml"/><Relationship Id="rId5" Type="http://schemas.openxmlformats.org/officeDocument/2006/relationships/image" Target="../media/image21.png"/><Relationship Id="rId15" Type="http://schemas.openxmlformats.org/officeDocument/2006/relationships/slide" Target="slide59.xml"/><Relationship Id="rId10" Type="http://schemas.openxmlformats.org/officeDocument/2006/relationships/slide" Target="slide24.xml"/><Relationship Id="rId4" Type="http://schemas.openxmlformats.org/officeDocument/2006/relationships/slide" Target="slide17.xml"/><Relationship Id="rId9" Type="http://schemas.openxmlformats.org/officeDocument/2006/relationships/slide" Target="slide21.xml"/><Relationship Id="rId14" Type="http://schemas.openxmlformats.org/officeDocument/2006/relationships/slide" Target="slide49.xml"/></Relationships>
</file>

<file path=ppt/slides/_rels/slide18.xml.rels><?xml version="1.0" encoding="UTF-8" standalone="yes"?>
<Relationships xmlns="http://schemas.openxmlformats.org/package/2006/relationships"><Relationship Id="rId8" Type="http://schemas.openxmlformats.org/officeDocument/2006/relationships/slide" Target="slide91.xml"/><Relationship Id="rId13" Type="http://schemas.openxmlformats.org/officeDocument/2006/relationships/image" Target="../media/image32.png"/><Relationship Id="rId18" Type="http://schemas.openxmlformats.org/officeDocument/2006/relationships/slide" Target="slide19.xml"/><Relationship Id="rId3" Type="http://schemas.openxmlformats.org/officeDocument/2006/relationships/image" Target="../media/image30.png"/><Relationship Id="rId7" Type="http://schemas.openxmlformats.org/officeDocument/2006/relationships/slide" Target="slide27.xml"/><Relationship Id="rId12" Type="http://schemas.openxmlformats.org/officeDocument/2006/relationships/slide" Target="slide30.xml"/><Relationship Id="rId17" Type="http://schemas.openxmlformats.org/officeDocument/2006/relationships/slide" Target="slide20.xml"/><Relationship Id="rId2" Type="http://schemas.openxmlformats.org/officeDocument/2006/relationships/notesSlide" Target="../notesSlides/notesSlide17.xml"/><Relationship Id="rId16" Type="http://schemas.openxmlformats.org/officeDocument/2006/relationships/slide" Target="slide72.xml"/><Relationship Id="rId1" Type="http://schemas.openxmlformats.org/officeDocument/2006/relationships/slideLayout" Target="../slideLayouts/slideLayout28.xml"/><Relationship Id="rId6" Type="http://schemas.openxmlformats.org/officeDocument/2006/relationships/slide" Target="slide24.xml"/><Relationship Id="rId11" Type="http://schemas.openxmlformats.org/officeDocument/2006/relationships/image" Target="../media/image21.png"/><Relationship Id="rId5" Type="http://schemas.openxmlformats.org/officeDocument/2006/relationships/slide" Target="slide21.xml"/><Relationship Id="rId15" Type="http://schemas.openxmlformats.org/officeDocument/2006/relationships/slide" Target="slide59.xml"/><Relationship Id="rId10" Type="http://schemas.openxmlformats.org/officeDocument/2006/relationships/slide" Target="slide17.xml"/><Relationship Id="rId4" Type="http://schemas.openxmlformats.org/officeDocument/2006/relationships/slide" Target="slide18.xml"/><Relationship Id="rId9" Type="http://schemas.openxmlformats.org/officeDocument/2006/relationships/image" Target="../media/image31.png"/><Relationship Id="rId14" Type="http://schemas.openxmlformats.org/officeDocument/2006/relationships/slide" Target="slide49.xml"/></Relationships>
</file>

<file path=ppt/slides/_rels/slide19.xml.rels><?xml version="1.0" encoding="UTF-8" standalone="yes"?>
<Relationships xmlns="http://schemas.openxmlformats.org/package/2006/relationships"><Relationship Id="rId8" Type="http://schemas.openxmlformats.org/officeDocument/2006/relationships/slide" Target="slide91.xml"/><Relationship Id="rId13" Type="http://schemas.openxmlformats.org/officeDocument/2006/relationships/image" Target="../media/image32.png"/><Relationship Id="rId18" Type="http://schemas.openxmlformats.org/officeDocument/2006/relationships/slide" Target="slide19.xml"/><Relationship Id="rId3" Type="http://schemas.openxmlformats.org/officeDocument/2006/relationships/image" Target="../media/image30.png"/><Relationship Id="rId7" Type="http://schemas.openxmlformats.org/officeDocument/2006/relationships/slide" Target="slide27.xml"/><Relationship Id="rId12" Type="http://schemas.openxmlformats.org/officeDocument/2006/relationships/slide" Target="slide30.xml"/><Relationship Id="rId17" Type="http://schemas.openxmlformats.org/officeDocument/2006/relationships/slide" Target="slide20.xml"/><Relationship Id="rId2" Type="http://schemas.openxmlformats.org/officeDocument/2006/relationships/notesSlide" Target="../notesSlides/notesSlide18.xml"/><Relationship Id="rId16" Type="http://schemas.openxmlformats.org/officeDocument/2006/relationships/slide" Target="slide72.xml"/><Relationship Id="rId1" Type="http://schemas.openxmlformats.org/officeDocument/2006/relationships/slideLayout" Target="../slideLayouts/slideLayout28.xml"/><Relationship Id="rId6" Type="http://schemas.openxmlformats.org/officeDocument/2006/relationships/slide" Target="slide24.xml"/><Relationship Id="rId11" Type="http://schemas.openxmlformats.org/officeDocument/2006/relationships/image" Target="../media/image21.png"/><Relationship Id="rId5" Type="http://schemas.openxmlformats.org/officeDocument/2006/relationships/slide" Target="slide21.xml"/><Relationship Id="rId15" Type="http://schemas.openxmlformats.org/officeDocument/2006/relationships/slide" Target="slide59.xml"/><Relationship Id="rId10" Type="http://schemas.openxmlformats.org/officeDocument/2006/relationships/slide" Target="slide17.xml"/><Relationship Id="rId4" Type="http://schemas.openxmlformats.org/officeDocument/2006/relationships/slide" Target="slide18.xml"/><Relationship Id="rId9" Type="http://schemas.openxmlformats.org/officeDocument/2006/relationships/image" Target="../media/image31.png"/><Relationship Id="rId14" Type="http://schemas.openxmlformats.org/officeDocument/2006/relationships/slide" Target="slide4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slide" Target="slide91.xml"/><Relationship Id="rId13" Type="http://schemas.openxmlformats.org/officeDocument/2006/relationships/image" Target="../media/image32.png"/><Relationship Id="rId18" Type="http://schemas.openxmlformats.org/officeDocument/2006/relationships/slide" Target="slide19.xml"/><Relationship Id="rId3" Type="http://schemas.openxmlformats.org/officeDocument/2006/relationships/image" Target="../media/image30.png"/><Relationship Id="rId7" Type="http://schemas.openxmlformats.org/officeDocument/2006/relationships/slide" Target="slide27.xml"/><Relationship Id="rId12" Type="http://schemas.openxmlformats.org/officeDocument/2006/relationships/slide" Target="slide30.xml"/><Relationship Id="rId17" Type="http://schemas.openxmlformats.org/officeDocument/2006/relationships/slide" Target="slide20.xml"/><Relationship Id="rId2" Type="http://schemas.openxmlformats.org/officeDocument/2006/relationships/notesSlide" Target="../notesSlides/notesSlide19.xml"/><Relationship Id="rId16" Type="http://schemas.openxmlformats.org/officeDocument/2006/relationships/slide" Target="slide72.xml"/><Relationship Id="rId1" Type="http://schemas.openxmlformats.org/officeDocument/2006/relationships/slideLayout" Target="../slideLayouts/slideLayout28.xml"/><Relationship Id="rId6" Type="http://schemas.openxmlformats.org/officeDocument/2006/relationships/slide" Target="slide24.xml"/><Relationship Id="rId11" Type="http://schemas.openxmlformats.org/officeDocument/2006/relationships/image" Target="../media/image21.png"/><Relationship Id="rId5" Type="http://schemas.openxmlformats.org/officeDocument/2006/relationships/slide" Target="slide21.xml"/><Relationship Id="rId15" Type="http://schemas.openxmlformats.org/officeDocument/2006/relationships/slide" Target="slide59.xml"/><Relationship Id="rId10" Type="http://schemas.openxmlformats.org/officeDocument/2006/relationships/slide" Target="slide17.xml"/><Relationship Id="rId4" Type="http://schemas.openxmlformats.org/officeDocument/2006/relationships/slide" Target="slide18.xml"/><Relationship Id="rId9" Type="http://schemas.openxmlformats.org/officeDocument/2006/relationships/image" Target="../media/image31.png"/><Relationship Id="rId14" Type="http://schemas.openxmlformats.org/officeDocument/2006/relationships/slide" Target="slide49.xml"/></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59.xml"/><Relationship Id="rId18" Type="http://schemas.openxmlformats.org/officeDocument/2006/relationships/slide" Target="slide23.xml"/><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slide" Target="slide49.xml"/><Relationship Id="rId17" Type="http://schemas.openxmlformats.org/officeDocument/2006/relationships/slide" Target="slide18.xml"/><Relationship Id="rId2" Type="http://schemas.openxmlformats.org/officeDocument/2006/relationships/notesSlide" Target="../notesSlides/notesSlide20.xml"/><Relationship Id="rId16" Type="http://schemas.openxmlformats.org/officeDocument/2006/relationships/slide" Target="slide22.xml"/><Relationship Id="rId1" Type="http://schemas.openxmlformats.org/officeDocument/2006/relationships/slideLayout" Target="../slideLayouts/slideLayout28.xml"/><Relationship Id="rId6" Type="http://schemas.openxmlformats.org/officeDocument/2006/relationships/slide" Target="slide91.xml"/><Relationship Id="rId11" Type="http://schemas.openxmlformats.org/officeDocument/2006/relationships/image" Target="../media/image32.png"/><Relationship Id="rId5" Type="http://schemas.openxmlformats.org/officeDocument/2006/relationships/slide" Target="slide27.xml"/><Relationship Id="rId15" Type="http://schemas.openxmlformats.org/officeDocument/2006/relationships/slide" Target="slide21.xml"/><Relationship Id="rId10" Type="http://schemas.openxmlformats.org/officeDocument/2006/relationships/slide" Target="slide30.xml"/><Relationship Id="rId4" Type="http://schemas.openxmlformats.org/officeDocument/2006/relationships/slide" Target="slide24.xml"/><Relationship Id="rId9" Type="http://schemas.openxmlformats.org/officeDocument/2006/relationships/image" Target="../media/image21.png"/><Relationship Id="rId14" Type="http://schemas.openxmlformats.org/officeDocument/2006/relationships/slide" Target="slide72.xml"/></Relationships>
</file>

<file path=ppt/slides/_rels/slide22.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59.xml"/><Relationship Id="rId18" Type="http://schemas.openxmlformats.org/officeDocument/2006/relationships/slide" Target="slide23.xml"/><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slide" Target="slide49.xml"/><Relationship Id="rId17" Type="http://schemas.openxmlformats.org/officeDocument/2006/relationships/slide" Target="slide18.xml"/><Relationship Id="rId2" Type="http://schemas.openxmlformats.org/officeDocument/2006/relationships/notesSlide" Target="../notesSlides/notesSlide21.xml"/><Relationship Id="rId16" Type="http://schemas.openxmlformats.org/officeDocument/2006/relationships/slide" Target="slide20.xml"/><Relationship Id="rId1" Type="http://schemas.openxmlformats.org/officeDocument/2006/relationships/slideLayout" Target="../slideLayouts/slideLayout28.xml"/><Relationship Id="rId6" Type="http://schemas.openxmlformats.org/officeDocument/2006/relationships/slide" Target="slide91.xml"/><Relationship Id="rId11" Type="http://schemas.openxmlformats.org/officeDocument/2006/relationships/image" Target="../media/image32.png"/><Relationship Id="rId5" Type="http://schemas.openxmlformats.org/officeDocument/2006/relationships/slide" Target="slide27.xml"/><Relationship Id="rId15" Type="http://schemas.openxmlformats.org/officeDocument/2006/relationships/slide" Target="slide21.xml"/><Relationship Id="rId10" Type="http://schemas.openxmlformats.org/officeDocument/2006/relationships/slide" Target="slide30.xml"/><Relationship Id="rId19" Type="http://schemas.openxmlformats.org/officeDocument/2006/relationships/slide" Target="slide22.xml"/><Relationship Id="rId4" Type="http://schemas.openxmlformats.org/officeDocument/2006/relationships/slide" Target="slide24.xml"/><Relationship Id="rId9" Type="http://schemas.openxmlformats.org/officeDocument/2006/relationships/image" Target="../media/image21.png"/><Relationship Id="rId14" Type="http://schemas.openxmlformats.org/officeDocument/2006/relationships/slide" Target="slide72.xml"/></Relationships>
</file>

<file path=ppt/slides/_rels/slide23.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59.xml"/><Relationship Id="rId18" Type="http://schemas.openxmlformats.org/officeDocument/2006/relationships/slide" Target="slide22.xml"/><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slide" Target="slide49.xml"/><Relationship Id="rId17" Type="http://schemas.openxmlformats.org/officeDocument/2006/relationships/slide" Target="slide23.xml"/><Relationship Id="rId2" Type="http://schemas.openxmlformats.org/officeDocument/2006/relationships/notesSlide" Target="../notesSlides/notesSlide22.xml"/><Relationship Id="rId16" Type="http://schemas.openxmlformats.org/officeDocument/2006/relationships/slide" Target="slide18.xml"/><Relationship Id="rId1" Type="http://schemas.openxmlformats.org/officeDocument/2006/relationships/slideLayout" Target="../slideLayouts/slideLayout28.xml"/><Relationship Id="rId6" Type="http://schemas.openxmlformats.org/officeDocument/2006/relationships/slide" Target="slide91.xml"/><Relationship Id="rId11" Type="http://schemas.openxmlformats.org/officeDocument/2006/relationships/image" Target="../media/image32.png"/><Relationship Id="rId5" Type="http://schemas.openxmlformats.org/officeDocument/2006/relationships/slide" Target="slide27.xml"/><Relationship Id="rId15" Type="http://schemas.openxmlformats.org/officeDocument/2006/relationships/slide" Target="slide21.xml"/><Relationship Id="rId10" Type="http://schemas.openxmlformats.org/officeDocument/2006/relationships/slide" Target="slide30.xml"/><Relationship Id="rId4" Type="http://schemas.openxmlformats.org/officeDocument/2006/relationships/slide" Target="slide24.xml"/><Relationship Id="rId9" Type="http://schemas.openxmlformats.org/officeDocument/2006/relationships/image" Target="../media/image21.png"/><Relationship Id="rId14" Type="http://schemas.openxmlformats.org/officeDocument/2006/relationships/slide" Target="slide72.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72.xml"/><Relationship Id="rId3" Type="http://schemas.openxmlformats.org/officeDocument/2006/relationships/image" Target="../media/image30.png"/><Relationship Id="rId7" Type="http://schemas.openxmlformats.org/officeDocument/2006/relationships/slide" Target="slide17.xml"/><Relationship Id="rId12" Type="http://schemas.openxmlformats.org/officeDocument/2006/relationships/slide" Target="slide59.xml"/><Relationship Id="rId17" Type="http://schemas.openxmlformats.org/officeDocument/2006/relationships/slide" Target="slide25.xml"/><Relationship Id="rId2" Type="http://schemas.openxmlformats.org/officeDocument/2006/relationships/notesSlide" Target="../notesSlides/notesSlide23.xml"/><Relationship Id="rId16" Type="http://schemas.openxmlformats.org/officeDocument/2006/relationships/slide" Target="slide26.xml"/><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49.xml"/><Relationship Id="rId5" Type="http://schemas.openxmlformats.org/officeDocument/2006/relationships/slide" Target="slide27.xml"/><Relationship Id="rId15" Type="http://schemas.openxmlformats.org/officeDocument/2006/relationships/slide" Target="slide18.xml"/><Relationship Id="rId10" Type="http://schemas.openxmlformats.org/officeDocument/2006/relationships/image" Target="../media/image32.png"/><Relationship Id="rId4" Type="http://schemas.openxmlformats.org/officeDocument/2006/relationships/slide" Target="slide10.xml"/><Relationship Id="rId9" Type="http://schemas.openxmlformats.org/officeDocument/2006/relationships/slide" Target="slide30.xml"/><Relationship Id="rId14" Type="http://schemas.openxmlformats.org/officeDocument/2006/relationships/slide" Target="slide24.xml"/></Relationships>
</file>

<file path=ppt/slides/_rels/slide2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59.xml"/><Relationship Id="rId18" Type="http://schemas.openxmlformats.org/officeDocument/2006/relationships/slide" Target="slide25.xml"/><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slide" Target="slide49.xml"/><Relationship Id="rId17" Type="http://schemas.openxmlformats.org/officeDocument/2006/relationships/slide" Target="slide26.xml"/><Relationship Id="rId2" Type="http://schemas.openxmlformats.org/officeDocument/2006/relationships/notesSlide" Target="../notesSlides/notesSlide24.xml"/><Relationship Id="rId16" Type="http://schemas.openxmlformats.org/officeDocument/2006/relationships/slide" Target="slide18.xml"/><Relationship Id="rId1" Type="http://schemas.openxmlformats.org/officeDocument/2006/relationships/slideLayout" Target="../slideLayouts/slideLayout28.xml"/><Relationship Id="rId6" Type="http://schemas.openxmlformats.org/officeDocument/2006/relationships/slide" Target="slide91.xml"/><Relationship Id="rId11" Type="http://schemas.openxmlformats.org/officeDocument/2006/relationships/image" Target="../media/image32.png"/><Relationship Id="rId5" Type="http://schemas.openxmlformats.org/officeDocument/2006/relationships/slide" Target="slide27.xml"/><Relationship Id="rId15" Type="http://schemas.openxmlformats.org/officeDocument/2006/relationships/slide" Target="slide24.xml"/><Relationship Id="rId10" Type="http://schemas.openxmlformats.org/officeDocument/2006/relationships/slide" Target="slide30.xml"/><Relationship Id="rId4" Type="http://schemas.openxmlformats.org/officeDocument/2006/relationships/slide" Target="slide21.xml"/><Relationship Id="rId9" Type="http://schemas.openxmlformats.org/officeDocument/2006/relationships/image" Target="../media/image21.png"/><Relationship Id="rId14" Type="http://schemas.openxmlformats.org/officeDocument/2006/relationships/slide" Target="slide72.xml"/></Relationships>
</file>

<file path=ppt/slides/_rels/slide2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59.xml"/><Relationship Id="rId18" Type="http://schemas.openxmlformats.org/officeDocument/2006/relationships/slide" Target="slide25.xml"/><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slide" Target="slide49.xml"/><Relationship Id="rId17" Type="http://schemas.openxmlformats.org/officeDocument/2006/relationships/slide" Target="slide26.xml"/><Relationship Id="rId2" Type="http://schemas.openxmlformats.org/officeDocument/2006/relationships/notesSlide" Target="../notesSlides/notesSlide25.xml"/><Relationship Id="rId16" Type="http://schemas.openxmlformats.org/officeDocument/2006/relationships/slide" Target="slide18.xml"/><Relationship Id="rId1" Type="http://schemas.openxmlformats.org/officeDocument/2006/relationships/slideLayout" Target="../slideLayouts/slideLayout28.xml"/><Relationship Id="rId6" Type="http://schemas.openxmlformats.org/officeDocument/2006/relationships/slide" Target="slide91.xml"/><Relationship Id="rId11" Type="http://schemas.openxmlformats.org/officeDocument/2006/relationships/image" Target="../media/image32.png"/><Relationship Id="rId5" Type="http://schemas.openxmlformats.org/officeDocument/2006/relationships/slide" Target="slide27.xml"/><Relationship Id="rId15" Type="http://schemas.openxmlformats.org/officeDocument/2006/relationships/slide" Target="slide24.xml"/><Relationship Id="rId10" Type="http://schemas.openxmlformats.org/officeDocument/2006/relationships/slide" Target="slide30.xml"/><Relationship Id="rId4" Type="http://schemas.openxmlformats.org/officeDocument/2006/relationships/slide" Target="slide21.xml"/><Relationship Id="rId9" Type="http://schemas.openxmlformats.org/officeDocument/2006/relationships/image" Target="../media/image21.png"/><Relationship Id="rId14" Type="http://schemas.openxmlformats.org/officeDocument/2006/relationships/slide" Target="slide72.xml"/></Relationships>
</file>

<file path=ppt/slides/_rels/slide27.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59.xml"/><Relationship Id="rId18" Type="http://schemas.openxmlformats.org/officeDocument/2006/relationships/slide" Target="slide28.xml"/><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slide" Target="slide49.xml"/><Relationship Id="rId17" Type="http://schemas.openxmlformats.org/officeDocument/2006/relationships/slide" Target="slide29.xml"/><Relationship Id="rId2" Type="http://schemas.openxmlformats.org/officeDocument/2006/relationships/notesSlide" Target="../notesSlides/notesSlide26.xml"/><Relationship Id="rId16" Type="http://schemas.openxmlformats.org/officeDocument/2006/relationships/slide" Target="slide18.xml"/><Relationship Id="rId1" Type="http://schemas.openxmlformats.org/officeDocument/2006/relationships/slideLayout" Target="../slideLayouts/slideLayout28.xml"/><Relationship Id="rId6" Type="http://schemas.openxmlformats.org/officeDocument/2006/relationships/slide" Target="slide91.xml"/><Relationship Id="rId11" Type="http://schemas.openxmlformats.org/officeDocument/2006/relationships/image" Target="../media/image32.png"/><Relationship Id="rId5" Type="http://schemas.openxmlformats.org/officeDocument/2006/relationships/slide" Target="slide24.xml"/><Relationship Id="rId15" Type="http://schemas.openxmlformats.org/officeDocument/2006/relationships/slide" Target="slide27.xml"/><Relationship Id="rId10" Type="http://schemas.openxmlformats.org/officeDocument/2006/relationships/slide" Target="slide30.xml"/><Relationship Id="rId4" Type="http://schemas.openxmlformats.org/officeDocument/2006/relationships/slide" Target="slide21.xml"/><Relationship Id="rId9" Type="http://schemas.openxmlformats.org/officeDocument/2006/relationships/image" Target="../media/image21.png"/><Relationship Id="rId14" Type="http://schemas.openxmlformats.org/officeDocument/2006/relationships/slide" Target="slide72.xml"/></Relationships>
</file>

<file path=ppt/slides/_rels/slide28.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59.xml"/><Relationship Id="rId18" Type="http://schemas.openxmlformats.org/officeDocument/2006/relationships/slide" Target="slide28.xml"/><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slide" Target="slide49.xml"/><Relationship Id="rId17" Type="http://schemas.openxmlformats.org/officeDocument/2006/relationships/slide" Target="slide29.xml"/><Relationship Id="rId2" Type="http://schemas.openxmlformats.org/officeDocument/2006/relationships/notesSlide" Target="../notesSlides/notesSlide27.xml"/><Relationship Id="rId16" Type="http://schemas.openxmlformats.org/officeDocument/2006/relationships/slide" Target="slide18.xml"/><Relationship Id="rId1" Type="http://schemas.openxmlformats.org/officeDocument/2006/relationships/slideLayout" Target="../slideLayouts/slideLayout28.xml"/><Relationship Id="rId6" Type="http://schemas.openxmlformats.org/officeDocument/2006/relationships/slide" Target="slide91.xml"/><Relationship Id="rId11" Type="http://schemas.openxmlformats.org/officeDocument/2006/relationships/image" Target="../media/image32.png"/><Relationship Id="rId5" Type="http://schemas.openxmlformats.org/officeDocument/2006/relationships/slide" Target="slide24.xml"/><Relationship Id="rId15" Type="http://schemas.openxmlformats.org/officeDocument/2006/relationships/slide" Target="slide27.xml"/><Relationship Id="rId10" Type="http://schemas.openxmlformats.org/officeDocument/2006/relationships/slide" Target="slide30.xml"/><Relationship Id="rId4" Type="http://schemas.openxmlformats.org/officeDocument/2006/relationships/slide" Target="slide21.xml"/><Relationship Id="rId9" Type="http://schemas.openxmlformats.org/officeDocument/2006/relationships/image" Target="../media/image21.png"/><Relationship Id="rId14" Type="http://schemas.openxmlformats.org/officeDocument/2006/relationships/slide" Target="slide72.xml"/></Relationships>
</file>

<file path=ppt/slides/_rels/slide29.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59.xml"/><Relationship Id="rId18" Type="http://schemas.openxmlformats.org/officeDocument/2006/relationships/slide" Target="slide28.xml"/><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slide" Target="slide49.xml"/><Relationship Id="rId17" Type="http://schemas.openxmlformats.org/officeDocument/2006/relationships/slide" Target="slide29.xml"/><Relationship Id="rId2" Type="http://schemas.openxmlformats.org/officeDocument/2006/relationships/notesSlide" Target="../notesSlides/notesSlide28.xml"/><Relationship Id="rId16" Type="http://schemas.openxmlformats.org/officeDocument/2006/relationships/slide" Target="slide18.xml"/><Relationship Id="rId1" Type="http://schemas.openxmlformats.org/officeDocument/2006/relationships/slideLayout" Target="../slideLayouts/slideLayout28.xml"/><Relationship Id="rId6" Type="http://schemas.openxmlformats.org/officeDocument/2006/relationships/slide" Target="slide91.xml"/><Relationship Id="rId11" Type="http://schemas.openxmlformats.org/officeDocument/2006/relationships/image" Target="../media/image32.png"/><Relationship Id="rId5" Type="http://schemas.openxmlformats.org/officeDocument/2006/relationships/slide" Target="slide24.xml"/><Relationship Id="rId15" Type="http://schemas.openxmlformats.org/officeDocument/2006/relationships/slide" Target="slide27.xml"/><Relationship Id="rId10" Type="http://schemas.openxmlformats.org/officeDocument/2006/relationships/slide" Target="slide30.xml"/><Relationship Id="rId4" Type="http://schemas.openxmlformats.org/officeDocument/2006/relationships/slide" Target="slide21.xml"/><Relationship Id="rId9" Type="http://schemas.openxmlformats.org/officeDocument/2006/relationships/image" Target="../media/image21.png"/><Relationship Id="rId14" Type="http://schemas.openxmlformats.org/officeDocument/2006/relationships/slide" Target="slide7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30.xml"/><Relationship Id="rId18" Type="http://schemas.openxmlformats.org/officeDocument/2006/relationships/image" Target="../media/image23.png"/><Relationship Id="rId3" Type="http://schemas.openxmlformats.org/officeDocument/2006/relationships/image" Target="../media/image30.png"/><Relationship Id="rId21" Type="http://schemas.openxmlformats.org/officeDocument/2006/relationships/image" Target="../media/image35.png"/><Relationship Id="rId7" Type="http://schemas.openxmlformats.org/officeDocument/2006/relationships/slide" Target="slide37.xml"/><Relationship Id="rId12" Type="http://schemas.openxmlformats.org/officeDocument/2006/relationships/slide" Target="slide60.xml"/><Relationship Id="rId17" Type="http://schemas.openxmlformats.org/officeDocument/2006/relationships/slide" Target="slide59.xml"/><Relationship Id="rId2" Type="http://schemas.openxmlformats.org/officeDocument/2006/relationships/notesSlide" Target="../notesSlides/notesSlide29.xml"/><Relationship Id="rId16" Type="http://schemas.openxmlformats.org/officeDocument/2006/relationships/image" Target="../media/image32.png"/><Relationship Id="rId20" Type="http://schemas.openxmlformats.org/officeDocument/2006/relationships/slide" Target="slide17.xml"/><Relationship Id="rId1" Type="http://schemas.openxmlformats.org/officeDocument/2006/relationships/slideLayout" Target="../slideLayouts/slideLayout28.xml"/><Relationship Id="rId6" Type="http://schemas.openxmlformats.org/officeDocument/2006/relationships/slide" Target="slide34.xml"/><Relationship Id="rId11" Type="http://schemas.openxmlformats.org/officeDocument/2006/relationships/slide" Target="slide31.xml"/><Relationship Id="rId5" Type="http://schemas.openxmlformats.org/officeDocument/2006/relationships/image" Target="../media/image31.png"/><Relationship Id="rId15" Type="http://schemas.openxmlformats.org/officeDocument/2006/relationships/slide" Target="slide72.xml"/><Relationship Id="rId23" Type="http://schemas.openxmlformats.org/officeDocument/2006/relationships/image" Target="../media/image34.emf"/><Relationship Id="rId10" Type="http://schemas.openxmlformats.org/officeDocument/2006/relationships/slide" Target="slide46.xml"/><Relationship Id="rId19" Type="http://schemas.openxmlformats.org/officeDocument/2006/relationships/image" Target="../media/image21.png"/><Relationship Id="rId4" Type="http://schemas.openxmlformats.org/officeDocument/2006/relationships/slide" Target="slide91.xml"/><Relationship Id="rId9" Type="http://schemas.openxmlformats.org/officeDocument/2006/relationships/slide" Target="slide43.xml"/><Relationship Id="rId14" Type="http://schemas.openxmlformats.org/officeDocument/2006/relationships/slide" Target="slide49.xml"/><Relationship Id="rId22" Type="http://schemas.openxmlformats.org/officeDocument/2006/relationships/image" Target="../media/image33.emf"/></Relationships>
</file>

<file path=ppt/slides/_rels/slide3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30.xml"/><Relationship Id="rId18" Type="http://schemas.openxmlformats.org/officeDocument/2006/relationships/image" Target="../media/image23.png"/><Relationship Id="rId3" Type="http://schemas.openxmlformats.org/officeDocument/2006/relationships/image" Target="../media/image30.png"/><Relationship Id="rId21" Type="http://schemas.openxmlformats.org/officeDocument/2006/relationships/slide" Target="slide33.xml"/><Relationship Id="rId7" Type="http://schemas.openxmlformats.org/officeDocument/2006/relationships/slide" Target="slide37.xml"/><Relationship Id="rId12" Type="http://schemas.openxmlformats.org/officeDocument/2006/relationships/slide" Target="slide60.xml"/><Relationship Id="rId17" Type="http://schemas.openxmlformats.org/officeDocument/2006/relationships/slide" Target="slide59.xml"/><Relationship Id="rId2" Type="http://schemas.openxmlformats.org/officeDocument/2006/relationships/notesSlide" Target="../notesSlides/notesSlide30.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34.xml"/><Relationship Id="rId11" Type="http://schemas.openxmlformats.org/officeDocument/2006/relationships/slide" Target="slide31.xml"/><Relationship Id="rId5" Type="http://schemas.openxmlformats.org/officeDocument/2006/relationships/image" Target="../media/image31.png"/><Relationship Id="rId15" Type="http://schemas.openxmlformats.org/officeDocument/2006/relationships/slide" Target="slide72.xml"/><Relationship Id="rId10" Type="http://schemas.openxmlformats.org/officeDocument/2006/relationships/slide" Target="slide46.xml"/><Relationship Id="rId19" Type="http://schemas.openxmlformats.org/officeDocument/2006/relationships/slide" Target="slide17.xml"/><Relationship Id="rId4" Type="http://schemas.openxmlformats.org/officeDocument/2006/relationships/slide" Target="slide91.xml"/><Relationship Id="rId9" Type="http://schemas.openxmlformats.org/officeDocument/2006/relationships/slide" Target="slide43.xml"/><Relationship Id="rId14" Type="http://schemas.openxmlformats.org/officeDocument/2006/relationships/slide" Target="slide49.xml"/><Relationship Id="rId22" Type="http://schemas.openxmlformats.org/officeDocument/2006/relationships/slide" Target="slide32.xml"/></Relationships>
</file>

<file path=ppt/slides/_rels/slide32.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30.xml"/><Relationship Id="rId18" Type="http://schemas.openxmlformats.org/officeDocument/2006/relationships/image" Target="../media/image23.png"/><Relationship Id="rId3" Type="http://schemas.openxmlformats.org/officeDocument/2006/relationships/image" Target="../media/image30.png"/><Relationship Id="rId21" Type="http://schemas.openxmlformats.org/officeDocument/2006/relationships/slide" Target="slide33.xml"/><Relationship Id="rId7" Type="http://schemas.openxmlformats.org/officeDocument/2006/relationships/slide" Target="slide37.xml"/><Relationship Id="rId12" Type="http://schemas.openxmlformats.org/officeDocument/2006/relationships/slide" Target="slide60.xml"/><Relationship Id="rId17" Type="http://schemas.openxmlformats.org/officeDocument/2006/relationships/slide" Target="slide59.xml"/><Relationship Id="rId2" Type="http://schemas.openxmlformats.org/officeDocument/2006/relationships/notesSlide" Target="../notesSlides/notesSlide31.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34.xml"/><Relationship Id="rId11" Type="http://schemas.openxmlformats.org/officeDocument/2006/relationships/slide" Target="slide31.xml"/><Relationship Id="rId5" Type="http://schemas.openxmlformats.org/officeDocument/2006/relationships/image" Target="../media/image31.png"/><Relationship Id="rId15" Type="http://schemas.openxmlformats.org/officeDocument/2006/relationships/slide" Target="slide72.xml"/><Relationship Id="rId10" Type="http://schemas.openxmlformats.org/officeDocument/2006/relationships/slide" Target="slide46.xml"/><Relationship Id="rId19" Type="http://schemas.openxmlformats.org/officeDocument/2006/relationships/slide" Target="slide17.xml"/><Relationship Id="rId4" Type="http://schemas.openxmlformats.org/officeDocument/2006/relationships/slide" Target="slide91.xml"/><Relationship Id="rId9" Type="http://schemas.openxmlformats.org/officeDocument/2006/relationships/slide" Target="slide43.xml"/><Relationship Id="rId14" Type="http://schemas.openxmlformats.org/officeDocument/2006/relationships/slide" Target="slide49.xml"/><Relationship Id="rId22" Type="http://schemas.openxmlformats.org/officeDocument/2006/relationships/slide" Target="slide32.xml"/></Relationships>
</file>

<file path=ppt/slides/_rels/slide3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30.xml"/><Relationship Id="rId18" Type="http://schemas.openxmlformats.org/officeDocument/2006/relationships/image" Target="../media/image23.png"/><Relationship Id="rId3" Type="http://schemas.openxmlformats.org/officeDocument/2006/relationships/image" Target="../media/image30.png"/><Relationship Id="rId21" Type="http://schemas.openxmlformats.org/officeDocument/2006/relationships/slide" Target="slide33.xml"/><Relationship Id="rId7" Type="http://schemas.openxmlformats.org/officeDocument/2006/relationships/slide" Target="slide37.xml"/><Relationship Id="rId12" Type="http://schemas.openxmlformats.org/officeDocument/2006/relationships/slide" Target="slide60.xml"/><Relationship Id="rId17" Type="http://schemas.openxmlformats.org/officeDocument/2006/relationships/slide" Target="slide59.xml"/><Relationship Id="rId2" Type="http://schemas.openxmlformats.org/officeDocument/2006/relationships/notesSlide" Target="../notesSlides/notesSlide32.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34.xml"/><Relationship Id="rId11" Type="http://schemas.openxmlformats.org/officeDocument/2006/relationships/slide" Target="slide31.xml"/><Relationship Id="rId5" Type="http://schemas.openxmlformats.org/officeDocument/2006/relationships/image" Target="../media/image31.png"/><Relationship Id="rId15" Type="http://schemas.openxmlformats.org/officeDocument/2006/relationships/slide" Target="slide72.xml"/><Relationship Id="rId10" Type="http://schemas.openxmlformats.org/officeDocument/2006/relationships/slide" Target="slide46.xml"/><Relationship Id="rId19" Type="http://schemas.openxmlformats.org/officeDocument/2006/relationships/slide" Target="slide17.xml"/><Relationship Id="rId4" Type="http://schemas.openxmlformats.org/officeDocument/2006/relationships/slide" Target="slide91.xml"/><Relationship Id="rId9" Type="http://schemas.openxmlformats.org/officeDocument/2006/relationships/slide" Target="slide43.xml"/><Relationship Id="rId14" Type="http://schemas.openxmlformats.org/officeDocument/2006/relationships/slide" Target="slide49.xml"/><Relationship Id="rId22"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49.xml"/><Relationship Id="rId18" Type="http://schemas.openxmlformats.org/officeDocument/2006/relationships/slide" Target="slide17.xml"/><Relationship Id="rId3" Type="http://schemas.openxmlformats.org/officeDocument/2006/relationships/image" Target="../media/image30.png"/><Relationship Id="rId21" Type="http://schemas.openxmlformats.org/officeDocument/2006/relationships/slide" Target="slide36.xml"/><Relationship Id="rId7" Type="http://schemas.openxmlformats.org/officeDocument/2006/relationships/slide" Target="slide40.xml"/><Relationship Id="rId12" Type="http://schemas.openxmlformats.org/officeDocument/2006/relationships/slide" Target="slide30.xml"/><Relationship Id="rId17" Type="http://schemas.openxmlformats.org/officeDocument/2006/relationships/image" Target="../media/image23.png"/><Relationship Id="rId2" Type="http://schemas.openxmlformats.org/officeDocument/2006/relationships/notesSlide" Target="../notesSlides/notesSlide33.xml"/><Relationship Id="rId16" Type="http://schemas.openxmlformats.org/officeDocument/2006/relationships/slide" Target="slide59.xml"/><Relationship Id="rId20" Type="http://schemas.openxmlformats.org/officeDocument/2006/relationships/slide" Target="slide34.xml"/><Relationship Id="rId1" Type="http://schemas.openxmlformats.org/officeDocument/2006/relationships/slideLayout" Target="../slideLayouts/slideLayout28.xml"/><Relationship Id="rId6" Type="http://schemas.openxmlformats.org/officeDocument/2006/relationships/slide" Target="slide37.xml"/><Relationship Id="rId11" Type="http://schemas.openxmlformats.org/officeDocument/2006/relationships/slide" Target="slide60.xml"/><Relationship Id="rId5" Type="http://schemas.openxmlformats.org/officeDocument/2006/relationships/image" Target="../media/image31.png"/><Relationship Id="rId15" Type="http://schemas.openxmlformats.org/officeDocument/2006/relationships/image" Target="../media/image32.png"/><Relationship Id="rId10" Type="http://schemas.openxmlformats.org/officeDocument/2006/relationships/slide" Target="slide31.xml"/><Relationship Id="rId19" Type="http://schemas.openxmlformats.org/officeDocument/2006/relationships/image" Target="../media/image35.png"/><Relationship Id="rId4" Type="http://schemas.openxmlformats.org/officeDocument/2006/relationships/slide" Target="slide91.xml"/><Relationship Id="rId9" Type="http://schemas.openxmlformats.org/officeDocument/2006/relationships/slide" Target="slide46.xml"/><Relationship Id="rId14" Type="http://schemas.openxmlformats.org/officeDocument/2006/relationships/slide" Target="slide72.xml"/><Relationship Id="rId22" Type="http://schemas.openxmlformats.org/officeDocument/2006/relationships/slide" Target="slide35.xml"/></Relationships>
</file>

<file path=ppt/slides/_rels/slide35.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72.xml"/><Relationship Id="rId18" Type="http://schemas.openxmlformats.org/officeDocument/2006/relationships/image" Target="../media/image35.png"/><Relationship Id="rId3" Type="http://schemas.openxmlformats.org/officeDocument/2006/relationships/image" Target="../media/image30.png"/><Relationship Id="rId21" Type="http://schemas.openxmlformats.org/officeDocument/2006/relationships/slide" Target="slide35.xml"/><Relationship Id="rId7" Type="http://schemas.openxmlformats.org/officeDocument/2006/relationships/slide" Target="slide43.xml"/><Relationship Id="rId12" Type="http://schemas.openxmlformats.org/officeDocument/2006/relationships/slide" Target="slide49.xml"/><Relationship Id="rId17" Type="http://schemas.openxmlformats.org/officeDocument/2006/relationships/slide" Target="slide17.xml"/><Relationship Id="rId2" Type="http://schemas.openxmlformats.org/officeDocument/2006/relationships/notesSlide" Target="../notesSlides/notesSlide34.xml"/><Relationship Id="rId16" Type="http://schemas.openxmlformats.org/officeDocument/2006/relationships/image" Target="../media/image23.png"/><Relationship Id="rId20" Type="http://schemas.openxmlformats.org/officeDocument/2006/relationships/slide" Target="slide36.xml"/><Relationship Id="rId1" Type="http://schemas.openxmlformats.org/officeDocument/2006/relationships/slideLayout" Target="../slideLayouts/slideLayout28.xml"/><Relationship Id="rId6" Type="http://schemas.openxmlformats.org/officeDocument/2006/relationships/slide" Target="slide40.xml"/><Relationship Id="rId11" Type="http://schemas.openxmlformats.org/officeDocument/2006/relationships/slide" Target="slide30.xml"/><Relationship Id="rId5" Type="http://schemas.openxmlformats.org/officeDocument/2006/relationships/slide" Target="slide37.xml"/><Relationship Id="rId15" Type="http://schemas.openxmlformats.org/officeDocument/2006/relationships/slide" Target="slide59.xml"/><Relationship Id="rId10" Type="http://schemas.openxmlformats.org/officeDocument/2006/relationships/slide" Target="slide60.xml"/><Relationship Id="rId19" Type="http://schemas.openxmlformats.org/officeDocument/2006/relationships/slide" Target="slide34.xml"/><Relationship Id="rId4" Type="http://schemas.openxmlformats.org/officeDocument/2006/relationships/image" Target="../media/image31.png"/><Relationship Id="rId9" Type="http://schemas.openxmlformats.org/officeDocument/2006/relationships/slide" Target="slide31.xml"/><Relationship Id="rId1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49.xml"/><Relationship Id="rId18" Type="http://schemas.openxmlformats.org/officeDocument/2006/relationships/slide" Target="slide17.xml"/><Relationship Id="rId3" Type="http://schemas.openxmlformats.org/officeDocument/2006/relationships/image" Target="../media/image30.png"/><Relationship Id="rId21" Type="http://schemas.openxmlformats.org/officeDocument/2006/relationships/slide" Target="slide36.xml"/><Relationship Id="rId7" Type="http://schemas.openxmlformats.org/officeDocument/2006/relationships/slide" Target="slide40.xml"/><Relationship Id="rId12" Type="http://schemas.openxmlformats.org/officeDocument/2006/relationships/slide" Target="slide30.xml"/><Relationship Id="rId17" Type="http://schemas.openxmlformats.org/officeDocument/2006/relationships/image" Target="../media/image23.png"/><Relationship Id="rId2" Type="http://schemas.openxmlformats.org/officeDocument/2006/relationships/notesSlide" Target="../notesSlides/notesSlide35.xml"/><Relationship Id="rId16" Type="http://schemas.openxmlformats.org/officeDocument/2006/relationships/slide" Target="slide59.xml"/><Relationship Id="rId20" Type="http://schemas.openxmlformats.org/officeDocument/2006/relationships/slide" Target="slide34.xml"/><Relationship Id="rId1" Type="http://schemas.openxmlformats.org/officeDocument/2006/relationships/slideLayout" Target="../slideLayouts/slideLayout28.xml"/><Relationship Id="rId6" Type="http://schemas.openxmlformats.org/officeDocument/2006/relationships/slide" Target="slide37.xml"/><Relationship Id="rId11" Type="http://schemas.openxmlformats.org/officeDocument/2006/relationships/slide" Target="slide60.xml"/><Relationship Id="rId5" Type="http://schemas.openxmlformats.org/officeDocument/2006/relationships/image" Target="../media/image31.png"/><Relationship Id="rId15" Type="http://schemas.openxmlformats.org/officeDocument/2006/relationships/image" Target="../media/image32.png"/><Relationship Id="rId10" Type="http://schemas.openxmlformats.org/officeDocument/2006/relationships/slide" Target="slide31.xml"/><Relationship Id="rId19" Type="http://schemas.openxmlformats.org/officeDocument/2006/relationships/image" Target="../media/image35.png"/><Relationship Id="rId4" Type="http://schemas.openxmlformats.org/officeDocument/2006/relationships/slide" Target="slide91.xml"/><Relationship Id="rId9" Type="http://schemas.openxmlformats.org/officeDocument/2006/relationships/slide" Target="slide46.xml"/><Relationship Id="rId14" Type="http://schemas.openxmlformats.org/officeDocument/2006/relationships/slide" Target="slide72.xml"/><Relationship Id="rId22" Type="http://schemas.openxmlformats.org/officeDocument/2006/relationships/slide" Target="slide35.xml"/></Relationships>
</file>

<file path=ppt/slides/_rels/slide37.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72.xml"/><Relationship Id="rId18" Type="http://schemas.openxmlformats.org/officeDocument/2006/relationships/image" Target="../media/image35.png"/><Relationship Id="rId3" Type="http://schemas.openxmlformats.org/officeDocument/2006/relationships/image" Target="../media/image30.png"/><Relationship Id="rId21" Type="http://schemas.openxmlformats.org/officeDocument/2006/relationships/slide" Target="slide38.xml"/><Relationship Id="rId7" Type="http://schemas.openxmlformats.org/officeDocument/2006/relationships/slide" Target="slide43.xml"/><Relationship Id="rId12" Type="http://schemas.openxmlformats.org/officeDocument/2006/relationships/slide" Target="slide49.xml"/><Relationship Id="rId17" Type="http://schemas.openxmlformats.org/officeDocument/2006/relationships/slide" Target="slide17.xml"/><Relationship Id="rId2" Type="http://schemas.openxmlformats.org/officeDocument/2006/relationships/notesSlide" Target="../notesSlides/notesSlide36.xml"/><Relationship Id="rId16" Type="http://schemas.openxmlformats.org/officeDocument/2006/relationships/image" Target="../media/image23.png"/><Relationship Id="rId20" Type="http://schemas.openxmlformats.org/officeDocument/2006/relationships/slide" Target="slide39.xml"/><Relationship Id="rId1" Type="http://schemas.openxmlformats.org/officeDocument/2006/relationships/slideLayout" Target="../slideLayouts/slideLayout28.xml"/><Relationship Id="rId6" Type="http://schemas.openxmlformats.org/officeDocument/2006/relationships/slide" Target="slide40.xml"/><Relationship Id="rId11" Type="http://schemas.openxmlformats.org/officeDocument/2006/relationships/slide" Target="slide30.xml"/><Relationship Id="rId5" Type="http://schemas.openxmlformats.org/officeDocument/2006/relationships/image" Target="../media/image31.png"/><Relationship Id="rId15" Type="http://schemas.openxmlformats.org/officeDocument/2006/relationships/slide" Target="slide59.xml"/><Relationship Id="rId10" Type="http://schemas.openxmlformats.org/officeDocument/2006/relationships/slide" Target="slide60.xml"/><Relationship Id="rId19" Type="http://schemas.openxmlformats.org/officeDocument/2006/relationships/slide" Target="slide37.xml"/><Relationship Id="rId4" Type="http://schemas.openxmlformats.org/officeDocument/2006/relationships/slide" Target="slide91.xml"/><Relationship Id="rId9" Type="http://schemas.openxmlformats.org/officeDocument/2006/relationships/slide" Target="slide31.xml"/><Relationship Id="rId14" Type="http://schemas.openxmlformats.org/officeDocument/2006/relationships/image" Target="../media/image32.png"/><Relationship Id="rId22" Type="http://schemas.openxmlformats.org/officeDocument/2006/relationships/slide" Target="slide34.xml"/></Relationships>
</file>

<file path=ppt/slides/_rels/slide38.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49.xml"/><Relationship Id="rId18" Type="http://schemas.openxmlformats.org/officeDocument/2006/relationships/slide" Target="slide17.xml"/><Relationship Id="rId3" Type="http://schemas.openxmlformats.org/officeDocument/2006/relationships/image" Target="../media/image30.png"/><Relationship Id="rId21" Type="http://schemas.openxmlformats.org/officeDocument/2006/relationships/slide" Target="slide39.xml"/><Relationship Id="rId7" Type="http://schemas.openxmlformats.org/officeDocument/2006/relationships/slide" Target="slide40.xml"/><Relationship Id="rId12" Type="http://schemas.openxmlformats.org/officeDocument/2006/relationships/slide" Target="slide30.xml"/><Relationship Id="rId17" Type="http://schemas.openxmlformats.org/officeDocument/2006/relationships/image" Target="../media/image23.png"/><Relationship Id="rId2" Type="http://schemas.openxmlformats.org/officeDocument/2006/relationships/notesSlide" Target="../notesSlides/notesSlide37.xml"/><Relationship Id="rId16" Type="http://schemas.openxmlformats.org/officeDocument/2006/relationships/slide" Target="slide59.xml"/><Relationship Id="rId20" Type="http://schemas.openxmlformats.org/officeDocument/2006/relationships/slide" Target="slide37.xml"/><Relationship Id="rId1" Type="http://schemas.openxmlformats.org/officeDocument/2006/relationships/slideLayout" Target="../slideLayouts/slideLayout28.xml"/><Relationship Id="rId6" Type="http://schemas.openxmlformats.org/officeDocument/2006/relationships/slide" Target="slide34.xml"/><Relationship Id="rId11" Type="http://schemas.openxmlformats.org/officeDocument/2006/relationships/slide" Target="slide60.xml"/><Relationship Id="rId5" Type="http://schemas.openxmlformats.org/officeDocument/2006/relationships/image" Target="../media/image31.png"/><Relationship Id="rId15" Type="http://schemas.openxmlformats.org/officeDocument/2006/relationships/image" Target="../media/image32.png"/><Relationship Id="rId10" Type="http://schemas.openxmlformats.org/officeDocument/2006/relationships/slide" Target="slide31.xml"/><Relationship Id="rId19" Type="http://schemas.openxmlformats.org/officeDocument/2006/relationships/image" Target="../media/image35.png"/><Relationship Id="rId4" Type="http://schemas.openxmlformats.org/officeDocument/2006/relationships/slide" Target="slide91.xml"/><Relationship Id="rId9" Type="http://schemas.openxmlformats.org/officeDocument/2006/relationships/slide" Target="slide46.xml"/><Relationship Id="rId14" Type="http://schemas.openxmlformats.org/officeDocument/2006/relationships/slide" Target="slide72.xml"/><Relationship Id="rId22" Type="http://schemas.openxmlformats.org/officeDocument/2006/relationships/slide" Target="slide38.xml"/></Relationships>
</file>

<file path=ppt/slides/_rels/slide39.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49.xml"/><Relationship Id="rId18" Type="http://schemas.openxmlformats.org/officeDocument/2006/relationships/slide" Target="slide17.xml"/><Relationship Id="rId3" Type="http://schemas.openxmlformats.org/officeDocument/2006/relationships/image" Target="../media/image30.png"/><Relationship Id="rId21" Type="http://schemas.openxmlformats.org/officeDocument/2006/relationships/slide" Target="slide38.xml"/><Relationship Id="rId7" Type="http://schemas.openxmlformats.org/officeDocument/2006/relationships/slide" Target="slide40.xml"/><Relationship Id="rId12" Type="http://schemas.openxmlformats.org/officeDocument/2006/relationships/slide" Target="slide30.xml"/><Relationship Id="rId17" Type="http://schemas.openxmlformats.org/officeDocument/2006/relationships/image" Target="../media/image23.png"/><Relationship Id="rId2" Type="http://schemas.openxmlformats.org/officeDocument/2006/relationships/notesSlide" Target="../notesSlides/notesSlide38.xml"/><Relationship Id="rId16" Type="http://schemas.openxmlformats.org/officeDocument/2006/relationships/slide" Target="slide59.xml"/><Relationship Id="rId20" Type="http://schemas.openxmlformats.org/officeDocument/2006/relationships/slide" Target="slide37.xml"/><Relationship Id="rId1" Type="http://schemas.openxmlformats.org/officeDocument/2006/relationships/slideLayout" Target="../slideLayouts/slideLayout28.xml"/><Relationship Id="rId6" Type="http://schemas.openxmlformats.org/officeDocument/2006/relationships/slide" Target="slide34.xml"/><Relationship Id="rId11" Type="http://schemas.openxmlformats.org/officeDocument/2006/relationships/slide" Target="slide60.xml"/><Relationship Id="rId5" Type="http://schemas.openxmlformats.org/officeDocument/2006/relationships/image" Target="../media/image31.png"/><Relationship Id="rId15" Type="http://schemas.openxmlformats.org/officeDocument/2006/relationships/image" Target="../media/image32.png"/><Relationship Id="rId10" Type="http://schemas.openxmlformats.org/officeDocument/2006/relationships/slide" Target="slide31.xml"/><Relationship Id="rId19" Type="http://schemas.openxmlformats.org/officeDocument/2006/relationships/image" Target="../media/image35.png"/><Relationship Id="rId4" Type="http://schemas.openxmlformats.org/officeDocument/2006/relationships/slide" Target="slide91.xml"/><Relationship Id="rId9" Type="http://schemas.openxmlformats.org/officeDocument/2006/relationships/slide" Target="slide46.xml"/><Relationship Id="rId14" Type="http://schemas.openxmlformats.org/officeDocument/2006/relationships/slide" Target="slide72.xml"/><Relationship Id="rId22" Type="http://schemas.openxmlformats.org/officeDocument/2006/relationships/slide" Target="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72.xml"/><Relationship Id="rId18" Type="http://schemas.openxmlformats.org/officeDocument/2006/relationships/image" Target="../media/image35.png"/><Relationship Id="rId3" Type="http://schemas.openxmlformats.org/officeDocument/2006/relationships/image" Target="../media/image30.png"/><Relationship Id="rId21" Type="http://schemas.openxmlformats.org/officeDocument/2006/relationships/slide" Target="slide41.xml"/><Relationship Id="rId7" Type="http://schemas.openxmlformats.org/officeDocument/2006/relationships/slide" Target="slide43.xml"/><Relationship Id="rId12" Type="http://schemas.openxmlformats.org/officeDocument/2006/relationships/slide" Target="slide49.xml"/><Relationship Id="rId17" Type="http://schemas.openxmlformats.org/officeDocument/2006/relationships/slide" Target="slide17.xml"/><Relationship Id="rId2" Type="http://schemas.openxmlformats.org/officeDocument/2006/relationships/notesSlide" Target="../notesSlides/notesSlide39.xml"/><Relationship Id="rId16" Type="http://schemas.openxmlformats.org/officeDocument/2006/relationships/image" Target="../media/image23.png"/><Relationship Id="rId20" Type="http://schemas.openxmlformats.org/officeDocument/2006/relationships/slide" Target="slide42.xml"/><Relationship Id="rId1" Type="http://schemas.openxmlformats.org/officeDocument/2006/relationships/slideLayout" Target="../slideLayouts/slideLayout28.xml"/><Relationship Id="rId6" Type="http://schemas.openxmlformats.org/officeDocument/2006/relationships/slide" Target="slide37.xml"/><Relationship Id="rId11" Type="http://schemas.openxmlformats.org/officeDocument/2006/relationships/slide" Target="slide30.xml"/><Relationship Id="rId5" Type="http://schemas.openxmlformats.org/officeDocument/2006/relationships/image" Target="../media/image31.png"/><Relationship Id="rId15" Type="http://schemas.openxmlformats.org/officeDocument/2006/relationships/slide" Target="slide59.xml"/><Relationship Id="rId10" Type="http://schemas.openxmlformats.org/officeDocument/2006/relationships/slide" Target="slide60.xml"/><Relationship Id="rId19" Type="http://schemas.openxmlformats.org/officeDocument/2006/relationships/slide" Target="slide40.xml"/><Relationship Id="rId4" Type="http://schemas.openxmlformats.org/officeDocument/2006/relationships/slide" Target="slide91.xml"/><Relationship Id="rId9" Type="http://schemas.openxmlformats.org/officeDocument/2006/relationships/slide" Target="slide31.xml"/><Relationship Id="rId14" Type="http://schemas.openxmlformats.org/officeDocument/2006/relationships/image" Target="../media/image32.png"/><Relationship Id="rId22" Type="http://schemas.openxmlformats.org/officeDocument/2006/relationships/slide" Target="slide34.xml"/></Relationships>
</file>

<file path=ppt/slides/_rels/slide41.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49.xml"/><Relationship Id="rId18" Type="http://schemas.openxmlformats.org/officeDocument/2006/relationships/slide" Target="slide17.xml"/><Relationship Id="rId3" Type="http://schemas.openxmlformats.org/officeDocument/2006/relationships/image" Target="../media/image30.png"/><Relationship Id="rId21" Type="http://schemas.openxmlformats.org/officeDocument/2006/relationships/slide" Target="slide42.xml"/><Relationship Id="rId7" Type="http://schemas.openxmlformats.org/officeDocument/2006/relationships/slide" Target="slide37.xml"/><Relationship Id="rId12" Type="http://schemas.openxmlformats.org/officeDocument/2006/relationships/slide" Target="slide30.xml"/><Relationship Id="rId17" Type="http://schemas.openxmlformats.org/officeDocument/2006/relationships/image" Target="../media/image23.png"/><Relationship Id="rId2" Type="http://schemas.openxmlformats.org/officeDocument/2006/relationships/notesSlide" Target="../notesSlides/notesSlide40.xml"/><Relationship Id="rId16" Type="http://schemas.openxmlformats.org/officeDocument/2006/relationships/slide" Target="slide59.xml"/><Relationship Id="rId20" Type="http://schemas.openxmlformats.org/officeDocument/2006/relationships/slide" Target="slide40.xml"/><Relationship Id="rId1" Type="http://schemas.openxmlformats.org/officeDocument/2006/relationships/slideLayout" Target="../slideLayouts/slideLayout28.xml"/><Relationship Id="rId6" Type="http://schemas.openxmlformats.org/officeDocument/2006/relationships/slide" Target="slide34.xml"/><Relationship Id="rId11" Type="http://schemas.openxmlformats.org/officeDocument/2006/relationships/slide" Target="slide60.xml"/><Relationship Id="rId5" Type="http://schemas.openxmlformats.org/officeDocument/2006/relationships/image" Target="../media/image31.png"/><Relationship Id="rId15" Type="http://schemas.openxmlformats.org/officeDocument/2006/relationships/image" Target="../media/image32.png"/><Relationship Id="rId10" Type="http://schemas.openxmlformats.org/officeDocument/2006/relationships/slide" Target="slide31.xml"/><Relationship Id="rId19" Type="http://schemas.openxmlformats.org/officeDocument/2006/relationships/image" Target="../media/image35.png"/><Relationship Id="rId4" Type="http://schemas.openxmlformats.org/officeDocument/2006/relationships/slide" Target="slide91.xml"/><Relationship Id="rId9" Type="http://schemas.openxmlformats.org/officeDocument/2006/relationships/slide" Target="slide46.xml"/><Relationship Id="rId14" Type="http://schemas.openxmlformats.org/officeDocument/2006/relationships/slide" Target="slide72.xml"/><Relationship Id="rId22" Type="http://schemas.openxmlformats.org/officeDocument/2006/relationships/slide" Target="slide41.xml"/></Relationships>
</file>

<file path=ppt/slides/_rels/slide42.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49.xml"/><Relationship Id="rId18" Type="http://schemas.openxmlformats.org/officeDocument/2006/relationships/slide" Target="slide17.xml"/><Relationship Id="rId3" Type="http://schemas.openxmlformats.org/officeDocument/2006/relationships/image" Target="../media/image30.png"/><Relationship Id="rId21" Type="http://schemas.openxmlformats.org/officeDocument/2006/relationships/slide" Target="slide42.xml"/><Relationship Id="rId7" Type="http://schemas.openxmlformats.org/officeDocument/2006/relationships/slide" Target="slide37.xml"/><Relationship Id="rId12" Type="http://schemas.openxmlformats.org/officeDocument/2006/relationships/slide" Target="slide30.xml"/><Relationship Id="rId17" Type="http://schemas.openxmlformats.org/officeDocument/2006/relationships/image" Target="../media/image23.png"/><Relationship Id="rId2" Type="http://schemas.openxmlformats.org/officeDocument/2006/relationships/notesSlide" Target="../notesSlides/notesSlide41.xml"/><Relationship Id="rId16" Type="http://schemas.openxmlformats.org/officeDocument/2006/relationships/slide" Target="slide59.xml"/><Relationship Id="rId20" Type="http://schemas.openxmlformats.org/officeDocument/2006/relationships/slide" Target="slide40.xml"/><Relationship Id="rId1" Type="http://schemas.openxmlformats.org/officeDocument/2006/relationships/slideLayout" Target="../slideLayouts/slideLayout28.xml"/><Relationship Id="rId6" Type="http://schemas.openxmlformats.org/officeDocument/2006/relationships/slide" Target="slide34.xml"/><Relationship Id="rId11" Type="http://schemas.openxmlformats.org/officeDocument/2006/relationships/slide" Target="slide60.xml"/><Relationship Id="rId5" Type="http://schemas.openxmlformats.org/officeDocument/2006/relationships/image" Target="../media/image31.png"/><Relationship Id="rId15" Type="http://schemas.openxmlformats.org/officeDocument/2006/relationships/image" Target="../media/image32.png"/><Relationship Id="rId10" Type="http://schemas.openxmlformats.org/officeDocument/2006/relationships/slide" Target="slide31.xml"/><Relationship Id="rId19" Type="http://schemas.openxmlformats.org/officeDocument/2006/relationships/image" Target="../media/image35.png"/><Relationship Id="rId4" Type="http://schemas.openxmlformats.org/officeDocument/2006/relationships/slide" Target="slide91.xml"/><Relationship Id="rId9" Type="http://schemas.openxmlformats.org/officeDocument/2006/relationships/slide" Target="slide46.xml"/><Relationship Id="rId14" Type="http://schemas.openxmlformats.org/officeDocument/2006/relationships/slide" Target="slide72.xml"/><Relationship Id="rId22" Type="http://schemas.openxmlformats.org/officeDocument/2006/relationships/slide" Target="slide41.xml"/></Relationships>
</file>

<file path=ppt/slides/_rels/slide43.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49.xml"/><Relationship Id="rId18" Type="http://schemas.openxmlformats.org/officeDocument/2006/relationships/slide" Target="slide17.xml"/><Relationship Id="rId3" Type="http://schemas.openxmlformats.org/officeDocument/2006/relationships/image" Target="../media/image30.png"/><Relationship Id="rId21" Type="http://schemas.openxmlformats.org/officeDocument/2006/relationships/slide" Target="slide44.xml"/><Relationship Id="rId7" Type="http://schemas.openxmlformats.org/officeDocument/2006/relationships/slide" Target="slide40.xml"/><Relationship Id="rId12" Type="http://schemas.openxmlformats.org/officeDocument/2006/relationships/slide" Target="slide30.xml"/><Relationship Id="rId17" Type="http://schemas.openxmlformats.org/officeDocument/2006/relationships/image" Target="../media/image23.png"/><Relationship Id="rId2" Type="http://schemas.openxmlformats.org/officeDocument/2006/relationships/notesSlide" Target="../notesSlides/notesSlide42.xml"/><Relationship Id="rId16" Type="http://schemas.openxmlformats.org/officeDocument/2006/relationships/slide" Target="slide59.xml"/><Relationship Id="rId20" Type="http://schemas.openxmlformats.org/officeDocument/2006/relationships/slide" Target="slide45.xml"/><Relationship Id="rId1" Type="http://schemas.openxmlformats.org/officeDocument/2006/relationships/slideLayout" Target="../slideLayouts/slideLayout28.xml"/><Relationship Id="rId6" Type="http://schemas.openxmlformats.org/officeDocument/2006/relationships/slide" Target="slide37.xml"/><Relationship Id="rId11" Type="http://schemas.openxmlformats.org/officeDocument/2006/relationships/slide" Target="slide60.xml"/><Relationship Id="rId5" Type="http://schemas.openxmlformats.org/officeDocument/2006/relationships/image" Target="../media/image31.png"/><Relationship Id="rId15" Type="http://schemas.openxmlformats.org/officeDocument/2006/relationships/image" Target="../media/image32.png"/><Relationship Id="rId10" Type="http://schemas.openxmlformats.org/officeDocument/2006/relationships/slide" Target="slide31.xml"/><Relationship Id="rId19" Type="http://schemas.openxmlformats.org/officeDocument/2006/relationships/image" Target="../media/image35.png"/><Relationship Id="rId4" Type="http://schemas.openxmlformats.org/officeDocument/2006/relationships/slide" Target="slide91.xml"/><Relationship Id="rId9" Type="http://schemas.openxmlformats.org/officeDocument/2006/relationships/slide" Target="slide46.xml"/><Relationship Id="rId14" Type="http://schemas.openxmlformats.org/officeDocument/2006/relationships/slide" Target="slide72.xml"/><Relationship Id="rId22" Type="http://schemas.openxmlformats.org/officeDocument/2006/relationships/slide" Target="slide34.xml"/></Relationships>
</file>

<file path=ppt/slides/_rels/slide44.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30.xml"/><Relationship Id="rId18" Type="http://schemas.openxmlformats.org/officeDocument/2006/relationships/image" Target="../media/image23.png"/><Relationship Id="rId3" Type="http://schemas.openxmlformats.org/officeDocument/2006/relationships/image" Target="../media/image30.png"/><Relationship Id="rId21" Type="http://schemas.openxmlformats.org/officeDocument/2006/relationships/slide" Target="slide45.xml"/><Relationship Id="rId7" Type="http://schemas.openxmlformats.org/officeDocument/2006/relationships/slide" Target="slide37.xml"/><Relationship Id="rId12" Type="http://schemas.openxmlformats.org/officeDocument/2006/relationships/slide" Target="slide60.xml"/><Relationship Id="rId17" Type="http://schemas.openxmlformats.org/officeDocument/2006/relationships/slide" Target="slide59.xml"/><Relationship Id="rId2" Type="http://schemas.openxmlformats.org/officeDocument/2006/relationships/notesSlide" Target="../notesSlides/notesSlide43.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34.xml"/><Relationship Id="rId11" Type="http://schemas.openxmlformats.org/officeDocument/2006/relationships/slide" Target="slide31.xml"/><Relationship Id="rId5" Type="http://schemas.openxmlformats.org/officeDocument/2006/relationships/image" Target="../media/image31.png"/><Relationship Id="rId15" Type="http://schemas.openxmlformats.org/officeDocument/2006/relationships/slide" Target="slide72.xml"/><Relationship Id="rId10" Type="http://schemas.openxmlformats.org/officeDocument/2006/relationships/slide" Target="slide46.xml"/><Relationship Id="rId19" Type="http://schemas.openxmlformats.org/officeDocument/2006/relationships/slide" Target="slide17.xml"/><Relationship Id="rId4" Type="http://schemas.openxmlformats.org/officeDocument/2006/relationships/slide" Target="slide91.xml"/><Relationship Id="rId9" Type="http://schemas.openxmlformats.org/officeDocument/2006/relationships/slide" Target="slide43.xml"/><Relationship Id="rId14" Type="http://schemas.openxmlformats.org/officeDocument/2006/relationships/slide" Target="slide49.xml"/><Relationship Id="rId22" Type="http://schemas.openxmlformats.org/officeDocument/2006/relationships/slide" Target="slide44.xml"/></Relationships>
</file>

<file path=ppt/slides/_rels/slide4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30.xml"/><Relationship Id="rId18" Type="http://schemas.openxmlformats.org/officeDocument/2006/relationships/image" Target="../media/image23.png"/><Relationship Id="rId3" Type="http://schemas.openxmlformats.org/officeDocument/2006/relationships/image" Target="../media/image30.png"/><Relationship Id="rId21" Type="http://schemas.openxmlformats.org/officeDocument/2006/relationships/slide" Target="slide45.xml"/><Relationship Id="rId7" Type="http://schemas.openxmlformats.org/officeDocument/2006/relationships/slide" Target="slide37.xml"/><Relationship Id="rId12" Type="http://schemas.openxmlformats.org/officeDocument/2006/relationships/slide" Target="slide60.xml"/><Relationship Id="rId17" Type="http://schemas.openxmlformats.org/officeDocument/2006/relationships/slide" Target="slide59.xml"/><Relationship Id="rId2" Type="http://schemas.openxmlformats.org/officeDocument/2006/relationships/notesSlide" Target="../notesSlides/notesSlide44.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34.xml"/><Relationship Id="rId11" Type="http://schemas.openxmlformats.org/officeDocument/2006/relationships/slide" Target="slide31.xml"/><Relationship Id="rId5" Type="http://schemas.openxmlformats.org/officeDocument/2006/relationships/image" Target="../media/image31.png"/><Relationship Id="rId15" Type="http://schemas.openxmlformats.org/officeDocument/2006/relationships/slide" Target="slide72.xml"/><Relationship Id="rId10" Type="http://schemas.openxmlformats.org/officeDocument/2006/relationships/slide" Target="slide46.xml"/><Relationship Id="rId19" Type="http://schemas.openxmlformats.org/officeDocument/2006/relationships/slide" Target="slide17.xml"/><Relationship Id="rId4" Type="http://schemas.openxmlformats.org/officeDocument/2006/relationships/slide" Target="slide91.xml"/><Relationship Id="rId9" Type="http://schemas.openxmlformats.org/officeDocument/2006/relationships/slide" Target="slide43.xml"/><Relationship Id="rId14" Type="http://schemas.openxmlformats.org/officeDocument/2006/relationships/slide" Target="slide49.xml"/><Relationship Id="rId22" Type="http://schemas.openxmlformats.org/officeDocument/2006/relationships/slide" Target="slide44.xml"/></Relationships>
</file>

<file path=ppt/slides/_rels/slide46.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72.xml"/><Relationship Id="rId18" Type="http://schemas.openxmlformats.org/officeDocument/2006/relationships/image" Target="../media/image35.png"/><Relationship Id="rId3" Type="http://schemas.openxmlformats.org/officeDocument/2006/relationships/image" Target="../media/image30.png"/><Relationship Id="rId21" Type="http://schemas.openxmlformats.org/officeDocument/2006/relationships/slide" Target="slide34.xml"/><Relationship Id="rId7" Type="http://schemas.openxmlformats.org/officeDocument/2006/relationships/slide" Target="slide40.xml"/><Relationship Id="rId12" Type="http://schemas.openxmlformats.org/officeDocument/2006/relationships/slide" Target="slide49.xml"/><Relationship Id="rId17" Type="http://schemas.openxmlformats.org/officeDocument/2006/relationships/slide" Target="slide17.xml"/><Relationship Id="rId2" Type="http://schemas.openxmlformats.org/officeDocument/2006/relationships/notesSlide" Target="../notesSlides/notesSlide45.xml"/><Relationship Id="rId16" Type="http://schemas.openxmlformats.org/officeDocument/2006/relationships/image" Target="../media/image23.png"/><Relationship Id="rId20" Type="http://schemas.openxmlformats.org/officeDocument/2006/relationships/slide" Target="slide47.xml"/><Relationship Id="rId1" Type="http://schemas.openxmlformats.org/officeDocument/2006/relationships/slideLayout" Target="../slideLayouts/slideLayout28.xml"/><Relationship Id="rId6" Type="http://schemas.openxmlformats.org/officeDocument/2006/relationships/slide" Target="slide37.xml"/><Relationship Id="rId11" Type="http://schemas.openxmlformats.org/officeDocument/2006/relationships/slide" Target="slide30.xml"/><Relationship Id="rId5" Type="http://schemas.openxmlformats.org/officeDocument/2006/relationships/image" Target="../media/image31.png"/><Relationship Id="rId15" Type="http://schemas.openxmlformats.org/officeDocument/2006/relationships/slide" Target="slide59.xml"/><Relationship Id="rId10" Type="http://schemas.openxmlformats.org/officeDocument/2006/relationships/slide" Target="slide60.xml"/><Relationship Id="rId19" Type="http://schemas.openxmlformats.org/officeDocument/2006/relationships/slide" Target="slide48.xml"/><Relationship Id="rId4" Type="http://schemas.openxmlformats.org/officeDocument/2006/relationships/slide" Target="slide91.xml"/><Relationship Id="rId9" Type="http://schemas.openxmlformats.org/officeDocument/2006/relationships/slide" Target="slide31.xml"/><Relationship Id="rId14" Type="http://schemas.openxmlformats.org/officeDocument/2006/relationships/image" Target="../media/image32.png"/><Relationship Id="rId22" Type="http://schemas.openxmlformats.org/officeDocument/2006/relationships/slide" Target="slide43.xml"/></Relationships>
</file>

<file path=ppt/slides/_rels/slide4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30.xml"/><Relationship Id="rId18" Type="http://schemas.openxmlformats.org/officeDocument/2006/relationships/image" Target="../media/image23.png"/><Relationship Id="rId3" Type="http://schemas.openxmlformats.org/officeDocument/2006/relationships/image" Target="../media/image30.png"/><Relationship Id="rId21" Type="http://schemas.openxmlformats.org/officeDocument/2006/relationships/slide" Target="slide48.xml"/><Relationship Id="rId7" Type="http://schemas.openxmlformats.org/officeDocument/2006/relationships/slide" Target="slide37.xml"/><Relationship Id="rId12" Type="http://schemas.openxmlformats.org/officeDocument/2006/relationships/slide" Target="slide60.xml"/><Relationship Id="rId17" Type="http://schemas.openxmlformats.org/officeDocument/2006/relationships/slide" Target="slide59.xml"/><Relationship Id="rId2" Type="http://schemas.openxmlformats.org/officeDocument/2006/relationships/notesSlide" Target="../notesSlides/notesSlide46.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34.xml"/><Relationship Id="rId11" Type="http://schemas.openxmlformats.org/officeDocument/2006/relationships/slide" Target="slide31.xml"/><Relationship Id="rId5" Type="http://schemas.openxmlformats.org/officeDocument/2006/relationships/image" Target="../media/image31.png"/><Relationship Id="rId15" Type="http://schemas.openxmlformats.org/officeDocument/2006/relationships/slide" Target="slide72.xml"/><Relationship Id="rId10" Type="http://schemas.openxmlformats.org/officeDocument/2006/relationships/slide" Target="slide46.xml"/><Relationship Id="rId19" Type="http://schemas.openxmlformats.org/officeDocument/2006/relationships/slide" Target="slide17.xml"/><Relationship Id="rId4" Type="http://schemas.openxmlformats.org/officeDocument/2006/relationships/slide" Target="slide91.xml"/><Relationship Id="rId9" Type="http://schemas.openxmlformats.org/officeDocument/2006/relationships/slide" Target="slide43.xml"/><Relationship Id="rId14" Type="http://schemas.openxmlformats.org/officeDocument/2006/relationships/slide" Target="slide49.xml"/><Relationship Id="rId22" Type="http://schemas.openxmlformats.org/officeDocument/2006/relationships/slide" Target="slide47.xml"/></Relationships>
</file>

<file path=ppt/slides/_rels/slide48.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30.xml"/><Relationship Id="rId18" Type="http://schemas.openxmlformats.org/officeDocument/2006/relationships/image" Target="../media/image23.png"/><Relationship Id="rId3" Type="http://schemas.openxmlformats.org/officeDocument/2006/relationships/image" Target="../media/image30.png"/><Relationship Id="rId21" Type="http://schemas.openxmlformats.org/officeDocument/2006/relationships/slide" Target="slide48.xml"/><Relationship Id="rId7" Type="http://schemas.openxmlformats.org/officeDocument/2006/relationships/slide" Target="slide37.xml"/><Relationship Id="rId12" Type="http://schemas.openxmlformats.org/officeDocument/2006/relationships/slide" Target="slide60.xml"/><Relationship Id="rId17" Type="http://schemas.openxmlformats.org/officeDocument/2006/relationships/slide" Target="slide59.xml"/><Relationship Id="rId2" Type="http://schemas.openxmlformats.org/officeDocument/2006/relationships/notesSlide" Target="../notesSlides/notesSlide47.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34.xml"/><Relationship Id="rId11" Type="http://schemas.openxmlformats.org/officeDocument/2006/relationships/slide" Target="slide31.xml"/><Relationship Id="rId5" Type="http://schemas.openxmlformats.org/officeDocument/2006/relationships/image" Target="../media/image31.png"/><Relationship Id="rId15" Type="http://schemas.openxmlformats.org/officeDocument/2006/relationships/slide" Target="slide72.xml"/><Relationship Id="rId10" Type="http://schemas.openxmlformats.org/officeDocument/2006/relationships/slide" Target="slide46.xml"/><Relationship Id="rId19" Type="http://schemas.openxmlformats.org/officeDocument/2006/relationships/slide" Target="slide17.xml"/><Relationship Id="rId4" Type="http://schemas.openxmlformats.org/officeDocument/2006/relationships/slide" Target="slide91.xml"/><Relationship Id="rId9" Type="http://schemas.openxmlformats.org/officeDocument/2006/relationships/slide" Target="slide43.xml"/><Relationship Id="rId14" Type="http://schemas.openxmlformats.org/officeDocument/2006/relationships/slide" Target="slide49.xml"/><Relationship Id="rId22" Type="http://schemas.openxmlformats.org/officeDocument/2006/relationships/slide" Target="slide47.xml"/></Relationships>
</file>

<file path=ppt/slides/_rels/slide49.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image" Target="../media/image32.png"/><Relationship Id="rId18" Type="http://schemas.openxmlformats.org/officeDocument/2006/relationships/image" Target="../media/image22.png"/><Relationship Id="rId3" Type="http://schemas.openxmlformats.org/officeDocument/2006/relationships/slide" Target="slide91.xml"/><Relationship Id="rId7" Type="http://schemas.openxmlformats.org/officeDocument/2006/relationships/slide" Target="slide56.xml"/><Relationship Id="rId12" Type="http://schemas.openxmlformats.org/officeDocument/2006/relationships/slide" Target="slide59.xml"/><Relationship Id="rId17" Type="http://schemas.openxmlformats.org/officeDocument/2006/relationships/image" Target="../media/image34.emf"/><Relationship Id="rId2" Type="http://schemas.openxmlformats.org/officeDocument/2006/relationships/notesSlide" Target="../notesSlides/notesSlide48.xml"/><Relationship Id="rId16" Type="http://schemas.openxmlformats.org/officeDocument/2006/relationships/image" Target="../media/image33.emf"/><Relationship Id="rId1" Type="http://schemas.openxmlformats.org/officeDocument/2006/relationships/slideLayout" Target="../slideLayouts/slideLayout28.xml"/><Relationship Id="rId6" Type="http://schemas.openxmlformats.org/officeDocument/2006/relationships/slide" Target="slide53.xml"/><Relationship Id="rId11" Type="http://schemas.openxmlformats.org/officeDocument/2006/relationships/slide" Target="slide72.xml"/><Relationship Id="rId5" Type="http://schemas.openxmlformats.org/officeDocument/2006/relationships/slide" Target="slide50.xml"/><Relationship Id="rId15" Type="http://schemas.openxmlformats.org/officeDocument/2006/relationships/image" Target="../media/image35.png"/><Relationship Id="rId10" Type="http://schemas.openxmlformats.org/officeDocument/2006/relationships/slide" Target="slide49.xml"/><Relationship Id="rId4" Type="http://schemas.openxmlformats.org/officeDocument/2006/relationships/image" Target="../media/image31.png"/><Relationship Id="rId9" Type="http://schemas.openxmlformats.org/officeDocument/2006/relationships/slide" Target="slide30.xml"/><Relationship Id="rId14" Type="http://schemas.openxmlformats.org/officeDocument/2006/relationships/slide" Target="slide1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59.xml"/><Relationship Id="rId18" Type="http://schemas.openxmlformats.org/officeDocument/2006/relationships/slide" Target="slide51.xml"/><Relationship Id="rId3" Type="http://schemas.openxmlformats.org/officeDocument/2006/relationships/slide" Target="slide91.xml"/><Relationship Id="rId7" Type="http://schemas.openxmlformats.org/officeDocument/2006/relationships/slide" Target="slide56.xml"/><Relationship Id="rId12" Type="http://schemas.openxmlformats.org/officeDocument/2006/relationships/image" Target="../media/image22.png"/><Relationship Id="rId17" Type="http://schemas.openxmlformats.org/officeDocument/2006/relationships/slide" Target="slide52.xml"/><Relationship Id="rId2" Type="http://schemas.openxmlformats.org/officeDocument/2006/relationships/notesSlide" Target="../notesSlides/notesSlide49.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53.xml"/><Relationship Id="rId11" Type="http://schemas.openxmlformats.org/officeDocument/2006/relationships/slide" Target="slide49.xml"/><Relationship Id="rId5" Type="http://schemas.openxmlformats.org/officeDocument/2006/relationships/slide" Target="slide50.xml"/><Relationship Id="rId15" Type="http://schemas.openxmlformats.org/officeDocument/2006/relationships/slide" Target="slide17.xml"/><Relationship Id="rId10" Type="http://schemas.openxmlformats.org/officeDocument/2006/relationships/slide" Target="slide72.xml"/><Relationship Id="rId4" Type="http://schemas.openxmlformats.org/officeDocument/2006/relationships/image" Target="../media/image31.png"/><Relationship Id="rId9" Type="http://schemas.openxmlformats.org/officeDocument/2006/relationships/slide" Target="slide30.xml"/><Relationship Id="rId14" Type="http://schemas.openxmlformats.org/officeDocument/2006/relationships/image" Target="../media/image32.png"/></Relationships>
</file>

<file path=ppt/slides/_rels/slide51.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59.xml"/><Relationship Id="rId18" Type="http://schemas.openxmlformats.org/officeDocument/2006/relationships/slide" Target="slide52.xml"/><Relationship Id="rId3" Type="http://schemas.openxmlformats.org/officeDocument/2006/relationships/slide" Target="slide91.xml"/><Relationship Id="rId7" Type="http://schemas.openxmlformats.org/officeDocument/2006/relationships/slide" Target="slide56.xml"/><Relationship Id="rId12" Type="http://schemas.openxmlformats.org/officeDocument/2006/relationships/image" Target="../media/image22.png"/><Relationship Id="rId17" Type="http://schemas.openxmlformats.org/officeDocument/2006/relationships/slide" Target="slide51.xml"/><Relationship Id="rId2" Type="http://schemas.openxmlformats.org/officeDocument/2006/relationships/notesSlide" Target="../notesSlides/notesSlide50.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53.xml"/><Relationship Id="rId11" Type="http://schemas.openxmlformats.org/officeDocument/2006/relationships/slide" Target="slide49.xml"/><Relationship Id="rId5" Type="http://schemas.openxmlformats.org/officeDocument/2006/relationships/slide" Target="slide50.xml"/><Relationship Id="rId15" Type="http://schemas.openxmlformats.org/officeDocument/2006/relationships/slide" Target="slide17.xml"/><Relationship Id="rId10" Type="http://schemas.openxmlformats.org/officeDocument/2006/relationships/slide" Target="slide72.xml"/><Relationship Id="rId4" Type="http://schemas.openxmlformats.org/officeDocument/2006/relationships/image" Target="../media/image31.png"/><Relationship Id="rId9" Type="http://schemas.openxmlformats.org/officeDocument/2006/relationships/slide" Target="slide30.xml"/><Relationship Id="rId14" Type="http://schemas.openxmlformats.org/officeDocument/2006/relationships/image" Target="../media/image32.png"/></Relationships>
</file>

<file path=ppt/slides/_rels/slide52.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59.xml"/><Relationship Id="rId18" Type="http://schemas.openxmlformats.org/officeDocument/2006/relationships/slide" Target="slide51.xml"/><Relationship Id="rId3" Type="http://schemas.openxmlformats.org/officeDocument/2006/relationships/slide" Target="slide91.xml"/><Relationship Id="rId7" Type="http://schemas.openxmlformats.org/officeDocument/2006/relationships/slide" Target="slide56.xml"/><Relationship Id="rId12" Type="http://schemas.openxmlformats.org/officeDocument/2006/relationships/image" Target="../media/image22.png"/><Relationship Id="rId17" Type="http://schemas.openxmlformats.org/officeDocument/2006/relationships/slide" Target="slide52.xml"/><Relationship Id="rId2" Type="http://schemas.openxmlformats.org/officeDocument/2006/relationships/notesSlide" Target="../notesSlides/notesSlide51.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53.xml"/><Relationship Id="rId11" Type="http://schemas.openxmlformats.org/officeDocument/2006/relationships/slide" Target="slide49.xml"/><Relationship Id="rId5" Type="http://schemas.openxmlformats.org/officeDocument/2006/relationships/slide" Target="slide50.xml"/><Relationship Id="rId15" Type="http://schemas.openxmlformats.org/officeDocument/2006/relationships/slide" Target="slide17.xml"/><Relationship Id="rId10" Type="http://schemas.openxmlformats.org/officeDocument/2006/relationships/slide" Target="slide72.xml"/><Relationship Id="rId4" Type="http://schemas.openxmlformats.org/officeDocument/2006/relationships/image" Target="../media/image31.png"/><Relationship Id="rId9" Type="http://schemas.openxmlformats.org/officeDocument/2006/relationships/slide" Target="slide30.xml"/><Relationship Id="rId14" Type="http://schemas.openxmlformats.org/officeDocument/2006/relationships/image" Target="../media/image32.png"/></Relationships>
</file>

<file path=ppt/slides/_rels/slide53.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59.xml"/><Relationship Id="rId18" Type="http://schemas.openxmlformats.org/officeDocument/2006/relationships/slide" Target="slide54.xml"/><Relationship Id="rId3" Type="http://schemas.openxmlformats.org/officeDocument/2006/relationships/slide" Target="slide91.xml"/><Relationship Id="rId7" Type="http://schemas.openxmlformats.org/officeDocument/2006/relationships/slide" Target="slide56.xml"/><Relationship Id="rId12" Type="http://schemas.openxmlformats.org/officeDocument/2006/relationships/image" Target="../media/image22.png"/><Relationship Id="rId17" Type="http://schemas.openxmlformats.org/officeDocument/2006/relationships/slide" Target="slide55.xml"/><Relationship Id="rId2" Type="http://schemas.openxmlformats.org/officeDocument/2006/relationships/notesSlide" Target="../notesSlides/notesSlide52.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53.xml"/><Relationship Id="rId11" Type="http://schemas.openxmlformats.org/officeDocument/2006/relationships/slide" Target="slide49.xml"/><Relationship Id="rId5" Type="http://schemas.openxmlformats.org/officeDocument/2006/relationships/slide" Target="slide50.xml"/><Relationship Id="rId15" Type="http://schemas.openxmlformats.org/officeDocument/2006/relationships/slide" Target="slide17.xml"/><Relationship Id="rId10" Type="http://schemas.openxmlformats.org/officeDocument/2006/relationships/slide" Target="slide72.xml"/><Relationship Id="rId4" Type="http://schemas.openxmlformats.org/officeDocument/2006/relationships/image" Target="../media/image31.png"/><Relationship Id="rId9" Type="http://schemas.openxmlformats.org/officeDocument/2006/relationships/slide" Target="slide30.xml"/><Relationship Id="rId14" Type="http://schemas.openxmlformats.org/officeDocument/2006/relationships/image" Target="../media/image32.png"/></Relationships>
</file>

<file path=ppt/slides/_rels/slide54.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59.xml"/><Relationship Id="rId18" Type="http://schemas.openxmlformats.org/officeDocument/2006/relationships/slide" Target="slide54.xml"/><Relationship Id="rId3" Type="http://schemas.openxmlformats.org/officeDocument/2006/relationships/slide" Target="slide91.xml"/><Relationship Id="rId7" Type="http://schemas.openxmlformats.org/officeDocument/2006/relationships/slide" Target="slide56.xml"/><Relationship Id="rId12" Type="http://schemas.openxmlformats.org/officeDocument/2006/relationships/image" Target="../media/image22.png"/><Relationship Id="rId17" Type="http://schemas.openxmlformats.org/officeDocument/2006/relationships/slide" Target="slide55.xml"/><Relationship Id="rId2" Type="http://schemas.openxmlformats.org/officeDocument/2006/relationships/notesSlide" Target="../notesSlides/notesSlide53.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53.xml"/><Relationship Id="rId11" Type="http://schemas.openxmlformats.org/officeDocument/2006/relationships/slide" Target="slide49.xml"/><Relationship Id="rId5" Type="http://schemas.openxmlformats.org/officeDocument/2006/relationships/slide" Target="slide50.xml"/><Relationship Id="rId15" Type="http://schemas.openxmlformats.org/officeDocument/2006/relationships/slide" Target="slide17.xml"/><Relationship Id="rId10" Type="http://schemas.openxmlformats.org/officeDocument/2006/relationships/slide" Target="slide72.xml"/><Relationship Id="rId4" Type="http://schemas.openxmlformats.org/officeDocument/2006/relationships/image" Target="../media/image31.png"/><Relationship Id="rId9" Type="http://schemas.openxmlformats.org/officeDocument/2006/relationships/slide" Target="slide30.xml"/><Relationship Id="rId14" Type="http://schemas.openxmlformats.org/officeDocument/2006/relationships/image" Target="../media/image32.png"/></Relationships>
</file>

<file path=ppt/slides/_rels/slide55.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59.xml"/><Relationship Id="rId18" Type="http://schemas.openxmlformats.org/officeDocument/2006/relationships/slide" Target="slide54.xml"/><Relationship Id="rId3" Type="http://schemas.openxmlformats.org/officeDocument/2006/relationships/slide" Target="slide91.xml"/><Relationship Id="rId7" Type="http://schemas.openxmlformats.org/officeDocument/2006/relationships/slide" Target="slide56.xml"/><Relationship Id="rId12" Type="http://schemas.openxmlformats.org/officeDocument/2006/relationships/image" Target="../media/image22.png"/><Relationship Id="rId17" Type="http://schemas.openxmlformats.org/officeDocument/2006/relationships/slide" Target="slide55.xml"/><Relationship Id="rId2" Type="http://schemas.openxmlformats.org/officeDocument/2006/relationships/notesSlide" Target="../notesSlides/notesSlide54.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53.xml"/><Relationship Id="rId11" Type="http://schemas.openxmlformats.org/officeDocument/2006/relationships/slide" Target="slide49.xml"/><Relationship Id="rId5" Type="http://schemas.openxmlformats.org/officeDocument/2006/relationships/slide" Target="slide50.xml"/><Relationship Id="rId15" Type="http://schemas.openxmlformats.org/officeDocument/2006/relationships/slide" Target="slide17.xml"/><Relationship Id="rId10" Type="http://schemas.openxmlformats.org/officeDocument/2006/relationships/slide" Target="slide72.xml"/><Relationship Id="rId4" Type="http://schemas.openxmlformats.org/officeDocument/2006/relationships/image" Target="../media/image31.png"/><Relationship Id="rId9" Type="http://schemas.openxmlformats.org/officeDocument/2006/relationships/slide" Target="slide30.xml"/><Relationship Id="rId14" Type="http://schemas.openxmlformats.org/officeDocument/2006/relationships/image" Target="../media/image32.png"/></Relationships>
</file>

<file path=ppt/slides/_rels/slide56.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59.xml"/><Relationship Id="rId18" Type="http://schemas.openxmlformats.org/officeDocument/2006/relationships/slide" Target="slide57.xml"/><Relationship Id="rId3" Type="http://schemas.openxmlformats.org/officeDocument/2006/relationships/slide" Target="slide91.xml"/><Relationship Id="rId7" Type="http://schemas.openxmlformats.org/officeDocument/2006/relationships/slide" Target="slide56.xml"/><Relationship Id="rId12" Type="http://schemas.openxmlformats.org/officeDocument/2006/relationships/image" Target="../media/image22.png"/><Relationship Id="rId17" Type="http://schemas.openxmlformats.org/officeDocument/2006/relationships/slide" Target="slide58.xml"/><Relationship Id="rId2" Type="http://schemas.openxmlformats.org/officeDocument/2006/relationships/notesSlide" Target="../notesSlides/notesSlide55.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53.xml"/><Relationship Id="rId11" Type="http://schemas.openxmlformats.org/officeDocument/2006/relationships/slide" Target="slide49.xml"/><Relationship Id="rId5" Type="http://schemas.openxmlformats.org/officeDocument/2006/relationships/slide" Target="slide50.xml"/><Relationship Id="rId15" Type="http://schemas.openxmlformats.org/officeDocument/2006/relationships/slide" Target="slide17.xml"/><Relationship Id="rId10" Type="http://schemas.openxmlformats.org/officeDocument/2006/relationships/slide" Target="slide72.xml"/><Relationship Id="rId4" Type="http://schemas.openxmlformats.org/officeDocument/2006/relationships/image" Target="../media/image31.png"/><Relationship Id="rId9" Type="http://schemas.openxmlformats.org/officeDocument/2006/relationships/slide" Target="slide30.xml"/><Relationship Id="rId14" Type="http://schemas.openxmlformats.org/officeDocument/2006/relationships/image" Target="../media/image32.png"/></Relationships>
</file>

<file path=ppt/slides/_rels/slide57.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59.xml"/><Relationship Id="rId18" Type="http://schemas.openxmlformats.org/officeDocument/2006/relationships/slide" Target="slide57.xml"/><Relationship Id="rId3" Type="http://schemas.openxmlformats.org/officeDocument/2006/relationships/slide" Target="slide91.xml"/><Relationship Id="rId7" Type="http://schemas.openxmlformats.org/officeDocument/2006/relationships/slide" Target="slide56.xml"/><Relationship Id="rId12" Type="http://schemas.openxmlformats.org/officeDocument/2006/relationships/image" Target="../media/image22.png"/><Relationship Id="rId17" Type="http://schemas.openxmlformats.org/officeDocument/2006/relationships/slide" Target="slide58.xml"/><Relationship Id="rId2" Type="http://schemas.openxmlformats.org/officeDocument/2006/relationships/notesSlide" Target="../notesSlides/notesSlide56.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53.xml"/><Relationship Id="rId11" Type="http://schemas.openxmlformats.org/officeDocument/2006/relationships/slide" Target="slide49.xml"/><Relationship Id="rId5" Type="http://schemas.openxmlformats.org/officeDocument/2006/relationships/slide" Target="slide50.xml"/><Relationship Id="rId15" Type="http://schemas.openxmlformats.org/officeDocument/2006/relationships/slide" Target="slide17.xml"/><Relationship Id="rId10" Type="http://schemas.openxmlformats.org/officeDocument/2006/relationships/slide" Target="slide72.xml"/><Relationship Id="rId4" Type="http://schemas.openxmlformats.org/officeDocument/2006/relationships/image" Target="../media/image31.png"/><Relationship Id="rId9" Type="http://schemas.openxmlformats.org/officeDocument/2006/relationships/slide" Target="slide30.xml"/><Relationship Id="rId14" Type="http://schemas.openxmlformats.org/officeDocument/2006/relationships/image" Target="../media/image32.png"/></Relationships>
</file>

<file path=ppt/slides/_rels/slide58.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59.xml"/><Relationship Id="rId18" Type="http://schemas.openxmlformats.org/officeDocument/2006/relationships/slide" Target="slide57.xml"/><Relationship Id="rId3" Type="http://schemas.openxmlformats.org/officeDocument/2006/relationships/slide" Target="slide91.xml"/><Relationship Id="rId7" Type="http://schemas.openxmlformats.org/officeDocument/2006/relationships/slide" Target="slide56.xml"/><Relationship Id="rId12" Type="http://schemas.openxmlformats.org/officeDocument/2006/relationships/image" Target="../media/image22.png"/><Relationship Id="rId17" Type="http://schemas.openxmlformats.org/officeDocument/2006/relationships/slide" Target="slide58.xml"/><Relationship Id="rId2" Type="http://schemas.openxmlformats.org/officeDocument/2006/relationships/notesSlide" Target="../notesSlides/notesSlide57.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 Target="slide53.xml"/><Relationship Id="rId11" Type="http://schemas.openxmlformats.org/officeDocument/2006/relationships/slide" Target="slide49.xml"/><Relationship Id="rId5" Type="http://schemas.openxmlformats.org/officeDocument/2006/relationships/slide" Target="slide50.xml"/><Relationship Id="rId15" Type="http://schemas.openxmlformats.org/officeDocument/2006/relationships/slide" Target="slide17.xml"/><Relationship Id="rId10" Type="http://schemas.openxmlformats.org/officeDocument/2006/relationships/slide" Target="slide72.xml"/><Relationship Id="rId4" Type="http://schemas.openxmlformats.org/officeDocument/2006/relationships/image" Target="../media/image31.png"/><Relationship Id="rId9" Type="http://schemas.openxmlformats.org/officeDocument/2006/relationships/slide" Target="slide30.xml"/><Relationship Id="rId14" Type="http://schemas.openxmlformats.org/officeDocument/2006/relationships/image" Target="../media/image32.png"/></Relationships>
</file>

<file path=ppt/slides/_rels/slide59.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2.xml"/><Relationship Id="rId18" Type="http://schemas.openxmlformats.org/officeDocument/2006/relationships/image" Target="../media/image34.emf"/><Relationship Id="rId3" Type="http://schemas.openxmlformats.org/officeDocument/2006/relationships/slide" Target="slide59.xml"/><Relationship Id="rId7" Type="http://schemas.openxmlformats.org/officeDocument/2006/relationships/slide" Target="slide60.xml"/><Relationship Id="rId12" Type="http://schemas.openxmlformats.org/officeDocument/2006/relationships/slide" Target="slide49.xml"/><Relationship Id="rId17" Type="http://schemas.openxmlformats.org/officeDocument/2006/relationships/image" Target="../media/image33.emf"/><Relationship Id="rId2" Type="http://schemas.openxmlformats.org/officeDocument/2006/relationships/notesSlide" Target="../notesSlides/notesSlide58.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30.xml"/><Relationship Id="rId5" Type="http://schemas.openxmlformats.org/officeDocument/2006/relationships/slide" Target="slide91.xml"/><Relationship Id="rId15" Type="http://schemas.openxmlformats.org/officeDocument/2006/relationships/slide" Target="slide17.xml"/><Relationship Id="rId10" Type="http://schemas.openxmlformats.org/officeDocument/2006/relationships/slide" Target="slide69.xml"/><Relationship Id="rId4" Type="http://schemas.openxmlformats.org/officeDocument/2006/relationships/image" Target="../media/image25.png"/><Relationship Id="rId9" Type="http://schemas.openxmlformats.org/officeDocument/2006/relationships/slide" Target="slide66.xml"/><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2.xml"/><Relationship Id="rId18" Type="http://schemas.openxmlformats.org/officeDocument/2006/relationships/slide" Target="slide61.xml"/><Relationship Id="rId3" Type="http://schemas.openxmlformats.org/officeDocument/2006/relationships/slide" Target="slide59.xml"/><Relationship Id="rId7" Type="http://schemas.openxmlformats.org/officeDocument/2006/relationships/slide" Target="slide60.xml"/><Relationship Id="rId12" Type="http://schemas.openxmlformats.org/officeDocument/2006/relationships/slide" Target="slide49.xml"/><Relationship Id="rId17" Type="http://schemas.openxmlformats.org/officeDocument/2006/relationships/slide" Target="slide62.xml"/><Relationship Id="rId2" Type="http://schemas.openxmlformats.org/officeDocument/2006/relationships/notesSlide" Target="../notesSlides/notesSlide59.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30.xml"/><Relationship Id="rId5" Type="http://schemas.openxmlformats.org/officeDocument/2006/relationships/slide" Target="slide91.xml"/><Relationship Id="rId15" Type="http://schemas.openxmlformats.org/officeDocument/2006/relationships/slide" Target="slide17.xml"/><Relationship Id="rId10" Type="http://schemas.openxmlformats.org/officeDocument/2006/relationships/slide" Target="slide69.xml"/><Relationship Id="rId4" Type="http://schemas.openxmlformats.org/officeDocument/2006/relationships/image" Target="../media/image25.png"/><Relationship Id="rId9" Type="http://schemas.openxmlformats.org/officeDocument/2006/relationships/slide" Target="slide66.xml"/><Relationship Id="rId14" Type="http://schemas.openxmlformats.org/officeDocument/2006/relationships/image" Target="../media/image32.png"/></Relationships>
</file>

<file path=ppt/slides/_rels/slide61.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2.xml"/><Relationship Id="rId18" Type="http://schemas.openxmlformats.org/officeDocument/2006/relationships/slide" Target="slide62.xml"/><Relationship Id="rId3" Type="http://schemas.openxmlformats.org/officeDocument/2006/relationships/slide" Target="slide59.xml"/><Relationship Id="rId7" Type="http://schemas.openxmlformats.org/officeDocument/2006/relationships/slide" Target="slide60.xml"/><Relationship Id="rId12" Type="http://schemas.openxmlformats.org/officeDocument/2006/relationships/slide" Target="slide49.xml"/><Relationship Id="rId17" Type="http://schemas.openxmlformats.org/officeDocument/2006/relationships/image" Target="../media/image35.png"/><Relationship Id="rId2" Type="http://schemas.openxmlformats.org/officeDocument/2006/relationships/notesSlide" Target="../notesSlides/notesSlide60.xml"/><Relationship Id="rId16" Type="http://schemas.openxmlformats.org/officeDocument/2006/relationships/slide" Target="slide17.xml"/><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30.xml"/><Relationship Id="rId5" Type="http://schemas.openxmlformats.org/officeDocument/2006/relationships/slide" Target="slide91.xml"/><Relationship Id="rId15" Type="http://schemas.openxmlformats.org/officeDocument/2006/relationships/image" Target="../media/image32.png"/><Relationship Id="rId10" Type="http://schemas.openxmlformats.org/officeDocument/2006/relationships/slide" Target="slide69.xml"/><Relationship Id="rId4" Type="http://schemas.openxmlformats.org/officeDocument/2006/relationships/image" Target="../media/image25.png"/><Relationship Id="rId9" Type="http://schemas.openxmlformats.org/officeDocument/2006/relationships/slide" Target="slide66.xml"/><Relationship Id="rId14" Type="http://schemas.openxmlformats.org/officeDocument/2006/relationships/slide" Target="slide61.xml"/></Relationships>
</file>

<file path=ppt/slides/_rels/slide62.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2.xml"/><Relationship Id="rId18" Type="http://schemas.openxmlformats.org/officeDocument/2006/relationships/image" Target="../media/image35.png"/><Relationship Id="rId3" Type="http://schemas.openxmlformats.org/officeDocument/2006/relationships/slide" Target="slide59.xml"/><Relationship Id="rId7" Type="http://schemas.openxmlformats.org/officeDocument/2006/relationships/slide" Target="slide60.xml"/><Relationship Id="rId12" Type="http://schemas.openxmlformats.org/officeDocument/2006/relationships/slide" Target="slide49.xml"/><Relationship Id="rId17" Type="http://schemas.openxmlformats.org/officeDocument/2006/relationships/slide" Target="slide17.xml"/><Relationship Id="rId2" Type="http://schemas.openxmlformats.org/officeDocument/2006/relationships/notesSlide" Target="../notesSlides/notesSlide61.xml"/><Relationship Id="rId16"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30.xml"/><Relationship Id="rId5" Type="http://schemas.openxmlformats.org/officeDocument/2006/relationships/slide" Target="slide91.xml"/><Relationship Id="rId15" Type="http://schemas.openxmlformats.org/officeDocument/2006/relationships/slide" Target="slide61.xml"/><Relationship Id="rId10" Type="http://schemas.openxmlformats.org/officeDocument/2006/relationships/slide" Target="slide69.xml"/><Relationship Id="rId4" Type="http://schemas.openxmlformats.org/officeDocument/2006/relationships/image" Target="../media/image25.png"/><Relationship Id="rId9" Type="http://schemas.openxmlformats.org/officeDocument/2006/relationships/slide" Target="slide66.xml"/><Relationship Id="rId14" Type="http://schemas.openxmlformats.org/officeDocument/2006/relationships/slide" Target="slide62.xml"/></Relationships>
</file>

<file path=ppt/slides/_rels/slide63.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2.xml"/><Relationship Id="rId18" Type="http://schemas.openxmlformats.org/officeDocument/2006/relationships/slide" Target="slide64.xml"/><Relationship Id="rId3" Type="http://schemas.openxmlformats.org/officeDocument/2006/relationships/slide" Target="slide59.xml"/><Relationship Id="rId7" Type="http://schemas.openxmlformats.org/officeDocument/2006/relationships/slide" Target="slide60.xml"/><Relationship Id="rId12" Type="http://schemas.openxmlformats.org/officeDocument/2006/relationships/slide" Target="slide49.xml"/><Relationship Id="rId17" Type="http://schemas.openxmlformats.org/officeDocument/2006/relationships/slide" Target="slide65.xml"/><Relationship Id="rId2" Type="http://schemas.openxmlformats.org/officeDocument/2006/relationships/notesSlide" Target="../notesSlides/notesSlide62.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30.xml"/><Relationship Id="rId5" Type="http://schemas.openxmlformats.org/officeDocument/2006/relationships/slide" Target="slide91.xml"/><Relationship Id="rId15" Type="http://schemas.openxmlformats.org/officeDocument/2006/relationships/slide" Target="slide17.xml"/><Relationship Id="rId10" Type="http://schemas.openxmlformats.org/officeDocument/2006/relationships/slide" Target="slide69.xml"/><Relationship Id="rId4" Type="http://schemas.openxmlformats.org/officeDocument/2006/relationships/image" Target="../media/image25.png"/><Relationship Id="rId9" Type="http://schemas.openxmlformats.org/officeDocument/2006/relationships/slide" Target="slide66.xml"/><Relationship Id="rId14" Type="http://schemas.openxmlformats.org/officeDocument/2006/relationships/image" Target="../media/image32.png"/></Relationships>
</file>

<file path=ppt/slides/_rels/slide64.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2.xml"/><Relationship Id="rId18" Type="http://schemas.openxmlformats.org/officeDocument/2006/relationships/slide" Target="slide65.xml"/><Relationship Id="rId3" Type="http://schemas.openxmlformats.org/officeDocument/2006/relationships/slide" Target="slide59.xml"/><Relationship Id="rId7" Type="http://schemas.openxmlformats.org/officeDocument/2006/relationships/slide" Target="slide60.xml"/><Relationship Id="rId12" Type="http://schemas.openxmlformats.org/officeDocument/2006/relationships/slide" Target="slide49.xml"/><Relationship Id="rId17" Type="http://schemas.openxmlformats.org/officeDocument/2006/relationships/image" Target="../media/image35.png"/><Relationship Id="rId2" Type="http://schemas.openxmlformats.org/officeDocument/2006/relationships/notesSlide" Target="../notesSlides/notesSlide63.xml"/><Relationship Id="rId16" Type="http://schemas.openxmlformats.org/officeDocument/2006/relationships/slide" Target="slide17.xml"/><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30.xml"/><Relationship Id="rId5" Type="http://schemas.openxmlformats.org/officeDocument/2006/relationships/slide" Target="slide91.xml"/><Relationship Id="rId15" Type="http://schemas.openxmlformats.org/officeDocument/2006/relationships/image" Target="../media/image32.png"/><Relationship Id="rId10" Type="http://schemas.openxmlformats.org/officeDocument/2006/relationships/slide" Target="slide69.xml"/><Relationship Id="rId4" Type="http://schemas.openxmlformats.org/officeDocument/2006/relationships/image" Target="../media/image25.png"/><Relationship Id="rId9" Type="http://schemas.openxmlformats.org/officeDocument/2006/relationships/slide" Target="slide66.xml"/><Relationship Id="rId14" Type="http://schemas.openxmlformats.org/officeDocument/2006/relationships/slide" Target="slide64.xml"/></Relationships>
</file>

<file path=ppt/slides/_rels/slide65.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2.xml"/><Relationship Id="rId18" Type="http://schemas.openxmlformats.org/officeDocument/2006/relationships/image" Target="../media/image35.png"/><Relationship Id="rId3" Type="http://schemas.openxmlformats.org/officeDocument/2006/relationships/slide" Target="slide59.xml"/><Relationship Id="rId7" Type="http://schemas.openxmlformats.org/officeDocument/2006/relationships/slide" Target="slide60.xml"/><Relationship Id="rId12" Type="http://schemas.openxmlformats.org/officeDocument/2006/relationships/slide" Target="slide49.xml"/><Relationship Id="rId17" Type="http://schemas.openxmlformats.org/officeDocument/2006/relationships/slide" Target="slide17.xml"/><Relationship Id="rId2" Type="http://schemas.openxmlformats.org/officeDocument/2006/relationships/notesSlide" Target="../notesSlides/notesSlide64.xml"/><Relationship Id="rId16"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30.xml"/><Relationship Id="rId5" Type="http://schemas.openxmlformats.org/officeDocument/2006/relationships/slide" Target="slide91.xml"/><Relationship Id="rId15" Type="http://schemas.openxmlformats.org/officeDocument/2006/relationships/slide" Target="slide64.xml"/><Relationship Id="rId10" Type="http://schemas.openxmlformats.org/officeDocument/2006/relationships/slide" Target="slide69.xml"/><Relationship Id="rId4" Type="http://schemas.openxmlformats.org/officeDocument/2006/relationships/image" Target="../media/image25.png"/><Relationship Id="rId9" Type="http://schemas.openxmlformats.org/officeDocument/2006/relationships/slide" Target="slide66.xml"/><Relationship Id="rId14" Type="http://schemas.openxmlformats.org/officeDocument/2006/relationships/slide" Target="slide65.xml"/></Relationships>
</file>

<file path=ppt/slides/_rels/slide66.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2.xml"/><Relationship Id="rId18" Type="http://schemas.openxmlformats.org/officeDocument/2006/relationships/slide" Target="slide67.xml"/><Relationship Id="rId3" Type="http://schemas.openxmlformats.org/officeDocument/2006/relationships/slide" Target="slide59.xml"/><Relationship Id="rId7" Type="http://schemas.openxmlformats.org/officeDocument/2006/relationships/slide" Target="slide60.xml"/><Relationship Id="rId12" Type="http://schemas.openxmlformats.org/officeDocument/2006/relationships/slide" Target="slide49.xml"/><Relationship Id="rId17" Type="http://schemas.openxmlformats.org/officeDocument/2006/relationships/slide" Target="slide68.xml"/><Relationship Id="rId2" Type="http://schemas.openxmlformats.org/officeDocument/2006/relationships/notesSlide" Target="../notesSlides/notesSlide65.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30.xml"/><Relationship Id="rId5" Type="http://schemas.openxmlformats.org/officeDocument/2006/relationships/slide" Target="slide91.xml"/><Relationship Id="rId15" Type="http://schemas.openxmlformats.org/officeDocument/2006/relationships/slide" Target="slide17.xml"/><Relationship Id="rId10" Type="http://schemas.openxmlformats.org/officeDocument/2006/relationships/slide" Target="slide69.xml"/><Relationship Id="rId4" Type="http://schemas.openxmlformats.org/officeDocument/2006/relationships/image" Target="../media/image25.png"/><Relationship Id="rId9" Type="http://schemas.openxmlformats.org/officeDocument/2006/relationships/slide" Target="slide66.xml"/><Relationship Id="rId14" Type="http://schemas.openxmlformats.org/officeDocument/2006/relationships/image" Target="../media/image32.png"/></Relationships>
</file>

<file path=ppt/slides/_rels/slide67.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2.xml"/><Relationship Id="rId18" Type="http://schemas.openxmlformats.org/officeDocument/2006/relationships/slide" Target="slide68.xml"/><Relationship Id="rId3" Type="http://schemas.openxmlformats.org/officeDocument/2006/relationships/slide" Target="slide59.xml"/><Relationship Id="rId7" Type="http://schemas.openxmlformats.org/officeDocument/2006/relationships/slide" Target="slide60.xml"/><Relationship Id="rId12" Type="http://schemas.openxmlformats.org/officeDocument/2006/relationships/slide" Target="slide49.xml"/><Relationship Id="rId17" Type="http://schemas.openxmlformats.org/officeDocument/2006/relationships/image" Target="../media/image35.png"/><Relationship Id="rId2" Type="http://schemas.openxmlformats.org/officeDocument/2006/relationships/notesSlide" Target="../notesSlides/notesSlide66.xml"/><Relationship Id="rId16" Type="http://schemas.openxmlformats.org/officeDocument/2006/relationships/slide" Target="slide17.xml"/><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30.xml"/><Relationship Id="rId5" Type="http://schemas.openxmlformats.org/officeDocument/2006/relationships/slide" Target="slide91.xml"/><Relationship Id="rId15" Type="http://schemas.openxmlformats.org/officeDocument/2006/relationships/image" Target="../media/image32.png"/><Relationship Id="rId10" Type="http://schemas.openxmlformats.org/officeDocument/2006/relationships/slide" Target="slide69.xml"/><Relationship Id="rId4" Type="http://schemas.openxmlformats.org/officeDocument/2006/relationships/image" Target="../media/image25.png"/><Relationship Id="rId9" Type="http://schemas.openxmlformats.org/officeDocument/2006/relationships/slide" Target="slide66.xml"/><Relationship Id="rId14" Type="http://schemas.openxmlformats.org/officeDocument/2006/relationships/slide" Target="slide67.xml"/></Relationships>
</file>

<file path=ppt/slides/_rels/slide68.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2.xml"/><Relationship Id="rId18" Type="http://schemas.openxmlformats.org/officeDocument/2006/relationships/image" Target="../media/image35.png"/><Relationship Id="rId3" Type="http://schemas.openxmlformats.org/officeDocument/2006/relationships/slide" Target="slide59.xml"/><Relationship Id="rId7" Type="http://schemas.openxmlformats.org/officeDocument/2006/relationships/slide" Target="slide60.xml"/><Relationship Id="rId12" Type="http://schemas.openxmlformats.org/officeDocument/2006/relationships/slide" Target="slide49.xml"/><Relationship Id="rId17" Type="http://schemas.openxmlformats.org/officeDocument/2006/relationships/slide" Target="slide17.xml"/><Relationship Id="rId2" Type="http://schemas.openxmlformats.org/officeDocument/2006/relationships/notesSlide" Target="../notesSlides/notesSlide67.xml"/><Relationship Id="rId16"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30.xml"/><Relationship Id="rId5" Type="http://schemas.openxmlformats.org/officeDocument/2006/relationships/slide" Target="slide91.xml"/><Relationship Id="rId15" Type="http://schemas.openxmlformats.org/officeDocument/2006/relationships/slide" Target="slide67.xml"/><Relationship Id="rId10" Type="http://schemas.openxmlformats.org/officeDocument/2006/relationships/slide" Target="slide69.xml"/><Relationship Id="rId4" Type="http://schemas.openxmlformats.org/officeDocument/2006/relationships/image" Target="../media/image25.png"/><Relationship Id="rId9" Type="http://schemas.openxmlformats.org/officeDocument/2006/relationships/slide" Target="slide66.xml"/><Relationship Id="rId14" Type="http://schemas.openxmlformats.org/officeDocument/2006/relationships/slide" Target="slide68.xml"/></Relationships>
</file>

<file path=ppt/slides/_rels/slide69.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2.xml"/><Relationship Id="rId18" Type="http://schemas.openxmlformats.org/officeDocument/2006/relationships/slide" Target="slide70.xml"/><Relationship Id="rId3" Type="http://schemas.openxmlformats.org/officeDocument/2006/relationships/slide" Target="slide59.xml"/><Relationship Id="rId7" Type="http://schemas.openxmlformats.org/officeDocument/2006/relationships/slide" Target="slide60.xml"/><Relationship Id="rId12" Type="http://schemas.openxmlformats.org/officeDocument/2006/relationships/slide" Target="slide49.xml"/><Relationship Id="rId17" Type="http://schemas.openxmlformats.org/officeDocument/2006/relationships/slide" Target="slide71.xml"/><Relationship Id="rId2" Type="http://schemas.openxmlformats.org/officeDocument/2006/relationships/notesSlide" Target="../notesSlides/notesSlide68.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30.xml"/><Relationship Id="rId5" Type="http://schemas.openxmlformats.org/officeDocument/2006/relationships/slide" Target="slide91.xml"/><Relationship Id="rId15" Type="http://schemas.openxmlformats.org/officeDocument/2006/relationships/slide" Target="slide17.xml"/><Relationship Id="rId10" Type="http://schemas.openxmlformats.org/officeDocument/2006/relationships/slide" Target="slide69.xml"/><Relationship Id="rId4" Type="http://schemas.openxmlformats.org/officeDocument/2006/relationships/image" Target="../media/image25.png"/><Relationship Id="rId9" Type="http://schemas.openxmlformats.org/officeDocument/2006/relationships/slide" Target="slide66.xml"/><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2.xml"/><Relationship Id="rId18" Type="http://schemas.openxmlformats.org/officeDocument/2006/relationships/slide" Target="slide71.xml"/><Relationship Id="rId3" Type="http://schemas.openxmlformats.org/officeDocument/2006/relationships/slide" Target="slide59.xml"/><Relationship Id="rId7" Type="http://schemas.openxmlformats.org/officeDocument/2006/relationships/slide" Target="slide60.xml"/><Relationship Id="rId12" Type="http://schemas.openxmlformats.org/officeDocument/2006/relationships/slide" Target="slide49.xml"/><Relationship Id="rId17" Type="http://schemas.openxmlformats.org/officeDocument/2006/relationships/image" Target="../media/image35.png"/><Relationship Id="rId2" Type="http://schemas.openxmlformats.org/officeDocument/2006/relationships/notesSlide" Target="../notesSlides/notesSlide69.xml"/><Relationship Id="rId16" Type="http://schemas.openxmlformats.org/officeDocument/2006/relationships/slide" Target="slide17.xml"/><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30.xml"/><Relationship Id="rId5" Type="http://schemas.openxmlformats.org/officeDocument/2006/relationships/slide" Target="slide91.xml"/><Relationship Id="rId15" Type="http://schemas.openxmlformats.org/officeDocument/2006/relationships/image" Target="../media/image32.png"/><Relationship Id="rId10" Type="http://schemas.openxmlformats.org/officeDocument/2006/relationships/slide" Target="slide69.xml"/><Relationship Id="rId4" Type="http://schemas.openxmlformats.org/officeDocument/2006/relationships/image" Target="../media/image25.png"/><Relationship Id="rId9" Type="http://schemas.openxmlformats.org/officeDocument/2006/relationships/slide" Target="slide66.xml"/><Relationship Id="rId14" Type="http://schemas.openxmlformats.org/officeDocument/2006/relationships/slide" Target="slide70.xml"/></Relationships>
</file>

<file path=ppt/slides/_rels/slide71.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2.xml"/><Relationship Id="rId18" Type="http://schemas.openxmlformats.org/officeDocument/2006/relationships/image" Target="../media/image35.png"/><Relationship Id="rId3" Type="http://schemas.openxmlformats.org/officeDocument/2006/relationships/slide" Target="slide59.xml"/><Relationship Id="rId7" Type="http://schemas.openxmlformats.org/officeDocument/2006/relationships/slide" Target="slide60.xml"/><Relationship Id="rId12" Type="http://schemas.openxmlformats.org/officeDocument/2006/relationships/slide" Target="slide49.xml"/><Relationship Id="rId17" Type="http://schemas.openxmlformats.org/officeDocument/2006/relationships/slide" Target="slide17.xml"/><Relationship Id="rId2" Type="http://schemas.openxmlformats.org/officeDocument/2006/relationships/notesSlide" Target="../notesSlides/notesSlide70.xml"/><Relationship Id="rId16"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slide" Target="slide30.xml"/><Relationship Id="rId5" Type="http://schemas.openxmlformats.org/officeDocument/2006/relationships/slide" Target="slide91.xml"/><Relationship Id="rId15" Type="http://schemas.openxmlformats.org/officeDocument/2006/relationships/slide" Target="slide70.xml"/><Relationship Id="rId10" Type="http://schemas.openxmlformats.org/officeDocument/2006/relationships/slide" Target="slide69.xml"/><Relationship Id="rId4" Type="http://schemas.openxmlformats.org/officeDocument/2006/relationships/image" Target="../media/image25.png"/><Relationship Id="rId9" Type="http://schemas.openxmlformats.org/officeDocument/2006/relationships/slide" Target="slide66.xml"/><Relationship Id="rId14" Type="http://schemas.openxmlformats.org/officeDocument/2006/relationships/slide" Target="slide71.xml"/></Relationships>
</file>

<file path=ppt/slides/_rels/slide72.xml.rels><?xml version="1.0" encoding="UTF-8" standalone="yes"?>
<Relationships xmlns="http://schemas.openxmlformats.org/package/2006/relationships"><Relationship Id="rId8" Type="http://schemas.openxmlformats.org/officeDocument/2006/relationships/slide" Target="slide82.xml"/><Relationship Id="rId13" Type="http://schemas.openxmlformats.org/officeDocument/2006/relationships/slide" Target="slide88.xml"/><Relationship Id="rId18" Type="http://schemas.openxmlformats.org/officeDocument/2006/relationships/slide" Target="slide72.xml"/><Relationship Id="rId3" Type="http://schemas.openxmlformats.org/officeDocument/2006/relationships/slide" Target="slide91.xml"/><Relationship Id="rId21" Type="http://schemas.openxmlformats.org/officeDocument/2006/relationships/image" Target="../media/image34.emf"/><Relationship Id="rId7" Type="http://schemas.openxmlformats.org/officeDocument/2006/relationships/slide" Target="slide79.xml"/><Relationship Id="rId12" Type="http://schemas.openxmlformats.org/officeDocument/2006/relationships/slide" Target="slide49.xml"/><Relationship Id="rId17" Type="http://schemas.openxmlformats.org/officeDocument/2006/relationships/slide" Target="slide59.xml"/><Relationship Id="rId2" Type="http://schemas.openxmlformats.org/officeDocument/2006/relationships/notesSlide" Target="../notesSlides/notesSlide71.xml"/><Relationship Id="rId16" Type="http://schemas.openxmlformats.org/officeDocument/2006/relationships/image" Target="../media/image32.png"/><Relationship Id="rId20" Type="http://schemas.openxmlformats.org/officeDocument/2006/relationships/image" Target="../media/image33.emf"/><Relationship Id="rId1" Type="http://schemas.openxmlformats.org/officeDocument/2006/relationships/slideLayout" Target="../slideLayouts/slideLayout28.xml"/><Relationship Id="rId6" Type="http://schemas.openxmlformats.org/officeDocument/2006/relationships/slide" Target="slide76.xml"/><Relationship Id="rId11" Type="http://schemas.openxmlformats.org/officeDocument/2006/relationships/slide" Target="slide30.xml"/><Relationship Id="rId5" Type="http://schemas.openxmlformats.org/officeDocument/2006/relationships/slide" Target="slide73.xml"/><Relationship Id="rId15" Type="http://schemas.openxmlformats.org/officeDocument/2006/relationships/image" Target="../media/image35.png"/><Relationship Id="rId10" Type="http://schemas.openxmlformats.org/officeDocument/2006/relationships/slide" Target="slide60.xml"/><Relationship Id="rId19" Type="http://schemas.openxmlformats.org/officeDocument/2006/relationships/image" Target="../media/image24.png"/><Relationship Id="rId4" Type="http://schemas.openxmlformats.org/officeDocument/2006/relationships/image" Target="../media/image31.png"/><Relationship Id="rId9" Type="http://schemas.openxmlformats.org/officeDocument/2006/relationships/slide" Target="slide85.xml"/><Relationship Id="rId14" Type="http://schemas.openxmlformats.org/officeDocument/2006/relationships/slide" Target="slide17.xml"/></Relationships>
</file>

<file path=ppt/slides/_rels/slide7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72.xml"/><Relationship Id="rId16" Type="http://schemas.openxmlformats.org/officeDocument/2006/relationships/slide" Target="slide88.xml"/><Relationship Id="rId20" Type="http://schemas.openxmlformats.org/officeDocument/2006/relationships/slide" Target="slide74.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75.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7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73.xml"/><Relationship Id="rId16" Type="http://schemas.openxmlformats.org/officeDocument/2006/relationships/slide" Target="slide88.xml"/><Relationship Id="rId20" Type="http://schemas.openxmlformats.org/officeDocument/2006/relationships/slide" Target="slide75.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74.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7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74.xml"/><Relationship Id="rId16" Type="http://schemas.openxmlformats.org/officeDocument/2006/relationships/slide" Target="slide88.xml"/><Relationship Id="rId20" Type="http://schemas.openxmlformats.org/officeDocument/2006/relationships/slide" Target="slide75.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74.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7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75.xml"/><Relationship Id="rId16" Type="http://schemas.openxmlformats.org/officeDocument/2006/relationships/slide" Target="slide88.xml"/><Relationship Id="rId20" Type="http://schemas.openxmlformats.org/officeDocument/2006/relationships/slide" Target="slide77.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78.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7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76.xml"/><Relationship Id="rId16" Type="http://schemas.openxmlformats.org/officeDocument/2006/relationships/slide" Target="slide88.xml"/><Relationship Id="rId20" Type="http://schemas.openxmlformats.org/officeDocument/2006/relationships/slide" Target="slide78.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77.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7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77.xml"/><Relationship Id="rId16" Type="http://schemas.openxmlformats.org/officeDocument/2006/relationships/slide" Target="slide88.xml"/><Relationship Id="rId20" Type="http://schemas.openxmlformats.org/officeDocument/2006/relationships/slide" Target="slide78.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77.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7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78.xml"/><Relationship Id="rId16" Type="http://schemas.openxmlformats.org/officeDocument/2006/relationships/slide" Target="slide88.xml"/><Relationship Id="rId20" Type="http://schemas.openxmlformats.org/officeDocument/2006/relationships/slide" Target="slide80.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81.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79.xml"/><Relationship Id="rId16" Type="http://schemas.openxmlformats.org/officeDocument/2006/relationships/slide" Target="slide88.xml"/><Relationship Id="rId20" Type="http://schemas.openxmlformats.org/officeDocument/2006/relationships/slide" Target="slide81.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80.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8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80.xml"/><Relationship Id="rId16" Type="http://schemas.openxmlformats.org/officeDocument/2006/relationships/slide" Target="slide88.xml"/><Relationship Id="rId20" Type="http://schemas.openxmlformats.org/officeDocument/2006/relationships/slide" Target="slide81.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80.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8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81.xml"/><Relationship Id="rId16" Type="http://schemas.openxmlformats.org/officeDocument/2006/relationships/slide" Target="slide88.xml"/><Relationship Id="rId20" Type="http://schemas.openxmlformats.org/officeDocument/2006/relationships/slide" Target="slide83.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84.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8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82.xml"/><Relationship Id="rId16" Type="http://schemas.openxmlformats.org/officeDocument/2006/relationships/slide" Target="slide88.xml"/><Relationship Id="rId20" Type="http://schemas.openxmlformats.org/officeDocument/2006/relationships/slide" Target="slide84.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83.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8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83.xml"/><Relationship Id="rId16" Type="http://schemas.openxmlformats.org/officeDocument/2006/relationships/slide" Target="slide88.xml"/><Relationship Id="rId20" Type="http://schemas.openxmlformats.org/officeDocument/2006/relationships/slide" Target="slide84.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83.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8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84.xml"/><Relationship Id="rId16" Type="http://schemas.openxmlformats.org/officeDocument/2006/relationships/slide" Target="slide88.xml"/><Relationship Id="rId20" Type="http://schemas.openxmlformats.org/officeDocument/2006/relationships/slide" Target="slide86.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87.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8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85.xml"/><Relationship Id="rId16" Type="http://schemas.openxmlformats.org/officeDocument/2006/relationships/slide" Target="slide88.xml"/><Relationship Id="rId20" Type="http://schemas.openxmlformats.org/officeDocument/2006/relationships/slide" Target="slide87.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86.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8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86.xml"/><Relationship Id="rId16" Type="http://schemas.openxmlformats.org/officeDocument/2006/relationships/slide" Target="slide88.xml"/><Relationship Id="rId20" Type="http://schemas.openxmlformats.org/officeDocument/2006/relationships/slide" Target="slide87.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86.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8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87.xml"/><Relationship Id="rId16" Type="http://schemas.openxmlformats.org/officeDocument/2006/relationships/slide" Target="slide88.xml"/><Relationship Id="rId20" Type="http://schemas.openxmlformats.org/officeDocument/2006/relationships/slide" Target="slide89.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90.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8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88.xml"/><Relationship Id="rId16" Type="http://schemas.openxmlformats.org/officeDocument/2006/relationships/slide" Target="slide88.xml"/><Relationship Id="rId20" Type="http://schemas.openxmlformats.org/officeDocument/2006/relationships/slide" Target="slide90.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89.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79.xml"/><Relationship Id="rId18" Type="http://schemas.openxmlformats.org/officeDocument/2006/relationships/image" Target="../media/image24.png"/><Relationship Id="rId3" Type="http://schemas.openxmlformats.org/officeDocument/2006/relationships/slide" Target="slide91.xml"/><Relationship Id="rId7" Type="http://schemas.openxmlformats.org/officeDocument/2006/relationships/slide" Target="slide30.xml"/><Relationship Id="rId12" Type="http://schemas.openxmlformats.org/officeDocument/2006/relationships/slide" Target="slide76.xml"/><Relationship Id="rId17" Type="http://schemas.openxmlformats.org/officeDocument/2006/relationships/slide" Target="slide72.xml"/><Relationship Id="rId2" Type="http://schemas.openxmlformats.org/officeDocument/2006/relationships/notesSlide" Target="../notesSlides/notesSlide89.xml"/><Relationship Id="rId16" Type="http://schemas.openxmlformats.org/officeDocument/2006/relationships/slide" Target="slide88.xml"/><Relationship Id="rId20" Type="http://schemas.openxmlformats.org/officeDocument/2006/relationships/slide" Target="slide90.xml"/><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slide" Target="slide73.xml"/><Relationship Id="rId5" Type="http://schemas.openxmlformats.org/officeDocument/2006/relationships/slide" Target="slide17.xml"/><Relationship Id="rId15" Type="http://schemas.openxmlformats.org/officeDocument/2006/relationships/slide" Target="slide85.xml"/><Relationship Id="rId10" Type="http://schemas.openxmlformats.org/officeDocument/2006/relationships/slide" Target="slide59.xml"/><Relationship Id="rId19" Type="http://schemas.openxmlformats.org/officeDocument/2006/relationships/slide" Target="slide89.xml"/><Relationship Id="rId4" Type="http://schemas.openxmlformats.org/officeDocument/2006/relationships/image" Target="../media/image31.png"/><Relationship Id="rId9" Type="http://schemas.openxmlformats.org/officeDocument/2006/relationships/slide" Target="slide49.xml"/><Relationship Id="rId14" Type="http://schemas.openxmlformats.org/officeDocument/2006/relationships/slide" Target="slide82.xml"/></Relationships>
</file>

<file path=ppt/slides/_rels/slide9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0.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notesSlide" Target="../notesSlides/notesSlide91.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38.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3.xml"/><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4.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5.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6.xml"/><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7.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5A52F2-4222-E29F-E4A2-3D81343960A0}"/>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logo with text on it&#10;&#10;Description automatically generated">
            <a:extLst>
              <a:ext uri="{FF2B5EF4-FFF2-40B4-BE49-F238E27FC236}">
                <a16:creationId xmlns:a16="http://schemas.microsoft.com/office/drawing/2014/main" id="{FD3CE82C-D1C0-13BC-7AC6-3A16FF99A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73" y="611175"/>
            <a:ext cx="3659825" cy="1349936"/>
          </a:xfrm>
          <a:prstGeom prst="rect">
            <a:avLst/>
          </a:prstGeom>
        </p:spPr>
      </p:pic>
      <p:pic>
        <p:nvPicPr>
          <p:cNvPr id="9" name="Picture 8" descr="A person and person in a room&#10;&#10;Description automatically generated with medium confidence">
            <a:extLst>
              <a:ext uri="{FF2B5EF4-FFF2-40B4-BE49-F238E27FC236}">
                <a16:creationId xmlns:a16="http://schemas.microsoft.com/office/drawing/2014/main" id="{0820E9F6-FA37-F81D-F45A-11316710E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458" y="846129"/>
            <a:ext cx="6757485" cy="3972328"/>
          </a:xfrm>
          <a:prstGeom prst="rect">
            <a:avLst/>
          </a:prstGeom>
        </p:spPr>
      </p:pic>
      <p:sp>
        <p:nvSpPr>
          <p:cNvPr id="13" name="Subtitle 2">
            <a:extLst>
              <a:ext uri="{FF2B5EF4-FFF2-40B4-BE49-F238E27FC236}">
                <a16:creationId xmlns:a16="http://schemas.microsoft.com/office/drawing/2014/main" id="{57DC65D2-2446-68AB-79A1-1294854F74D9}"/>
              </a:ext>
            </a:extLst>
          </p:cNvPr>
          <p:cNvSpPr txBox="1">
            <a:spLocks/>
          </p:cNvSpPr>
          <p:nvPr/>
        </p:nvSpPr>
        <p:spPr>
          <a:xfrm>
            <a:off x="779210" y="6275565"/>
            <a:ext cx="9144000" cy="232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a:t>
            </a:r>
          </a:p>
        </p:txBody>
      </p:sp>
      <p:sp>
        <p:nvSpPr>
          <p:cNvPr id="15" name="Title 1">
            <a:extLst>
              <a:ext uri="{FF2B5EF4-FFF2-40B4-BE49-F238E27FC236}">
                <a16:creationId xmlns:a16="http://schemas.microsoft.com/office/drawing/2014/main" id="{B1FC2F86-E2A2-C192-AEB2-79130C0A14DD}"/>
              </a:ext>
            </a:extLst>
          </p:cNvPr>
          <p:cNvSpPr txBox="1">
            <a:spLocks/>
          </p:cNvSpPr>
          <p:nvPr/>
        </p:nvSpPr>
        <p:spPr>
          <a:xfrm>
            <a:off x="779209" y="5154181"/>
            <a:ext cx="9085305" cy="132556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600" b="1" kern="1200">
                <a:solidFill>
                  <a:srgbClr val="093253"/>
                </a:solidFill>
                <a:latin typeface="Raleway" panose="020B0503030101060003" pitchFamily="34" charset="0"/>
                <a:ea typeface="+mj-ea"/>
                <a:cs typeface="+mj-cs"/>
              </a:defRPr>
            </a:lvl1pPr>
          </a:lstStyle>
          <a:p>
            <a:pPr algn="l"/>
            <a:r>
              <a:rPr lang="en-US" sz="3400" dirty="0">
                <a:solidFill>
                  <a:srgbClr val="18332F"/>
                </a:solidFill>
                <a:latin typeface="Verdana" panose="020B0604030504040204" pitchFamily="34" charset="0"/>
                <a:cs typeface="Lucida Grande" panose="020B0600040502020204" pitchFamily="34" charset="0"/>
              </a:rPr>
              <a:t>The </a:t>
            </a:r>
            <a:r>
              <a:rPr lang="en-US" sz="3400" dirty="0" err="1">
                <a:solidFill>
                  <a:srgbClr val="18332F"/>
                </a:solidFill>
                <a:latin typeface="Verdana" panose="020B0604030504040204" pitchFamily="34" charset="0"/>
                <a:cs typeface="Lucida Grande" panose="020B0600040502020204" pitchFamily="34" charset="0"/>
              </a:rPr>
              <a:t>WorkPlace</a:t>
            </a:r>
            <a:r>
              <a:rPr lang="en-US" sz="3400" dirty="0">
                <a:solidFill>
                  <a:srgbClr val="18332F"/>
                </a:solidFill>
                <a:latin typeface="Verdana" panose="020B0604030504040204" pitchFamily="34" charset="0"/>
                <a:cs typeface="Lucida Grande" panose="020B0600040502020204" pitchFamily="34" charset="0"/>
              </a:rPr>
              <a:t> Big Five Profile™</a:t>
            </a:r>
          </a:p>
        </p:txBody>
      </p:sp>
      <p:sp>
        <p:nvSpPr>
          <p:cNvPr id="20" name="Title 1">
            <a:extLst>
              <a:ext uri="{FF2B5EF4-FFF2-40B4-BE49-F238E27FC236}">
                <a16:creationId xmlns:a16="http://schemas.microsoft.com/office/drawing/2014/main" id="{79F1AFDD-B6FC-A499-778C-3D8A259D310C}"/>
              </a:ext>
            </a:extLst>
          </p:cNvPr>
          <p:cNvSpPr txBox="1">
            <a:spLocks/>
          </p:cNvSpPr>
          <p:nvPr/>
        </p:nvSpPr>
        <p:spPr>
          <a:xfrm>
            <a:off x="779210" y="4655842"/>
            <a:ext cx="9085305" cy="132556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600" b="1" kern="1200">
                <a:solidFill>
                  <a:srgbClr val="093253"/>
                </a:solidFill>
                <a:latin typeface="Raleway" panose="020B0503030101060003" pitchFamily="34" charset="0"/>
                <a:ea typeface="+mj-ea"/>
                <a:cs typeface="+mj-cs"/>
              </a:defRPr>
            </a:lvl1pPr>
          </a:lstStyle>
          <a:p>
            <a:pPr algn="l"/>
            <a:r>
              <a:rPr lang="en-US" sz="2200" dirty="0">
                <a:solidFill>
                  <a:srgbClr val="2D68C4"/>
                </a:solidFill>
                <a:latin typeface="Verdana" panose="020B0604030504040204" pitchFamily="34" charset="0"/>
                <a:cs typeface="Lucida Grande" panose="020B0600040502020204" pitchFamily="34" charset="0"/>
              </a:rPr>
              <a:t>An Introduction To</a:t>
            </a:r>
          </a:p>
        </p:txBody>
      </p:sp>
      <p:sp>
        <p:nvSpPr>
          <p:cNvPr id="2" name="Date Placeholder 3">
            <a:extLst>
              <a:ext uri="{FF2B5EF4-FFF2-40B4-BE49-F238E27FC236}">
                <a16:creationId xmlns:a16="http://schemas.microsoft.com/office/drawing/2014/main" id="{8452BAAA-434A-D47A-698E-A1CE6069042E}"/>
              </a:ext>
            </a:extLst>
          </p:cNvPr>
          <p:cNvSpPr txBox="1">
            <a:spLocks/>
          </p:cNvSpPr>
          <p:nvPr/>
        </p:nvSpPr>
        <p:spPr>
          <a:xfrm>
            <a:off x="10276511" y="6244555"/>
            <a:ext cx="1073042" cy="365125"/>
          </a:xfrm>
          <a:prstGeom prst="rect">
            <a:avLst/>
          </a:prstGeom>
        </p:spPr>
        <p:txBody>
          <a:bodyPr/>
          <a:lstStyle>
            <a:defPPr>
              <a:defRPr lang="en-US"/>
            </a:defPPr>
            <a:lvl1pPr marL="0" algn="r" defTabSz="914400" rtl="0" eaLnBrk="1" latinLnBrk="0" hangingPunct="1">
              <a:defRPr sz="900" b="1" i="0" kern="1200">
                <a:solidFill>
                  <a:srgbClr val="17357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6C0D7E-C39F-DB4B-91CB-60E5B5C4214C}" type="datetime6">
              <a:rPr lang="en-US" smtClean="0">
                <a:latin typeface="Century Gothic" panose="020B0502020202020204" pitchFamily="34" charset="0"/>
              </a:rPr>
              <a:pPr/>
              <a:t>May 24</a:t>
            </a:fld>
            <a:endParaRPr lang="en-US" dirty="0">
              <a:latin typeface="Century Gothic" panose="020B0502020202020204" pitchFamily="34" charset="0"/>
            </a:endParaRPr>
          </a:p>
        </p:txBody>
      </p:sp>
    </p:spTree>
    <p:extLst>
      <p:ext uri="{BB962C8B-B14F-4D97-AF65-F5344CB8AC3E}">
        <p14:creationId xmlns:p14="http://schemas.microsoft.com/office/powerpoint/2010/main" val="1541477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D74B6E-8F24-6F49-617C-7E4352FF9BCB}"/>
              </a:ext>
            </a:extLst>
          </p:cNvPr>
          <p:cNvSpPr/>
          <p:nvPr/>
        </p:nvSpPr>
        <p:spPr>
          <a:xfrm>
            <a:off x="548059" y="467670"/>
            <a:ext cx="11080377" cy="567847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4" name="Subtitle 2">
            <a:extLst>
              <a:ext uri="{FF2B5EF4-FFF2-40B4-BE49-F238E27FC236}">
                <a16:creationId xmlns:a16="http://schemas.microsoft.com/office/drawing/2014/main" id="{DC64D89A-B760-5C2C-BEE6-2DBBF3102FA1}"/>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6" name="Date Placeholder 3">
            <a:extLst>
              <a:ext uri="{FF2B5EF4-FFF2-40B4-BE49-F238E27FC236}">
                <a16:creationId xmlns:a16="http://schemas.microsoft.com/office/drawing/2014/main" id="{B4E8C11A-6F1E-0A84-7C03-3E8ED822BB84}"/>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7" name="Footer Placeholder 5">
            <a:extLst>
              <a:ext uri="{FF2B5EF4-FFF2-40B4-BE49-F238E27FC236}">
                <a16:creationId xmlns:a16="http://schemas.microsoft.com/office/drawing/2014/main" id="{12242DD8-8EAE-974E-D4C5-BAF4E6D9D362}"/>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8" name="Title 1">
            <a:extLst>
              <a:ext uri="{FF2B5EF4-FFF2-40B4-BE49-F238E27FC236}">
                <a16:creationId xmlns:a16="http://schemas.microsoft.com/office/drawing/2014/main" id="{08D70977-F8CC-DEB4-AA68-79094083CA29}"/>
              </a:ext>
            </a:extLst>
          </p:cNvPr>
          <p:cNvSpPr txBox="1">
            <a:spLocks/>
          </p:cNvSpPr>
          <p:nvPr/>
        </p:nvSpPr>
        <p:spPr>
          <a:xfrm>
            <a:off x="1097693" y="934615"/>
            <a:ext cx="10515600" cy="1325563"/>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002F87"/>
                </a:solidFill>
                <a:latin typeface="Raleway" panose="020B0503030101060003" pitchFamily="34" charset="0"/>
                <a:ea typeface="+mj-ea"/>
                <a:cs typeface="+mj-cs"/>
              </a:defRPr>
            </a:lvl1pPr>
          </a:lstStyle>
          <a:p>
            <a:r>
              <a:rPr lang="en-US" dirty="0">
                <a:solidFill>
                  <a:srgbClr val="2D68C4"/>
                </a:solidFill>
                <a:latin typeface="Verdana" panose="020B0604030504040204" pitchFamily="34" charset="0"/>
                <a:cs typeface="Lucida Grande" panose="020B0600040502020204" pitchFamily="34" charset="0"/>
              </a:rPr>
              <a:t>WorkPlace Big Five Profile™ </a:t>
            </a:r>
            <a:r>
              <a:rPr lang="en-US" dirty="0" err="1">
                <a:solidFill>
                  <a:srgbClr val="2D68C4"/>
                </a:solidFill>
                <a:latin typeface="Verdana" panose="020B0604030504040204" pitchFamily="34" charset="0"/>
                <a:cs typeface="Lucida Grande" panose="020B0600040502020204" pitchFamily="34" charset="0"/>
              </a:rPr>
              <a:t>Supertraits</a:t>
            </a:r>
            <a:endParaRPr lang="en-US" dirty="0">
              <a:solidFill>
                <a:srgbClr val="2D68C4"/>
              </a:solidFill>
              <a:latin typeface="Verdana" panose="020B0604030504040204" pitchFamily="34" charset="0"/>
              <a:cs typeface="Lucida Grande" panose="020B0600040502020204" pitchFamily="34" charset="0"/>
            </a:endParaRPr>
          </a:p>
        </p:txBody>
      </p:sp>
      <p:sp>
        <p:nvSpPr>
          <p:cNvPr id="9" name="object 2">
            <a:extLst>
              <a:ext uri="{FF2B5EF4-FFF2-40B4-BE49-F238E27FC236}">
                <a16:creationId xmlns:a16="http://schemas.microsoft.com/office/drawing/2014/main" id="{68EDEFE9-E5D9-2394-656C-2646C1DE0683}"/>
              </a:ext>
            </a:extLst>
          </p:cNvPr>
          <p:cNvSpPr/>
          <p:nvPr/>
        </p:nvSpPr>
        <p:spPr>
          <a:xfrm>
            <a:off x="1049386" y="2525013"/>
            <a:ext cx="2704465" cy="2341880"/>
          </a:xfrm>
          <a:custGeom>
            <a:avLst/>
            <a:gdLst/>
            <a:ahLst/>
            <a:cxnLst/>
            <a:rect l="l" t="t" r="r" b="b"/>
            <a:pathLst>
              <a:path w="2704465" h="2341879">
                <a:moveTo>
                  <a:pt x="2704376" y="0"/>
                </a:moveTo>
                <a:lnTo>
                  <a:pt x="0" y="0"/>
                </a:lnTo>
                <a:lnTo>
                  <a:pt x="1352181" y="2341765"/>
                </a:lnTo>
                <a:lnTo>
                  <a:pt x="2704376" y="0"/>
                </a:lnTo>
                <a:close/>
              </a:path>
            </a:pathLst>
          </a:custGeom>
          <a:solidFill>
            <a:srgbClr val="19778F"/>
          </a:solidFill>
        </p:spPr>
        <p:txBody>
          <a:bodyPr wrap="square" lIns="0" tIns="0" rIns="0" bIns="0" rtlCol="0"/>
          <a:lstStyle/>
          <a:p>
            <a:endParaRPr/>
          </a:p>
        </p:txBody>
      </p:sp>
      <p:sp>
        <p:nvSpPr>
          <p:cNvPr id="12" name="object 3">
            <a:extLst>
              <a:ext uri="{FF2B5EF4-FFF2-40B4-BE49-F238E27FC236}">
                <a16:creationId xmlns:a16="http://schemas.microsoft.com/office/drawing/2014/main" id="{6436B0CF-3101-439D-829C-01CB8F6DE2AD}"/>
              </a:ext>
            </a:extLst>
          </p:cNvPr>
          <p:cNvSpPr/>
          <p:nvPr/>
        </p:nvSpPr>
        <p:spPr>
          <a:xfrm>
            <a:off x="4731329" y="2528111"/>
            <a:ext cx="2698115" cy="2336165"/>
          </a:xfrm>
          <a:custGeom>
            <a:avLst/>
            <a:gdLst/>
            <a:ahLst/>
            <a:cxnLst/>
            <a:rect l="l" t="t" r="r" b="b"/>
            <a:pathLst>
              <a:path w="2698115" h="2336165">
                <a:moveTo>
                  <a:pt x="2697822" y="0"/>
                </a:moveTo>
                <a:lnTo>
                  <a:pt x="0" y="0"/>
                </a:lnTo>
                <a:lnTo>
                  <a:pt x="1349260" y="2335568"/>
                </a:lnTo>
                <a:lnTo>
                  <a:pt x="2697822" y="0"/>
                </a:lnTo>
                <a:close/>
              </a:path>
            </a:pathLst>
          </a:custGeom>
          <a:solidFill>
            <a:srgbClr val="A33E3D"/>
          </a:solidFill>
        </p:spPr>
        <p:txBody>
          <a:bodyPr wrap="square" lIns="0" tIns="0" rIns="0" bIns="0" rtlCol="0"/>
          <a:lstStyle/>
          <a:p>
            <a:endParaRPr>
              <a:solidFill>
                <a:srgbClr val="6CC04A"/>
              </a:solidFill>
            </a:endParaRPr>
          </a:p>
        </p:txBody>
      </p:sp>
      <p:sp>
        <p:nvSpPr>
          <p:cNvPr id="13" name="object 4">
            <a:extLst>
              <a:ext uri="{FF2B5EF4-FFF2-40B4-BE49-F238E27FC236}">
                <a16:creationId xmlns:a16="http://schemas.microsoft.com/office/drawing/2014/main" id="{D51E3106-B289-CED3-6B6F-37EDE2512311}"/>
              </a:ext>
            </a:extLst>
          </p:cNvPr>
          <p:cNvSpPr/>
          <p:nvPr/>
        </p:nvSpPr>
        <p:spPr>
          <a:xfrm>
            <a:off x="2893523" y="2529084"/>
            <a:ext cx="2694940" cy="2334260"/>
          </a:xfrm>
          <a:custGeom>
            <a:avLst/>
            <a:gdLst/>
            <a:ahLst/>
            <a:cxnLst/>
            <a:rect l="l" t="t" r="r" b="b"/>
            <a:pathLst>
              <a:path w="2694940" h="2334260">
                <a:moveTo>
                  <a:pt x="1347089" y="0"/>
                </a:moveTo>
                <a:lnTo>
                  <a:pt x="0" y="2333637"/>
                </a:lnTo>
                <a:lnTo>
                  <a:pt x="2694762" y="2333637"/>
                </a:lnTo>
                <a:lnTo>
                  <a:pt x="1347089" y="0"/>
                </a:lnTo>
                <a:close/>
              </a:path>
            </a:pathLst>
          </a:custGeom>
          <a:solidFill>
            <a:srgbClr val="4C2B6E"/>
          </a:solidFill>
        </p:spPr>
        <p:txBody>
          <a:bodyPr wrap="square" lIns="0" tIns="0" rIns="0" bIns="0" rtlCol="0"/>
          <a:lstStyle/>
          <a:p>
            <a:endParaRPr/>
          </a:p>
        </p:txBody>
      </p:sp>
      <p:sp>
        <p:nvSpPr>
          <p:cNvPr id="14" name="object 5">
            <a:extLst>
              <a:ext uri="{FF2B5EF4-FFF2-40B4-BE49-F238E27FC236}">
                <a16:creationId xmlns:a16="http://schemas.microsoft.com/office/drawing/2014/main" id="{F585119E-FD62-F983-9ED5-5EB0991AE85D}"/>
              </a:ext>
            </a:extLst>
          </p:cNvPr>
          <p:cNvSpPr/>
          <p:nvPr/>
        </p:nvSpPr>
        <p:spPr>
          <a:xfrm>
            <a:off x="6567366" y="2520213"/>
            <a:ext cx="2704465" cy="2342515"/>
          </a:xfrm>
          <a:custGeom>
            <a:avLst/>
            <a:gdLst/>
            <a:ahLst/>
            <a:cxnLst/>
            <a:rect l="l" t="t" r="r" b="b"/>
            <a:pathLst>
              <a:path w="2704465" h="2342515">
                <a:moveTo>
                  <a:pt x="1352410" y="0"/>
                </a:moveTo>
                <a:lnTo>
                  <a:pt x="0" y="2342286"/>
                </a:lnTo>
                <a:lnTo>
                  <a:pt x="2704426" y="2342286"/>
                </a:lnTo>
                <a:lnTo>
                  <a:pt x="1352410" y="0"/>
                </a:lnTo>
                <a:close/>
              </a:path>
            </a:pathLst>
          </a:custGeom>
          <a:solidFill>
            <a:srgbClr val="B56700"/>
          </a:solidFill>
        </p:spPr>
        <p:txBody>
          <a:bodyPr wrap="square" lIns="0" tIns="0" rIns="0" bIns="0" rtlCol="0"/>
          <a:lstStyle/>
          <a:p>
            <a:endParaRPr/>
          </a:p>
        </p:txBody>
      </p:sp>
      <p:sp>
        <p:nvSpPr>
          <p:cNvPr id="15" name="object 6">
            <a:extLst>
              <a:ext uri="{FF2B5EF4-FFF2-40B4-BE49-F238E27FC236}">
                <a16:creationId xmlns:a16="http://schemas.microsoft.com/office/drawing/2014/main" id="{9FC8A11E-5B79-6B03-B697-CE9A3A903D4B}"/>
              </a:ext>
            </a:extLst>
          </p:cNvPr>
          <p:cNvSpPr/>
          <p:nvPr/>
        </p:nvSpPr>
        <p:spPr>
          <a:xfrm>
            <a:off x="8410053" y="2527779"/>
            <a:ext cx="2698115" cy="2336800"/>
          </a:xfrm>
          <a:custGeom>
            <a:avLst/>
            <a:gdLst/>
            <a:ahLst/>
            <a:cxnLst/>
            <a:rect l="l" t="t" r="r" b="b"/>
            <a:pathLst>
              <a:path w="2698115" h="2336800">
                <a:moveTo>
                  <a:pt x="2697734" y="0"/>
                </a:moveTo>
                <a:lnTo>
                  <a:pt x="0" y="0"/>
                </a:lnTo>
                <a:lnTo>
                  <a:pt x="1349159" y="2336241"/>
                </a:lnTo>
                <a:lnTo>
                  <a:pt x="2697734" y="0"/>
                </a:lnTo>
                <a:close/>
              </a:path>
            </a:pathLst>
          </a:custGeom>
          <a:solidFill>
            <a:srgbClr val="498A1B"/>
          </a:solidFill>
        </p:spPr>
        <p:txBody>
          <a:bodyPr wrap="square" lIns="0" tIns="0" rIns="0" bIns="0" rtlCol="0"/>
          <a:lstStyle/>
          <a:p>
            <a:endParaRPr/>
          </a:p>
        </p:txBody>
      </p:sp>
      <p:sp>
        <p:nvSpPr>
          <p:cNvPr id="16" name="object 7">
            <a:extLst>
              <a:ext uri="{FF2B5EF4-FFF2-40B4-BE49-F238E27FC236}">
                <a16:creationId xmlns:a16="http://schemas.microsoft.com/office/drawing/2014/main" id="{F54A8372-F1A7-C57B-7269-8E9904BC64A9}"/>
              </a:ext>
            </a:extLst>
          </p:cNvPr>
          <p:cNvSpPr txBox="1"/>
          <p:nvPr/>
        </p:nvSpPr>
        <p:spPr>
          <a:xfrm>
            <a:off x="1853908" y="2714361"/>
            <a:ext cx="1024891" cy="1000274"/>
          </a:xfrm>
          <a:prstGeom prst="rect">
            <a:avLst/>
          </a:prstGeom>
        </p:spPr>
        <p:txBody>
          <a:bodyPr vert="horz" wrap="square" lIns="0" tIns="12700" rIns="0" bIns="0" rtlCol="0">
            <a:spAutoFit/>
          </a:bodyPr>
          <a:lstStyle/>
          <a:p>
            <a:pPr marL="12700" marR="5080" algn="ctr">
              <a:spcBef>
                <a:spcPts val="100"/>
              </a:spcBef>
            </a:pPr>
            <a:r>
              <a:rPr sz="1500" b="1" spc="-10" dirty="0">
                <a:solidFill>
                  <a:srgbClr val="FFFFFF"/>
                </a:solidFill>
                <a:latin typeface="Verdana" panose="020B0604030504040204" pitchFamily="34" charset="0"/>
                <a:cs typeface="Lucida Grande" panose="020B0600040502020204" pitchFamily="34" charset="0"/>
              </a:rPr>
              <a:t>Need</a:t>
            </a:r>
            <a:r>
              <a:rPr sz="1500" b="1" spc="-85" dirty="0">
                <a:solidFill>
                  <a:srgbClr val="FFFFFF"/>
                </a:solidFill>
                <a:latin typeface="Verdana" panose="020B0604030504040204" pitchFamily="34" charset="0"/>
                <a:cs typeface="Lucida Grande" panose="020B0600040502020204" pitchFamily="34" charset="0"/>
              </a:rPr>
              <a:t> </a:t>
            </a:r>
            <a:r>
              <a:rPr sz="1500" b="1" spc="-20" dirty="0">
                <a:solidFill>
                  <a:srgbClr val="FFFFFF"/>
                </a:solidFill>
                <a:latin typeface="Verdana" panose="020B0604030504040204" pitchFamily="34" charset="0"/>
                <a:cs typeface="Lucida Grande" panose="020B0600040502020204" pitchFamily="34" charset="0"/>
              </a:rPr>
              <a:t>For </a:t>
            </a:r>
            <a:r>
              <a:rPr sz="1500" b="1" dirty="0">
                <a:solidFill>
                  <a:srgbClr val="FFFFFF"/>
                </a:solidFill>
                <a:latin typeface="Verdana" panose="020B0604030504040204" pitchFamily="34" charset="0"/>
                <a:cs typeface="Lucida Grande" panose="020B0600040502020204" pitchFamily="34" charset="0"/>
              </a:rPr>
              <a:t> Stability</a:t>
            </a:r>
            <a:endParaRPr lang="en-US" sz="1500" b="1" dirty="0">
              <a:solidFill>
                <a:srgbClr val="FFFFFF"/>
              </a:solidFill>
              <a:latin typeface="Verdana" panose="020B0604030504040204" pitchFamily="34" charset="0"/>
              <a:cs typeface="Lucida Grande" panose="020B0600040502020204" pitchFamily="34" charset="0"/>
            </a:endParaRPr>
          </a:p>
          <a:p>
            <a:pPr marL="12700" marR="5080" algn="ctr">
              <a:spcBef>
                <a:spcPts val="100"/>
              </a:spcBef>
            </a:pPr>
            <a:endParaRPr sz="1500" b="1" dirty="0">
              <a:latin typeface="Verdana" panose="020B0604030504040204" pitchFamily="34" charset="0"/>
              <a:cs typeface="Lucida Grande" panose="020B0600040502020204" pitchFamily="34" charset="0"/>
            </a:endParaRPr>
          </a:p>
          <a:p>
            <a:pPr algn="ctr">
              <a:spcBef>
                <a:spcPts val="360"/>
              </a:spcBef>
            </a:pPr>
            <a:endParaRPr sz="1500" b="1" dirty="0">
              <a:latin typeface="Verdana" panose="020B0604030504040204" pitchFamily="34" charset="0"/>
              <a:cs typeface="Lucida Grande" panose="020B0600040502020204" pitchFamily="34" charset="0"/>
            </a:endParaRPr>
          </a:p>
        </p:txBody>
      </p:sp>
      <p:sp>
        <p:nvSpPr>
          <p:cNvPr id="17" name="object 8">
            <a:extLst>
              <a:ext uri="{FF2B5EF4-FFF2-40B4-BE49-F238E27FC236}">
                <a16:creationId xmlns:a16="http://schemas.microsoft.com/office/drawing/2014/main" id="{16C6E940-1DF4-527F-1D78-F6AB7317D8D6}"/>
              </a:ext>
            </a:extLst>
          </p:cNvPr>
          <p:cNvSpPr txBox="1"/>
          <p:nvPr/>
        </p:nvSpPr>
        <p:spPr>
          <a:xfrm>
            <a:off x="5194853" y="2720527"/>
            <a:ext cx="1805305" cy="830997"/>
          </a:xfrm>
          <a:prstGeom prst="rect">
            <a:avLst/>
          </a:prstGeom>
        </p:spPr>
        <p:txBody>
          <a:bodyPr vert="horz" wrap="square" lIns="0" tIns="35560" rIns="0" bIns="0" rtlCol="0">
            <a:spAutoFit/>
          </a:bodyPr>
          <a:lstStyle/>
          <a:p>
            <a:pPr algn="ctr">
              <a:spcBef>
                <a:spcPts val="280"/>
              </a:spcBef>
            </a:pPr>
            <a:r>
              <a:rPr lang="en-US" sz="1500" b="1" spc="-55" dirty="0">
                <a:solidFill>
                  <a:schemeClr val="bg1"/>
                </a:solidFill>
                <a:latin typeface="Verdana" panose="020B0604030504040204" pitchFamily="34" charset="0"/>
                <a:cs typeface="Lucida Grande" panose="020B0600040502020204" pitchFamily="34" charset="0"/>
              </a:rPr>
              <a:t>Originality</a:t>
            </a:r>
            <a:endParaRPr sz="1500" b="1" dirty="0">
              <a:solidFill>
                <a:schemeClr val="bg1"/>
              </a:solidFill>
              <a:latin typeface="Verdana" panose="020B0604030504040204" pitchFamily="34" charset="0"/>
              <a:cs typeface="Lucida Grande" panose="020B0600040502020204" pitchFamily="34" charset="0"/>
            </a:endParaRPr>
          </a:p>
          <a:p>
            <a:pPr marL="1905" algn="ctr">
              <a:spcBef>
                <a:spcPts val="360"/>
              </a:spcBef>
            </a:pPr>
            <a:endParaRPr lang="en-US" sz="1500" b="1" dirty="0">
              <a:solidFill>
                <a:schemeClr val="bg1"/>
              </a:solidFill>
              <a:latin typeface="Verdana" panose="020B0604030504040204" pitchFamily="34" charset="0"/>
              <a:cs typeface="Lucida Grande" panose="020B0600040502020204" pitchFamily="34" charset="0"/>
            </a:endParaRPr>
          </a:p>
          <a:p>
            <a:pPr marL="1905" algn="ctr">
              <a:spcBef>
                <a:spcPts val="360"/>
              </a:spcBef>
            </a:pPr>
            <a:endParaRPr sz="1500" b="1" dirty="0">
              <a:solidFill>
                <a:schemeClr val="bg1"/>
              </a:solidFill>
              <a:latin typeface="Verdana" panose="020B0604030504040204" pitchFamily="34" charset="0"/>
              <a:cs typeface="Lucida Grande" panose="020B0600040502020204" pitchFamily="34" charset="0"/>
            </a:endParaRPr>
          </a:p>
        </p:txBody>
      </p:sp>
      <p:sp>
        <p:nvSpPr>
          <p:cNvPr id="18" name="object 9">
            <a:extLst>
              <a:ext uri="{FF2B5EF4-FFF2-40B4-BE49-F238E27FC236}">
                <a16:creationId xmlns:a16="http://schemas.microsoft.com/office/drawing/2014/main" id="{AA49A877-FE24-EE33-A86B-521E800BCD89}"/>
              </a:ext>
            </a:extLst>
          </p:cNvPr>
          <p:cNvSpPr txBox="1"/>
          <p:nvPr/>
        </p:nvSpPr>
        <p:spPr>
          <a:xfrm>
            <a:off x="3511500" y="4322350"/>
            <a:ext cx="1535265" cy="243656"/>
          </a:xfrm>
          <a:prstGeom prst="rect">
            <a:avLst/>
          </a:prstGeom>
        </p:spPr>
        <p:txBody>
          <a:bodyPr vert="horz" wrap="square" lIns="0" tIns="12700" rIns="0" bIns="0" rtlCol="0">
            <a:spAutoFit/>
          </a:bodyPr>
          <a:lstStyle/>
          <a:p>
            <a:pPr algn="ctr">
              <a:spcBef>
                <a:spcPts val="1800"/>
              </a:spcBef>
            </a:pPr>
            <a:r>
              <a:rPr lang="en-US" sz="1500" b="1" spc="-10" dirty="0">
                <a:solidFill>
                  <a:srgbClr val="FFFFFF"/>
                </a:solidFill>
                <a:latin typeface="Verdana" panose="020B0604030504040204" pitchFamily="34" charset="0"/>
                <a:cs typeface="Lucida Grande" panose="020B0600040502020204" pitchFamily="34" charset="0"/>
              </a:rPr>
              <a:t>Extraversion</a:t>
            </a:r>
            <a:endParaRPr lang="en-US" sz="1500" b="1" dirty="0">
              <a:latin typeface="Verdana" panose="020B0604030504040204" pitchFamily="34" charset="0"/>
              <a:cs typeface="Lucida Grande" panose="020B0600040502020204" pitchFamily="34" charset="0"/>
            </a:endParaRPr>
          </a:p>
        </p:txBody>
      </p:sp>
      <p:sp>
        <p:nvSpPr>
          <p:cNvPr id="19" name="object 10">
            <a:extLst>
              <a:ext uri="{FF2B5EF4-FFF2-40B4-BE49-F238E27FC236}">
                <a16:creationId xmlns:a16="http://schemas.microsoft.com/office/drawing/2014/main" id="{A42892DD-80AD-4E57-F368-FE46E1063186}"/>
              </a:ext>
            </a:extLst>
          </p:cNvPr>
          <p:cNvSpPr txBox="1"/>
          <p:nvPr/>
        </p:nvSpPr>
        <p:spPr>
          <a:xfrm>
            <a:off x="7008514" y="4053445"/>
            <a:ext cx="1828800" cy="512961"/>
          </a:xfrm>
          <a:prstGeom prst="rect">
            <a:avLst/>
          </a:prstGeom>
        </p:spPr>
        <p:txBody>
          <a:bodyPr vert="horz" wrap="square" lIns="0" tIns="12700" rIns="0" bIns="0" rtlCol="0">
            <a:spAutoFit/>
          </a:bodyPr>
          <a:lstStyle/>
          <a:p>
            <a:pPr algn="ctr">
              <a:spcBef>
                <a:spcPts val="100"/>
              </a:spcBef>
            </a:pPr>
            <a:endParaRPr sz="1500" b="1" dirty="0">
              <a:solidFill>
                <a:schemeClr val="bg1"/>
              </a:solidFill>
              <a:latin typeface="Verdana" panose="020B0604030504040204" pitchFamily="34" charset="0"/>
              <a:cs typeface="Lucida Grande" panose="020B0600040502020204" pitchFamily="34" charset="0"/>
            </a:endParaRPr>
          </a:p>
          <a:p>
            <a:pPr algn="ctr">
              <a:spcBef>
                <a:spcPts val="280"/>
              </a:spcBef>
            </a:pPr>
            <a:r>
              <a:rPr lang="en-US" sz="1500" b="1" spc="-55" dirty="0">
                <a:solidFill>
                  <a:schemeClr val="bg1"/>
                </a:solidFill>
                <a:latin typeface="Verdana" panose="020B0604030504040204" pitchFamily="34" charset="0"/>
                <a:cs typeface="Lucida Grande" panose="020B0600040502020204" pitchFamily="34" charset="0"/>
              </a:rPr>
              <a:t>A</a:t>
            </a:r>
            <a:r>
              <a:rPr lang="en-US" sz="1500" b="1" spc="-30" dirty="0">
                <a:solidFill>
                  <a:schemeClr val="bg1"/>
                </a:solidFill>
                <a:latin typeface="Verdana" panose="020B0604030504040204" pitchFamily="34" charset="0"/>
                <a:cs typeface="Lucida Grande" panose="020B0600040502020204" pitchFamily="34" charset="0"/>
              </a:rPr>
              <a:t>cc</a:t>
            </a:r>
            <a:r>
              <a:rPr lang="en-US" sz="1500" b="1" spc="-25" dirty="0">
                <a:solidFill>
                  <a:schemeClr val="bg1"/>
                </a:solidFill>
                <a:latin typeface="Verdana" panose="020B0604030504040204" pitchFamily="34" charset="0"/>
                <a:cs typeface="Lucida Grande" panose="020B0600040502020204" pitchFamily="34" charset="0"/>
              </a:rPr>
              <a:t>ommod</a:t>
            </a:r>
            <a:r>
              <a:rPr lang="en-US" sz="1500" b="1" spc="-35" dirty="0">
                <a:solidFill>
                  <a:schemeClr val="bg1"/>
                </a:solidFill>
                <a:latin typeface="Verdana" panose="020B0604030504040204" pitchFamily="34" charset="0"/>
                <a:cs typeface="Lucida Grande" panose="020B0600040502020204" pitchFamily="34" charset="0"/>
              </a:rPr>
              <a:t>a</a:t>
            </a:r>
            <a:r>
              <a:rPr lang="en-US" sz="1500" b="1" spc="-20" dirty="0">
                <a:solidFill>
                  <a:schemeClr val="bg1"/>
                </a:solidFill>
                <a:latin typeface="Verdana" panose="020B0604030504040204" pitchFamily="34" charset="0"/>
                <a:cs typeface="Lucida Grande" panose="020B0600040502020204" pitchFamily="34" charset="0"/>
              </a:rPr>
              <a:t>tion</a:t>
            </a:r>
            <a:endParaRPr lang="en-US" sz="1500" b="1" dirty="0">
              <a:solidFill>
                <a:schemeClr val="bg1"/>
              </a:solidFill>
              <a:latin typeface="Verdana" panose="020B0604030504040204" pitchFamily="34" charset="0"/>
              <a:cs typeface="Lucida Grande" panose="020B0600040502020204" pitchFamily="34" charset="0"/>
            </a:endParaRPr>
          </a:p>
        </p:txBody>
      </p:sp>
      <p:sp>
        <p:nvSpPr>
          <p:cNvPr id="20" name="object 11">
            <a:extLst>
              <a:ext uri="{FF2B5EF4-FFF2-40B4-BE49-F238E27FC236}">
                <a16:creationId xmlns:a16="http://schemas.microsoft.com/office/drawing/2014/main" id="{7C7CB495-F1CA-BF3D-8737-317E687EA90A}"/>
              </a:ext>
            </a:extLst>
          </p:cNvPr>
          <p:cNvSpPr txBox="1"/>
          <p:nvPr/>
        </p:nvSpPr>
        <p:spPr>
          <a:xfrm>
            <a:off x="9022526" y="2757901"/>
            <a:ext cx="1542415" cy="243656"/>
          </a:xfrm>
          <a:prstGeom prst="rect">
            <a:avLst/>
          </a:prstGeom>
        </p:spPr>
        <p:txBody>
          <a:bodyPr vert="horz" wrap="square" lIns="0" tIns="12700" rIns="0" bIns="0" rtlCol="0">
            <a:spAutoFit/>
          </a:bodyPr>
          <a:lstStyle/>
          <a:p>
            <a:pPr marL="12700">
              <a:spcBef>
                <a:spcPts val="100"/>
              </a:spcBef>
            </a:pPr>
            <a:r>
              <a:rPr sz="1500" b="1" dirty="0">
                <a:solidFill>
                  <a:schemeClr val="bg1"/>
                </a:solidFill>
                <a:latin typeface="Verdana" panose="020B0604030504040204" pitchFamily="34" charset="0"/>
                <a:cs typeface="Lucida Grande" panose="020B0600040502020204" pitchFamily="34" charset="0"/>
              </a:rPr>
              <a:t>Consolid</a:t>
            </a:r>
            <a:r>
              <a:rPr sz="1500" b="1" spc="-10" dirty="0">
                <a:solidFill>
                  <a:schemeClr val="bg1"/>
                </a:solidFill>
                <a:latin typeface="Verdana" panose="020B0604030504040204" pitchFamily="34" charset="0"/>
                <a:cs typeface="Lucida Grande" panose="020B0600040502020204" pitchFamily="34" charset="0"/>
              </a:rPr>
              <a:t>a</a:t>
            </a:r>
            <a:r>
              <a:rPr sz="1500" b="1" dirty="0">
                <a:solidFill>
                  <a:schemeClr val="bg1"/>
                </a:solidFill>
                <a:latin typeface="Verdana" panose="020B0604030504040204" pitchFamily="34" charset="0"/>
                <a:cs typeface="Lucida Grande" panose="020B0600040502020204" pitchFamily="34" charset="0"/>
              </a:rPr>
              <a:t>tion</a:t>
            </a:r>
          </a:p>
        </p:txBody>
      </p:sp>
      <p:pic>
        <p:nvPicPr>
          <p:cNvPr id="21" name="Picture 20" descr="A blue square with white letter n&#10;&#10;Description automatically generated">
            <a:extLst>
              <a:ext uri="{FF2B5EF4-FFF2-40B4-BE49-F238E27FC236}">
                <a16:creationId xmlns:a16="http://schemas.microsoft.com/office/drawing/2014/main" id="{394CDE1E-3EF4-5870-F663-7E54F5249A84}"/>
              </a:ext>
            </a:extLst>
          </p:cNvPr>
          <p:cNvPicPr>
            <a:picLocks noChangeAspect="1"/>
          </p:cNvPicPr>
          <p:nvPr/>
        </p:nvPicPr>
        <p:blipFill rotWithShape="1">
          <a:blip r:embed="rId3">
            <a:extLst>
              <a:ext uri="{28A0092B-C50C-407E-A947-70E740481C1C}">
                <a14:useLocalDpi xmlns:a14="http://schemas.microsoft.com/office/drawing/2010/main" val="0"/>
              </a:ext>
            </a:extLst>
          </a:blip>
          <a:srcRect l="28495" t="21920" r="15373" b="23299"/>
          <a:stretch/>
        </p:blipFill>
        <p:spPr>
          <a:xfrm>
            <a:off x="2157790" y="3638249"/>
            <a:ext cx="474178" cy="476496"/>
          </a:xfrm>
          <a:prstGeom prst="rect">
            <a:avLst/>
          </a:prstGeom>
        </p:spPr>
      </p:pic>
      <p:pic>
        <p:nvPicPr>
          <p:cNvPr id="22" name="Picture 21" descr="A white circle in a red square&#10;&#10;Description automatically generated">
            <a:extLst>
              <a:ext uri="{FF2B5EF4-FFF2-40B4-BE49-F238E27FC236}">
                <a16:creationId xmlns:a16="http://schemas.microsoft.com/office/drawing/2014/main" id="{50E81C8E-E628-74FC-D2E1-9B3186D92907}"/>
              </a:ext>
            </a:extLst>
          </p:cNvPr>
          <p:cNvPicPr>
            <a:picLocks noChangeAspect="1"/>
          </p:cNvPicPr>
          <p:nvPr/>
        </p:nvPicPr>
        <p:blipFill rotWithShape="1">
          <a:blip r:embed="rId4">
            <a:extLst>
              <a:ext uri="{28A0092B-C50C-407E-A947-70E740481C1C}">
                <a14:useLocalDpi xmlns:a14="http://schemas.microsoft.com/office/drawing/2010/main" val="0"/>
              </a:ext>
            </a:extLst>
          </a:blip>
          <a:srcRect l="21340" t="18341" r="14116" b="22823"/>
          <a:stretch/>
        </p:blipFill>
        <p:spPr>
          <a:xfrm>
            <a:off x="5850017" y="3429000"/>
            <a:ext cx="503661" cy="455990"/>
          </a:xfrm>
          <a:prstGeom prst="rect">
            <a:avLst/>
          </a:prstGeom>
        </p:spPr>
      </p:pic>
      <p:pic>
        <p:nvPicPr>
          <p:cNvPr id="23" name="Picture 22" descr="A white background with blue text&#10;&#10;Description automatically generated">
            <a:extLst>
              <a:ext uri="{FF2B5EF4-FFF2-40B4-BE49-F238E27FC236}">
                <a16:creationId xmlns:a16="http://schemas.microsoft.com/office/drawing/2014/main" id="{EA8E0DD1-DA98-8F67-B114-49549F766471}"/>
              </a:ext>
            </a:extLst>
          </p:cNvPr>
          <p:cNvPicPr>
            <a:picLocks noChangeAspect="1"/>
          </p:cNvPicPr>
          <p:nvPr/>
        </p:nvPicPr>
        <p:blipFill rotWithShape="1">
          <a:blip r:embed="rId5">
            <a:extLst>
              <a:ext uri="{28A0092B-C50C-407E-A947-70E740481C1C}">
                <a14:useLocalDpi xmlns:a14="http://schemas.microsoft.com/office/drawing/2010/main" val="0"/>
              </a:ext>
            </a:extLst>
          </a:blip>
          <a:srcRect l="11365" t="6844" r="79136" b="82057"/>
          <a:stretch/>
        </p:blipFill>
        <p:spPr>
          <a:xfrm>
            <a:off x="4015406" y="3596971"/>
            <a:ext cx="495585" cy="456474"/>
          </a:xfrm>
          <a:prstGeom prst="rect">
            <a:avLst/>
          </a:prstGeom>
        </p:spPr>
      </p:pic>
      <p:pic>
        <p:nvPicPr>
          <p:cNvPr id="24" name="Picture 23" descr="A green square with a white letter c&#10;&#10;Description automatically generated">
            <a:extLst>
              <a:ext uri="{FF2B5EF4-FFF2-40B4-BE49-F238E27FC236}">
                <a16:creationId xmlns:a16="http://schemas.microsoft.com/office/drawing/2014/main" id="{8E3558E2-CBDA-0A06-87D2-802E438F9247}"/>
              </a:ext>
            </a:extLst>
          </p:cNvPr>
          <p:cNvPicPr>
            <a:picLocks noChangeAspect="1"/>
          </p:cNvPicPr>
          <p:nvPr/>
        </p:nvPicPr>
        <p:blipFill rotWithShape="1">
          <a:blip r:embed="rId6">
            <a:extLst>
              <a:ext uri="{28A0092B-C50C-407E-A947-70E740481C1C}">
                <a14:useLocalDpi xmlns:a14="http://schemas.microsoft.com/office/drawing/2010/main" val="0"/>
              </a:ext>
            </a:extLst>
          </a:blip>
          <a:srcRect l="12798" t="8924" r="17295" b="13524"/>
          <a:stretch/>
        </p:blipFill>
        <p:spPr>
          <a:xfrm>
            <a:off x="9544207" y="3352260"/>
            <a:ext cx="436157" cy="488795"/>
          </a:xfrm>
          <a:prstGeom prst="rect">
            <a:avLst/>
          </a:prstGeom>
        </p:spPr>
      </p:pic>
      <p:pic>
        <p:nvPicPr>
          <p:cNvPr id="25" name="Picture 24" descr="A white letter in a brown square&#10;&#10;Description automatically generated">
            <a:extLst>
              <a:ext uri="{FF2B5EF4-FFF2-40B4-BE49-F238E27FC236}">
                <a16:creationId xmlns:a16="http://schemas.microsoft.com/office/drawing/2014/main" id="{3674BF20-5913-738C-7547-AE855A930272}"/>
              </a:ext>
            </a:extLst>
          </p:cNvPr>
          <p:cNvPicPr>
            <a:picLocks noChangeAspect="1"/>
          </p:cNvPicPr>
          <p:nvPr/>
        </p:nvPicPr>
        <p:blipFill rotWithShape="1">
          <a:blip r:embed="rId7">
            <a:extLst>
              <a:ext uri="{28A0092B-C50C-407E-A947-70E740481C1C}">
                <a14:useLocalDpi xmlns:a14="http://schemas.microsoft.com/office/drawing/2010/main" val="0"/>
              </a:ext>
            </a:extLst>
          </a:blip>
          <a:srcRect l="19883" t="21830" r="20738" b="15148"/>
          <a:stretch/>
        </p:blipFill>
        <p:spPr>
          <a:xfrm>
            <a:off x="7690999" y="3421553"/>
            <a:ext cx="446678" cy="463437"/>
          </a:xfrm>
          <a:prstGeom prst="rect">
            <a:avLst/>
          </a:prstGeom>
        </p:spPr>
      </p:pic>
    </p:spTree>
    <p:extLst>
      <p:ext uri="{BB962C8B-B14F-4D97-AF65-F5344CB8AC3E}">
        <p14:creationId xmlns:p14="http://schemas.microsoft.com/office/powerpoint/2010/main" val="22094506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0249380-3CF5-83F8-2A42-2B675E5AB02B}"/>
              </a:ext>
            </a:extLst>
          </p:cNvPr>
          <p:cNvGrpSpPr>
            <a:grpSpLocks noChangeAspect="1"/>
          </p:cNvGrpSpPr>
          <p:nvPr/>
        </p:nvGrpSpPr>
        <p:grpSpPr>
          <a:xfrm>
            <a:off x="714798" y="7794"/>
            <a:ext cx="11071162" cy="6227529"/>
            <a:chOff x="1996046" y="852695"/>
            <a:chExt cx="9854548" cy="5543183"/>
          </a:xfrm>
        </p:grpSpPr>
        <p:grpSp>
          <p:nvGrpSpPr>
            <p:cNvPr id="23" name="Group 22">
              <a:extLst>
                <a:ext uri="{FF2B5EF4-FFF2-40B4-BE49-F238E27FC236}">
                  <a16:creationId xmlns:a16="http://schemas.microsoft.com/office/drawing/2014/main" id="{941A0587-7388-61C3-1B8C-39E2041F655C}"/>
                </a:ext>
              </a:extLst>
            </p:cNvPr>
            <p:cNvGrpSpPr/>
            <p:nvPr/>
          </p:nvGrpSpPr>
          <p:grpSpPr>
            <a:xfrm>
              <a:off x="1996046" y="852695"/>
              <a:ext cx="9854548" cy="5543183"/>
              <a:chOff x="1996046" y="852695"/>
              <a:chExt cx="9854548" cy="5543183"/>
            </a:xfrm>
          </p:grpSpPr>
          <p:pic>
            <p:nvPicPr>
              <p:cNvPr id="17" name="Picture 16" descr="A picture containing circle, screenshot, design&#10;&#10;Description automatically generated">
                <a:extLst>
                  <a:ext uri="{FF2B5EF4-FFF2-40B4-BE49-F238E27FC236}">
                    <a16:creationId xmlns:a16="http://schemas.microsoft.com/office/drawing/2014/main" id="{4E9C8D1C-F8D6-DF89-E4F2-68B7C8A98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46" y="852695"/>
                <a:ext cx="9854548" cy="5543183"/>
              </a:xfrm>
              <a:prstGeom prst="rect">
                <a:avLst/>
              </a:prstGeom>
            </p:spPr>
          </p:pic>
          <p:sp>
            <p:nvSpPr>
              <p:cNvPr id="21" name="Oval 20">
                <a:extLst>
                  <a:ext uri="{FF2B5EF4-FFF2-40B4-BE49-F238E27FC236}">
                    <a16:creationId xmlns:a16="http://schemas.microsoft.com/office/drawing/2014/main" id="{91B51817-8547-2FE6-8890-C1D2C0B1EF91}"/>
                  </a:ext>
                </a:extLst>
              </p:cNvPr>
              <p:cNvSpPr/>
              <p:nvPr/>
            </p:nvSpPr>
            <p:spPr>
              <a:xfrm>
                <a:off x="8174153" y="4468431"/>
                <a:ext cx="250596" cy="257948"/>
              </a:xfrm>
              <a:prstGeom prst="ellipse">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1A8F655-9DA8-0D62-D49D-09F1704D1432}"/>
                  </a:ext>
                </a:extLst>
              </p:cNvPr>
              <p:cNvSpPr/>
              <p:nvPr/>
            </p:nvSpPr>
            <p:spPr>
              <a:xfrm>
                <a:off x="8230880" y="4526068"/>
                <a:ext cx="137142" cy="14267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D8465C2A-5097-9822-0464-400190EA440E}"/>
                </a:ext>
              </a:extLst>
            </p:cNvPr>
            <p:cNvSpPr/>
            <p:nvPr/>
          </p:nvSpPr>
          <p:spPr>
            <a:xfrm>
              <a:off x="6593306" y="1105237"/>
              <a:ext cx="1114926" cy="1119472"/>
            </a:xfrm>
            <a:prstGeom prst="ellipse">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933BEBF-78AE-DFFB-FE34-A64D1E1A6E48}"/>
                </a:ext>
              </a:extLst>
            </p:cNvPr>
            <p:cNvSpPr/>
            <p:nvPr/>
          </p:nvSpPr>
          <p:spPr>
            <a:xfrm>
              <a:off x="8550155" y="4468431"/>
              <a:ext cx="1114926" cy="1141339"/>
            </a:xfrm>
            <a:prstGeom prst="ellipse">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27E149F9-A2E4-101C-EDEB-35F216C94CB2}"/>
                </a:ext>
              </a:extLst>
            </p:cNvPr>
            <p:cNvSpPr/>
            <p:nvPr/>
          </p:nvSpPr>
          <p:spPr>
            <a:xfrm>
              <a:off x="4635987" y="4468431"/>
              <a:ext cx="1133441" cy="1141339"/>
            </a:xfrm>
            <a:prstGeom prst="ellipse">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5F7C8E7B-EC76-66CE-9296-1FC1739C1F1C}"/>
              </a:ext>
            </a:extLst>
          </p:cNvPr>
          <p:cNvSpPr/>
          <p:nvPr/>
        </p:nvSpPr>
        <p:spPr>
          <a:xfrm>
            <a:off x="5077087" y="4069920"/>
            <a:ext cx="264459" cy="257266"/>
          </a:xfrm>
          <a:prstGeom prst="ellipse">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0AE0A8D-F60F-F644-DF3A-3466DDA725DB}"/>
              </a:ext>
            </a:extLst>
          </p:cNvPr>
          <p:cNvSpPr/>
          <p:nvPr/>
        </p:nvSpPr>
        <p:spPr>
          <a:xfrm flipH="1">
            <a:off x="8365216" y="3523801"/>
            <a:ext cx="227327" cy="19071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7D3EAEA-1CEF-74AD-42DC-AEB3DA59B8FB}"/>
              </a:ext>
            </a:extLst>
          </p:cNvPr>
          <p:cNvSpPr/>
          <p:nvPr/>
        </p:nvSpPr>
        <p:spPr>
          <a:xfrm>
            <a:off x="6367340" y="1832968"/>
            <a:ext cx="277136" cy="276981"/>
          </a:xfrm>
          <a:prstGeom prst="ellipse">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86FE8D9-709A-702C-46F7-9801B0F1B649}"/>
              </a:ext>
            </a:extLst>
          </p:cNvPr>
          <p:cNvSpPr/>
          <p:nvPr/>
        </p:nvSpPr>
        <p:spPr>
          <a:xfrm>
            <a:off x="6431824" y="1898898"/>
            <a:ext cx="148168" cy="15414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F3DD719-4AE1-3C10-83F7-F9F070CC9E4A}"/>
              </a:ext>
            </a:extLst>
          </p:cNvPr>
          <p:cNvSpPr/>
          <p:nvPr/>
        </p:nvSpPr>
        <p:spPr>
          <a:xfrm>
            <a:off x="5265152" y="2231236"/>
            <a:ext cx="2500350" cy="2432137"/>
          </a:xfrm>
          <a:prstGeom prst="ellipse">
            <a:avLst/>
          </a:prstGeom>
          <a:solidFill>
            <a:srgbClr val="F4DA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A3CD84EF-F51B-86A1-7071-4960508055F2}"/>
              </a:ext>
            </a:extLst>
          </p:cNvPr>
          <p:cNvSpPr/>
          <p:nvPr/>
        </p:nvSpPr>
        <p:spPr>
          <a:xfrm>
            <a:off x="5138317" y="4129535"/>
            <a:ext cx="141997" cy="13803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FE524D8F-37BD-4B34-F162-7F18FFCD7002}"/>
              </a:ext>
            </a:extLst>
          </p:cNvPr>
          <p:cNvSpPr txBox="1">
            <a:spLocks/>
          </p:cNvSpPr>
          <p:nvPr/>
        </p:nvSpPr>
        <p:spPr>
          <a:xfrm>
            <a:off x="8405179" y="515266"/>
            <a:ext cx="2812114" cy="108444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F87"/>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87"/>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87"/>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1800" b="1" u="none" strike="noStrike" kern="1200" cap="none" spc="0" normalizeH="0" baseline="0" noProof="0" dirty="0">
                <a:ln>
                  <a:noFill/>
                </a:ln>
                <a:solidFill>
                  <a:srgbClr val="18332F"/>
                </a:solidFill>
                <a:effectLst/>
                <a:uLnTx/>
                <a:uFillTx/>
                <a:latin typeface="Garamond" panose="02020404030301010803" pitchFamily="18" charset="0"/>
                <a:ea typeface="Palatino" pitchFamily="2" charset="77"/>
              </a:rPr>
              <a:t>The ideal work role is one that closely matches our natural preferences. </a:t>
            </a:r>
          </a:p>
        </p:txBody>
      </p:sp>
      <p:sp>
        <p:nvSpPr>
          <p:cNvPr id="5" name="Content Placeholder 3">
            <a:extLst>
              <a:ext uri="{FF2B5EF4-FFF2-40B4-BE49-F238E27FC236}">
                <a16:creationId xmlns:a16="http://schemas.microsoft.com/office/drawing/2014/main" id="{35A934CA-637A-F1D9-84BB-4023282EBD92}"/>
              </a:ext>
            </a:extLst>
          </p:cNvPr>
          <p:cNvSpPr txBox="1">
            <a:spLocks/>
          </p:cNvSpPr>
          <p:nvPr/>
        </p:nvSpPr>
        <p:spPr>
          <a:xfrm>
            <a:off x="840512" y="2994741"/>
            <a:ext cx="2500350" cy="21327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F87"/>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87"/>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87"/>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1800" b="1" u="none" strike="noStrike" kern="1200" cap="none" spc="0" normalizeH="0" baseline="0" noProof="0" dirty="0">
                <a:ln>
                  <a:noFill/>
                </a:ln>
                <a:solidFill>
                  <a:srgbClr val="18332F"/>
                </a:solidFill>
                <a:effectLst/>
                <a:uLnTx/>
                <a:uFillTx/>
                <a:latin typeface="Garamond" panose="02020404030301010803" pitchFamily="18" charset="0"/>
                <a:ea typeface="Palatino" pitchFamily="2" charset="77"/>
              </a:rPr>
              <a:t>When doing things that come naturally to us, we tend to excel without effort; finding solutions faster and better than others.</a:t>
            </a:r>
          </a:p>
        </p:txBody>
      </p:sp>
      <p:sp>
        <p:nvSpPr>
          <p:cNvPr id="7" name="Content Placeholder 3">
            <a:extLst>
              <a:ext uri="{FF2B5EF4-FFF2-40B4-BE49-F238E27FC236}">
                <a16:creationId xmlns:a16="http://schemas.microsoft.com/office/drawing/2014/main" id="{CEFDA9E1-8C2E-ECEF-5762-684461E5242B}"/>
              </a:ext>
            </a:extLst>
          </p:cNvPr>
          <p:cNvSpPr txBox="1">
            <a:spLocks/>
          </p:cNvSpPr>
          <p:nvPr/>
        </p:nvSpPr>
        <p:spPr>
          <a:xfrm>
            <a:off x="9444955" y="2606095"/>
            <a:ext cx="2109736" cy="18584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F87"/>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87"/>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87"/>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1800" b="1" u="none" strike="noStrike" kern="1200" cap="none" spc="0" normalizeH="0" baseline="0" noProof="0" dirty="0">
                <a:ln>
                  <a:noFill/>
                </a:ln>
                <a:solidFill>
                  <a:srgbClr val="18332F"/>
                </a:solidFill>
                <a:effectLst/>
                <a:uLnTx/>
                <a:uFillTx/>
                <a:latin typeface="Garamond" panose="02020404030301010803" pitchFamily="18" charset="0"/>
                <a:ea typeface="Palatino" pitchFamily="2" charset="77"/>
              </a:rPr>
              <a:t>We create the conditions for individuals and organizations to thrive.</a:t>
            </a:r>
          </a:p>
        </p:txBody>
      </p:sp>
      <p:sp>
        <p:nvSpPr>
          <p:cNvPr id="34" name="TextBox 33">
            <a:extLst>
              <a:ext uri="{FF2B5EF4-FFF2-40B4-BE49-F238E27FC236}">
                <a16:creationId xmlns:a16="http://schemas.microsoft.com/office/drawing/2014/main" id="{4C810683-E7D5-C031-3D13-6A37FAAB01E5}"/>
              </a:ext>
            </a:extLst>
          </p:cNvPr>
          <p:cNvSpPr txBox="1"/>
          <p:nvPr/>
        </p:nvSpPr>
        <p:spPr>
          <a:xfrm>
            <a:off x="5447959" y="2873601"/>
            <a:ext cx="215986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100" normalizeH="0" noProof="0" dirty="0">
                <a:ln>
                  <a:noFill/>
                </a:ln>
                <a:solidFill>
                  <a:schemeClr val="bg1"/>
                </a:solidFill>
                <a:effectLst/>
                <a:uLnTx/>
                <a:uFillTx/>
                <a:latin typeface="Garamond" panose="02020404030301010803" pitchFamily="18" charset="0"/>
                <a:ea typeface="Palatino" pitchFamily="2" charset="77"/>
                <a:cs typeface="JasmineUPC" panose="020B0502040204020203" pitchFamily="18" charset="-34"/>
              </a:rPr>
              <a:t>A Brighter Way to Solve Well-being, Effectiveness, &amp;  Engagement</a:t>
            </a:r>
          </a:p>
        </p:txBody>
      </p:sp>
      <p:pic>
        <p:nvPicPr>
          <p:cNvPr id="6" name="Picture 5" descr="A black and white image of a person in a circle with arrows&#10;&#10;Description automatically generated with low confidence">
            <a:extLst>
              <a:ext uri="{FF2B5EF4-FFF2-40B4-BE49-F238E27FC236}">
                <a16:creationId xmlns:a16="http://schemas.microsoft.com/office/drawing/2014/main" id="{67436C40-3436-34C6-5C28-1B487FEA1E7A}"/>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956560" y="4354211"/>
            <a:ext cx="692894" cy="692894"/>
          </a:xfrm>
          <a:prstGeom prst="rect">
            <a:avLst/>
          </a:prstGeom>
        </p:spPr>
      </p:pic>
      <p:pic>
        <p:nvPicPr>
          <p:cNvPr id="16" name="Picture 15" descr="A picture containing circle, black and white, design&#10;&#10;Description automatically generated">
            <a:extLst>
              <a:ext uri="{FF2B5EF4-FFF2-40B4-BE49-F238E27FC236}">
                <a16:creationId xmlns:a16="http://schemas.microsoft.com/office/drawing/2014/main" id="{F16F88C3-453B-07D7-2FA6-42C560642E46}"/>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78646" y="584173"/>
            <a:ext cx="672360" cy="672360"/>
          </a:xfrm>
          <a:prstGeom prst="rect">
            <a:avLst/>
          </a:prstGeom>
        </p:spPr>
      </p:pic>
      <p:pic>
        <p:nvPicPr>
          <p:cNvPr id="29" name="Picture 28" descr="A picture containing screenshot, black, design, font&#10;&#10;Description automatically generated">
            <a:extLst>
              <a:ext uri="{FF2B5EF4-FFF2-40B4-BE49-F238E27FC236}">
                <a16:creationId xmlns:a16="http://schemas.microsoft.com/office/drawing/2014/main" id="{2D932E61-FF97-20A2-F1F2-428D00A5ED58}"/>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405179" y="4435434"/>
            <a:ext cx="662337" cy="620941"/>
          </a:xfrm>
          <a:prstGeom prst="rect">
            <a:avLst/>
          </a:prstGeom>
        </p:spPr>
      </p:pic>
      <p:sp>
        <p:nvSpPr>
          <p:cNvPr id="3" name="object 3">
            <a:extLst>
              <a:ext uri="{FF2B5EF4-FFF2-40B4-BE49-F238E27FC236}">
                <a16:creationId xmlns:a16="http://schemas.microsoft.com/office/drawing/2014/main" id="{EA2CC3E7-DEFD-FEF0-7FBC-5F27C62BD4A9}"/>
              </a:ext>
            </a:extLst>
          </p:cNvPr>
          <p:cNvSpPr txBox="1"/>
          <p:nvPr/>
        </p:nvSpPr>
        <p:spPr>
          <a:xfrm>
            <a:off x="935766" y="515266"/>
            <a:ext cx="3061468" cy="1603607"/>
          </a:xfrm>
          <a:prstGeom prst="rect">
            <a:avLst/>
          </a:prstGeom>
        </p:spPr>
        <p:txBody>
          <a:bodyPr vert="horz" wrap="square" lIns="0" tIns="33618" rIns="0" bIns="0" rtlCol="0">
            <a:spAutoFit/>
          </a:bodyPr>
          <a:lstStyle/>
          <a:p>
            <a:pPr marL="11206" marR="4483" defTabSz="806867">
              <a:spcBef>
                <a:spcPts val="265"/>
              </a:spcBef>
            </a:pPr>
            <a:r>
              <a:rPr lang="en-US" sz="3400" b="1" kern="0" dirty="0">
                <a:solidFill>
                  <a:srgbClr val="2D68C4"/>
                </a:solidFill>
                <a:latin typeface="Verdana" panose="020B0604030504040204" pitchFamily="34" charset="0"/>
                <a:cs typeface="Lucida Grande" panose="020B0600040502020204" pitchFamily="34" charset="0"/>
              </a:rPr>
              <a:t>Trait Energy in the</a:t>
            </a:r>
            <a:br>
              <a:rPr lang="en-US" sz="3400" b="1" kern="0" dirty="0">
                <a:solidFill>
                  <a:srgbClr val="2D68C4"/>
                </a:solidFill>
                <a:latin typeface="Verdana" panose="020B0604030504040204" pitchFamily="34" charset="0"/>
                <a:cs typeface="Lucida Grande" panose="020B0600040502020204" pitchFamily="34" charset="0"/>
              </a:rPr>
            </a:br>
            <a:r>
              <a:rPr lang="en-US" sz="3400" b="1" kern="0" dirty="0">
                <a:solidFill>
                  <a:srgbClr val="2D68C4"/>
                </a:solidFill>
                <a:latin typeface="Verdana" panose="020B0604030504040204" pitchFamily="34" charset="0"/>
                <a:cs typeface="Lucida Grande" panose="020B0600040502020204" pitchFamily="34" charset="0"/>
              </a:rPr>
              <a:t>Workplace</a:t>
            </a:r>
            <a:endParaRPr sz="3400" b="1" kern="0" dirty="0">
              <a:solidFill>
                <a:srgbClr val="2D68C4"/>
              </a:solidFill>
              <a:latin typeface="Verdana" panose="020B0604030504040204" pitchFamily="34" charset="0"/>
              <a:cs typeface="Lucida Grande" panose="020B0600040502020204" pitchFamily="34" charset="0"/>
            </a:endParaRPr>
          </a:p>
        </p:txBody>
      </p:sp>
      <p:sp>
        <p:nvSpPr>
          <p:cNvPr id="8" name="Subtitle 2">
            <a:extLst>
              <a:ext uri="{FF2B5EF4-FFF2-40B4-BE49-F238E27FC236}">
                <a16:creationId xmlns:a16="http://schemas.microsoft.com/office/drawing/2014/main" id="{6A0D211D-C570-F61D-A74F-3BD6E927E18E}"/>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10" name="Date Placeholder 3">
            <a:extLst>
              <a:ext uri="{FF2B5EF4-FFF2-40B4-BE49-F238E27FC236}">
                <a16:creationId xmlns:a16="http://schemas.microsoft.com/office/drawing/2014/main" id="{E2E96172-AB0D-46DB-4564-63FAECC0E254}"/>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3" name="Footer Placeholder 5">
            <a:extLst>
              <a:ext uri="{FF2B5EF4-FFF2-40B4-BE49-F238E27FC236}">
                <a16:creationId xmlns:a16="http://schemas.microsoft.com/office/drawing/2014/main" id="{07DAE833-1FF5-2520-B5CD-459521AC1501}"/>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Tree>
    <p:extLst>
      <p:ext uri="{BB962C8B-B14F-4D97-AF65-F5344CB8AC3E}">
        <p14:creationId xmlns:p14="http://schemas.microsoft.com/office/powerpoint/2010/main" val="114943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3552E7-16C3-E8A5-9DCB-D2A97C4235DC}"/>
              </a:ext>
            </a:extLst>
          </p:cNvPr>
          <p:cNvSpPr/>
          <p:nvPr/>
        </p:nvSpPr>
        <p:spPr>
          <a:xfrm>
            <a:off x="0" y="-12663"/>
            <a:ext cx="12192000" cy="6883325"/>
          </a:xfrm>
          <a:prstGeom prst="rect">
            <a:avLst/>
          </a:prstGeom>
          <a:solidFill>
            <a:srgbClr val="FF6D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5">
            <a:extLst>
              <a:ext uri="{FF2B5EF4-FFF2-40B4-BE49-F238E27FC236}">
                <a16:creationId xmlns:a16="http://schemas.microsoft.com/office/drawing/2014/main" id="{5D51D937-E07E-F049-014F-D60672EB4764}"/>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sp>
        <p:nvSpPr>
          <p:cNvPr id="4" name="Subtitle 2">
            <a:extLst>
              <a:ext uri="{FF2B5EF4-FFF2-40B4-BE49-F238E27FC236}">
                <a16:creationId xmlns:a16="http://schemas.microsoft.com/office/drawing/2014/main" id="{BD2BA59C-8EA6-F2EF-5D3B-171A3F732D45}"/>
              </a:ext>
            </a:extLst>
          </p:cNvPr>
          <p:cNvSpPr txBox="1">
            <a:spLocks/>
          </p:cNvSpPr>
          <p:nvPr/>
        </p:nvSpPr>
        <p:spPr>
          <a:xfrm>
            <a:off x="1089285" y="6318097"/>
            <a:ext cx="267281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E3F2E3"/>
                </a:solidFill>
                <a:effectLst/>
                <a:latin typeface="Century Gothic" panose="020B0502020202020204" pitchFamily="34" charset="0"/>
              </a:rPr>
              <a:t>PARADIGM PERSONALITY LABS  </a:t>
            </a:r>
            <a:r>
              <a:rPr lang="en-US" sz="900" b="1" kern="700" spc="40" dirty="0">
                <a:solidFill>
                  <a:schemeClr val="bg1"/>
                </a:solidFill>
                <a:effectLst/>
                <a:latin typeface="Century Gothic" panose="020B0502020202020204" pitchFamily="34" charset="0"/>
              </a:rPr>
              <a:t>| </a:t>
            </a:r>
          </a:p>
        </p:txBody>
      </p:sp>
      <p:sp>
        <p:nvSpPr>
          <p:cNvPr id="5" name="Date Placeholder 3">
            <a:extLst>
              <a:ext uri="{FF2B5EF4-FFF2-40B4-BE49-F238E27FC236}">
                <a16:creationId xmlns:a16="http://schemas.microsoft.com/office/drawing/2014/main" id="{C73AA338-BD0D-954A-6114-23CFAF91CB44}"/>
              </a:ext>
            </a:extLst>
          </p:cNvPr>
          <p:cNvSpPr txBox="1">
            <a:spLocks/>
          </p:cNvSpPr>
          <p:nvPr/>
        </p:nvSpPr>
        <p:spPr>
          <a:xfrm>
            <a:off x="3103840" y="6235323"/>
            <a:ext cx="1211267"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chemeClr val="bg1"/>
                </a:solidFill>
                <a:latin typeface="Century Gothic" panose="020B0502020202020204" pitchFamily="34" charset="0"/>
              </a:rPr>
              <a:pPr algn="l"/>
              <a:t>May 24</a:t>
            </a:fld>
            <a:endParaRPr lang="en-US" dirty="0">
              <a:solidFill>
                <a:schemeClr val="bg1"/>
              </a:solidFill>
              <a:latin typeface="Century Gothic" panose="020B0502020202020204" pitchFamily="34" charset="0"/>
            </a:endParaRPr>
          </a:p>
        </p:txBody>
      </p:sp>
      <p:pic>
        <p:nvPicPr>
          <p:cNvPr id="9" name="Picture 8">
            <a:extLst>
              <a:ext uri="{FF2B5EF4-FFF2-40B4-BE49-F238E27FC236}">
                <a16:creationId xmlns:a16="http://schemas.microsoft.com/office/drawing/2014/main" id="{7313D690-88EC-A2C3-ADB4-FDFEF18A60A4}"/>
              </a:ext>
            </a:extLst>
          </p:cNvPr>
          <p:cNvPicPr>
            <a:picLocks noChangeAspect="1"/>
          </p:cNvPicPr>
          <p:nvPr/>
        </p:nvPicPr>
        <p:blipFill>
          <a:blip r:embed="rId3"/>
          <a:stretch>
            <a:fillRect/>
          </a:stretch>
        </p:blipFill>
        <p:spPr>
          <a:xfrm rot="10800000">
            <a:off x="3582214" y="930305"/>
            <a:ext cx="2285999" cy="2285999"/>
          </a:xfrm>
          <a:prstGeom prst="rect">
            <a:avLst/>
          </a:prstGeom>
        </p:spPr>
      </p:pic>
      <p:pic>
        <p:nvPicPr>
          <p:cNvPr id="14" name="Picture 13" descr="A black and blue diagonal stripes&#10;&#10;Description automatically generated">
            <a:extLst>
              <a:ext uri="{FF2B5EF4-FFF2-40B4-BE49-F238E27FC236}">
                <a16:creationId xmlns:a16="http://schemas.microsoft.com/office/drawing/2014/main" id="{AC3DEADF-5B03-D11B-73E6-24AB78552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352" y="3428999"/>
            <a:ext cx="2286000" cy="2286000"/>
          </a:xfrm>
          <a:prstGeom prst="rect">
            <a:avLst/>
          </a:prstGeom>
        </p:spPr>
      </p:pic>
      <p:sp>
        <p:nvSpPr>
          <p:cNvPr id="19" name="TextBox 18">
            <a:extLst>
              <a:ext uri="{FF2B5EF4-FFF2-40B4-BE49-F238E27FC236}">
                <a16:creationId xmlns:a16="http://schemas.microsoft.com/office/drawing/2014/main" id="{73966551-88A0-500F-806B-6DE708D5BAAF}"/>
              </a:ext>
            </a:extLst>
          </p:cNvPr>
          <p:cNvSpPr txBox="1"/>
          <p:nvPr/>
        </p:nvSpPr>
        <p:spPr>
          <a:xfrm>
            <a:off x="4315106" y="3579315"/>
            <a:ext cx="6682541" cy="1569660"/>
          </a:xfrm>
          <a:prstGeom prst="rect">
            <a:avLst/>
          </a:prstGeom>
          <a:noFill/>
        </p:spPr>
        <p:txBody>
          <a:bodyPr wrap="square">
            <a:spAutoFit/>
          </a:bodyPr>
          <a:lstStyle/>
          <a:p>
            <a:r>
              <a:rPr lang="en-US" sz="4800" b="1" u="none" strike="noStrike" dirty="0">
                <a:solidFill>
                  <a:schemeClr val="bg1"/>
                </a:solidFill>
                <a:effectLst/>
                <a:latin typeface="Verdana" panose="020B0604030504040204" pitchFamily="34" charset="0"/>
                <a:cs typeface="Lucida Grande" panose="020B0600040502020204" pitchFamily="34" charset="0"/>
              </a:rPr>
              <a:t>100% job-person fit doesn’t exist</a:t>
            </a:r>
            <a:endParaRPr lang="en-US" sz="4800" b="1" dirty="0">
              <a:solidFill>
                <a:schemeClr val="bg1"/>
              </a:solidFill>
              <a:latin typeface="Verdana" panose="020B0604030504040204" pitchFamily="34" charset="0"/>
              <a:cs typeface="Lucida Grande" panose="020B0600040502020204" pitchFamily="34" charset="0"/>
            </a:endParaRPr>
          </a:p>
        </p:txBody>
      </p:sp>
      <p:pic>
        <p:nvPicPr>
          <p:cNvPr id="6" name="Picture 5" descr="A green and black logo&#10;&#10;Description automatically generated">
            <a:extLst>
              <a:ext uri="{FF2B5EF4-FFF2-40B4-BE49-F238E27FC236}">
                <a16:creationId xmlns:a16="http://schemas.microsoft.com/office/drawing/2014/main" id="{AD6830FA-99B2-C273-43E6-3C75BDFBB5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4353" y="930305"/>
            <a:ext cx="2285999" cy="2285999"/>
          </a:xfrm>
          <a:prstGeom prst="rect">
            <a:avLst/>
          </a:prstGeom>
        </p:spPr>
      </p:pic>
    </p:spTree>
    <p:extLst>
      <p:ext uri="{BB962C8B-B14F-4D97-AF65-F5344CB8AC3E}">
        <p14:creationId xmlns:p14="http://schemas.microsoft.com/office/powerpoint/2010/main" val="26238452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DF79EA3-22DB-6E5B-EE29-887089AC8D03}"/>
              </a:ext>
            </a:extLst>
          </p:cNvPr>
          <p:cNvSpPr/>
          <p:nvPr/>
        </p:nvSpPr>
        <p:spPr>
          <a:xfrm>
            <a:off x="1209327" y="2216956"/>
            <a:ext cx="4765856" cy="3481317"/>
          </a:xfrm>
          <a:prstGeom prst="rect">
            <a:avLst/>
          </a:prstGeom>
          <a:solidFill>
            <a:srgbClr val="F4D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bject 26"/>
          <p:cNvSpPr txBox="1"/>
          <p:nvPr/>
        </p:nvSpPr>
        <p:spPr>
          <a:xfrm>
            <a:off x="1492566" y="2469356"/>
            <a:ext cx="3857397" cy="2781304"/>
          </a:xfrm>
          <a:prstGeom prst="rect">
            <a:avLst/>
          </a:prstGeom>
        </p:spPr>
        <p:txBody>
          <a:bodyPr vert="horz" wrap="square" lIns="0" tIns="11206" rIns="0" bIns="0" rtlCol="0">
            <a:spAutoFit/>
          </a:bodyPr>
          <a:lstStyle/>
          <a:p>
            <a:pPr marL="296956" marR="4483" indent="-285750" defTabSz="806867">
              <a:buFont typeface="Arial" panose="020B0604020202020204" pitchFamily="34" charset="0"/>
              <a:buChar char="•"/>
            </a:pPr>
            <a:r>
              <a:rPr sz="1500" kern="0" dirty="0">
                <a:solidFill>
                  <a:srgbClr val="18332F"/>
                </a:solidFill>
                <a:latin typeface="Garamond" panose="02020404030301010803" pitchFamily="18" charset="0"/>
                <a:ea typeface="Palatino" pitchFamily="2" charset="77"/>
                <a:cs typeface="Arial"/>
              </a:rPr>
              <a:t>Working</a:t>
            </a:r>
            <a:r>
              <a:rPr sz="1500" kern="0" spc="-18" dirty="0">
                <a:solidFill>
                  <a:srgbClr val="18332F"/>
                </a:solidFill>
                <a:latin typeface="Garamond" panose="02020404030301010803" pitchFamily="18" charset="0"/>
                <a:ea typeface="Palatino" pitchFamily="2" charset="77"/>
                <a:cs typeface="Arial"/>
              </a:rPr>
              <a:t> </a:t>
            </a:r>
            <a:r>
              <a:rPr sz="1500" kern="0" dirty="0">
                <a:solidFill>
                  <a:srgbClr val="18332F"/>
                </a:solidFill>
                <a:latin typeface="Garamond" panose="02020404030301010803" pitchFamily="18" charset="0"/>
                <a:ea typeface="Palatino" pitchFamily="2" charset="77"/>
                <a:cs typeface="Arial"/>
              </a:rPr>
              <a:t>against</a:t>
            </a:r>
            <a:r>
              <a:rPr sz="1500" kern="0" spc="-13" dirty="0">
                <a:solidFill>
                  <a:srgbClr val="18332F"/>
                </a:solidFill>
                <a:latin typeface="Garamond" panose="02020404030301010803" pitchFamily="18" charset="0"/>
                <a:ea typeface="Palatino" pitchFamily="2" charset="77"/>
                <a:cs typeface="Arial"/>
              </a:rPr>
              <a:t> </a:t>
            </a:r>
            <a:r>
              <a:rPr lang="en-US" sz="1500" kern="0" spc="-9" dirty="0">
                <a:solidFill>
                  <a:srgbClr val="18332F"/>
                </a:solidFill>
                <a:latin typeface="Garamond" panose="02020404030301010803" pitchFamily="18" charset="0"/>
                <a:ea typeface="Palatino" pitchFamily="2" charset="77"/>
                <a:cs typeface="Arial"/>
              </a:rPr>
              <a:t>your</a:t>
            </a:r>
            <a:r>
              <a:rPr sz="1500" kern="0" spc="-18" dirty="0">
                <a:solidFill>
                  <a:srgbClr val="18332F"/>
                </a:solidFill>
                <a:latin typeface="Garamond" panose="02020404030301010803" pitchFamily="18" charset="0"/>
                <a:ea typeface="Palatino" pitchFamily="2" charset="77"/>
                <a:cs typeface="Arial"/>
              </a:rPr>
              <a:t> </a:t>
            </a:r>
            <a:r>
              <a:rPr sz="1500" kern="0" dirty="0">
                <a:solidFill>
                  <a:srgbClr val="18332F"/>
                </a:solidFill>
                <a:latin typeface="Garamond" panose="02020404030301010803" pitchFamily="18" charset="0"/>
                <a:ea typeface="Palatino" pitchFamily="2" charset="77"/>
                <a:cs typeface="Arial"/>
              </a:rPr>
              <a:t>natural</a:t>
            </a:r>
            <a:r>
              <a:rPr sz="1500" kern="0" spc="-13" dirty="0">
                <a:solidFill>
                  <a:srgbClr val="18332F"/>
                </a:solidFill>
                <a:latin typeface="Garamond" panose="02020404030301010803" pitchFamily="18" charset="0"/>
                <a:ea typeface="Palatino" pitchFamily="2" charset="77"/>
                <a:cs typeface="Arial"/>
              </a:rPr>
              <a:t> </a:t>
            </a:r>
            <a:r>
              <a:rPr sz="1500" kern="0" spc="-9" dirty="0">
                <a:solidFill>
                  <a:srgbClr val="18332F"/>
                </a:solidFill>
                <a:latin typeface="Garamond" panose="02020404030301010803" pitchFamily="18" charset="0"/>
                <a:ea typeface="Palatino" pitchFamily="2" charset="77"/>
                <a:cs typeface="Arial"/>
              </a:rPr>
              <a:t>strengths</a:t>
            </a:r>
            <a:r>
              <a:rPr sz="1500" kern="0" spc="-22" dirty="0">
                <a:solidFill>
                  <a:srgbClr val="18332F"/>
                </a:solidFill>
                <a:latin typeface="Garamond" panose="02020404030301010803" pitchFamily="18" charset="0"/>
                <a:ea typeface="Palatino" pitchFamily="2" charset="77"/>
                <a:cs typeface="Arial"/>
              </a:rPr>
              <a:t> </a:t>
            </a:r>
            <a:endParaRPr lang="en-US" sz="1500" kern="0" spc="-22" dirty="0">
              <a:solidFill>
                <a:srgbClr val="18332F"/>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endParaRPr lang="en-US" sz="1500" kern="0" spc="-22" dirty="0">
              <a:solidFill>
                <a:srgbClr val="1C3775"/>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r>
              <a:rPr lang="en-US" sz="1500" kern="0" spc="-9" dirty="0">
                <a:solidFill>
                  <a:srgbClr val="18332F"/>
                </a:solidFill>
                <a:latin typeface="Garamond" panose="02020404030301010803" pitchFamily="18" charset="0"/>
                <a:ea typeface="Palatino" pitchFamily="2" charset="77"/>
                <a:cs typeface="Arial"/>
              </a:rPr>
              <a:t>I</a:t>
            </a:r>
            <a:r>
              <a:rPr sz="1500" kern="0" spc="-9" dirty="0">
                <a:solidFill>
                  <a:srgbClr val="18332F"/>
                </a:solidFill>
                <a:latin typeface="Garamond" panose="02020404030301010803" pitchFamily="18" charset="0"/>
                <a:ea typeface="Palatino" pitchFamily="2" charset="77"/>
                <a:cs typeface="Arial"/>
              </a:rPr>
              <a:t>ncreas</a:t>
            </a:r>
            <a:r>
              <a:rPr lang="en-US" sz="1500" kern="0" spc="-9" dirty="0">
                <a:solidFill>
                  <a:srgbClr val="18332F"/>
                </a:solidFill>
                <a:latin typeface="Garamond" panose="02020404030301010803" pitchFamily="18" charset="0"/>
                <a:ea typeface="Palatino" pitchFamily="2" charset="77"/>
                <a:cs typeface="Arial"/>
              </a:rPr>
              <a:t>ed</a:t>
            </a:r>
            <a:r>
              <a:rPr sz="1500" kern="0" spc="-13" dirty="0">
                <a:solidFill>
                  <a:srgbClr val="18332F"/>
                </a:solidFill>
                <a:latin typeface="Garamond" panose="02020404030301010803" pitchFamily="18" charset="0"/>
                <a:ea typeface="Palatino" pitchFamily="2" charset="77"/>
                <a:cs typeface="Arial"/>
              </a:rPr>
              <a:t> </a:t>
            </a:r>
            <a:r>
              <a:rPr sz="1500" kern="0" dirty="0">
                <a:solidFill>
                  <a:srgbClr val="18332F"/>
                </a:solidFill>
                <a:latin typeface="Garamond" panose="02020404030301010803" pitchFamily="18" charset="0"/>
                <a:ea typeface="Palatino" pitchFamily="2" charset="77"/>
                <a:cs typeface="Arial"/>
              </a:rPr>
              <a:t>drain</a:t>
            </a:r>
            <a:r>
              <a:rPr sz="1500" kern="0" spc="-18" dirty="0">
                <a:solidFill>
                  <a:srgbClr val="18332F"/>
                </a:solidFill>
                <a:latin typeface="Garamond" panose="02020404030301010803" pitchFamily="18" charset="0"/>
                <a:ea typeface="Palatino" pitchFamily="2" charset="77"/>
                <a:cs typeface="Arial"/>
              </a:rPr>
              <a:t> </a:t>
            </a:r>
            <a:r>
              <a:rPr sz="1500" kern="0" dirty="0">
                <a:solidFill>
                  <a:srgbClr val="18332F"/>
                </a:solidFill>
                <a:latin typeface="Garamond" panose="02020404030301010803" pitchFamily="18" charset="0"/>
                <a:ea typeface="Palatino" pitchFamily="2" charset="77"/>
                <a:cs typeface="Arial"/>
              </a:rPr>
              <a:t>and</a:t>
            </a:r>
            <a:r>
              <a:rPr sz="1500" kern="0" spc="-13" dirty="0">
                <a:solidFill>
                  <a:srgbClr val="18332F"/>
                </a:solidFill>
                <a:latin typeface="Garamond" panose="02020404030301010803" pitchFamily="18" charset="0"/>
                <a:ea typeface="Palatino" pitchFamily="2" charset="77"/>
                <a:cs typeface="Arial"/>
              </a:rPr>
              <a:t> </a:t>
            </a:r>
            <a:r>
              <a:rPr sz="1500" kern="0" dirty="0">
                <a:solidFill>
                  <a:srgbClr val="18332F"/>
                </a:solidFill>
                <a:latin typeface="Garamond" panose="02020404030301010803" pitchFamily="18" charset="0"/>
                <a:ea typeface="Palatino" pitchFamily="2" charset="77"/>
                <a:cs typeface="Arial"/>
              </a:rPr>
              <a:t>effort</a:t>
            </a:r>
            <a:endParaRPr lang="en-US" sz="1500" kern="0" spc="-18" dirty="0">
              <a:solidFill>
                <a:srgbClr val="18332F"/>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endParaRPr lang="en-US" sz="1500" kern="0" spc="-18" dirty="0">
              <a:solidFill>
                <a:srgbClr val="1C3775"/>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r>
              <a:rPr sz="1500" kern="0" spc="-26" dirty="0">
                <a:solidFill>
                  <a:srgbClr val="18332F"/>
                </a:solidFill>
                <a:latin typeface="Garamond" panose="02020404030301010803" pitchFamily="18" charset="0"/>
                <a:ea typeface="Palatino" pitchFamily="2" charset="77"/>
                <a:cs typeface="Arial"/>
              </a:rPr>
              <a:t>Reduced</a:t>
            </a:r>
            <a:r>
              <a:rPr sz="1500" kern="0" spc="-13" dirty="0">
                <a:solidFill>
                  <a:srgbClr val="18332F"/>
                </a:solidFill>
                <a:latin typeface="Garamond" panose="02020404030301010803" pitchFamily="18" charset="0"/>
                <a:ea typeface="Palatino" pitchFamily="2" charset="77"/>
                <a:cs typeface="Arial"/>
              </a:rPr>
              <a:t> </a:t>
            </a:r>
            <a:r>
              <a:rPr sz="1500" kern="0" spc="-9" dirty="0">
                <a:solidFill>
                  <a:srgbClr val="18332F"/>
                </a:solidFill>
                <a:latin typeface="Garamond" panose="02020404030301010803" pitchFamily="18" charset="0"/>
                <a:ea typeface="Palatino" pitchFamily="2" charset="77"/>
                <a:cs typeface="Arial"/>
              </a:rPr>
              <a:t>focus</a:t>
            </a:r>
            <a:r>
              <a:rPr lang="en-US" sz="1500" kern="0" spc="-9" dirty="0">
                <a:solidFill>
                  <a:srgbClr val="18332F"/>
                </a:solidFill>
                <a:latin typeface="Garamond" panose="02020404030301010803" pitchFamily="18" charset="0"/>
                <a:ea typeface="Palatino" pitchFamily="2" charset="77"/>
                <a:cs typeface="Arial"/>
              </a:rPr>
              <a:t> and </a:t>
            </a:r>
            <a:r>
              <a:rPr sz="1500" kern="0" spc="-26" dirty="0">
                <a:solidFill>
                  <a:srgbClr val="18332F"/>
                </a:solidFill>
                <a:latin typeface="Garamond" panose="02020404030301010803" pitchFamily="18" charset="0"/>
                <a:ea typeface="Palatino" pitchFamily="2" charset="77"/>
                <a:cs typeface="Arial"/>
              </a:rPr>
              <a:t>effectiveness</a:t>
            </a:r>
            <a:r>
              <a:rPr sz="1500" kern="0" dirty="0">
                <a:solidFill>
                  <a:srgbClr val="18332F"/>
                </a:solidFill>
                <a:latin typeface="Garamond" panose="02020404030301010803" pitchFamily="18" charset="0"/>
                <a:ea typeface="Palatino" pitchFamily="2" charset="77"/>
                <a:cs typeface="Arial"/>
              </a:rPr>
              <a:t> </a:t>
            </a:r>
            <a:endParaRPr lang="en-US" sz="1500" kern="0" dirty="0">
              <a:solidFill>
                <a:srgbClr val="18332F"/>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endParaRPr lang="en-US" sz="1500" kern="0" spc="-22" dirty="0">
              <a:solidFill>
                <a:srgbClr val="1C3775"/>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r>
              <a:rPr lang="en-US" sz="1500" kern="0" spc="-22" dirty="0">
                <a:solidFill>
                  <a:srgbClr val="18332F"/>
                </a:solidFill>
                <a:latin typeface="Garamond" panose="02020404030301010803" pitchFamily="18" charset="0"/>
                <a:ea typeface="Palatino" pitchFamily="2" charset="77"/>
                <a:cs typeface="Arial"/>
              </a:rPr>
              <a:t>I</a:t>
            </a:r>
            <a:r>
              <a:rPr sz="1500" kern="0" spc="-22" dirty="0">
                <a:solidFill>
                  <a:srgbClr val="18332F"/>
                </a:solidFill>
                <a:latin typeface="Garamond" panose="02020404030301010803" pitchFamily="18" charset="0"/>
                <a:ea typeface="Palatino" pitchFamily="2" charset="77"/>
                <a:cs typeface="Arial"/>
              </a:rPr>
              <a:t>ncreased</a:t>
            </a:r>
            <a:r>
              <a:rPr sz="1500" kern="0" dirty="0">
                <a:solidFill>
                  <a:srgbClr val="18332F"/>
                </a:solidFill>
                <a:latin typeface="Garamond" panose="02020404030301010803" pitchFamily="18" charset="0"/>
                <a:ea typeface="Palatino" pitchFamily="2" charset="77"/>
                <a:cs typeface="Arial"/>
              </a:rPr>
              <a:t> procrastination</a:t>
            </a:r>
            <a:endParaRPr lang="en-US" sz="1500" kern="0" dirty="0">
              <a:solidFill>
                <a:srgbClr val="18332F"/>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endParaRPr lang="en-US" sz="1500" kern="0" dirty="0">
              <a:solidFill>
                <a:srgbClr val="1C3775"/>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r>
              <a:rPr lang="en-US" sz="1500" kern="0" dirty="0">
                <a:solidFill>
                  <a:srgbClr val="18332F"/>
                </a:solidFill>
                <a:latin typeface="Garamond" panose="02020404030301010803" pitchFamily="18" charset="0"/>
                <a:ea typeface="Palatino" pitchFamily="2" charset="77"/>
                <a:cs typeface="Arial"/>
              </a:rPr>
              <a:t>F</a:t>
            </a:r>
            <a:r>
              <a:rPr sz="1500" kern="0" dirty="0">
                <a:solidFill>
                  <a:srgbClr val="18332F"/>
                </a:solidFill>
                <a:latin typeface="Garamond" panose="02020404030301010803" pitchFamily="18" charset="0"/>
                <a:ea typeface="Palatino" pitchFamily="2" charset="77"/>
                <a:cs typeface="Arial"/>
              </a:rPr>
              <a:t>ewer positive emotional </a:t>
            </a:r>
            <a:r>
              <a:rPr sz="1500" kern="0" spc="-9" dirty="0">
                <a:solidFill>
                  <a:srgbClr val="18332F"/>
                </a:solidFill>
                <a:latin typeface="Garamond" panose="02020404030301010803" pitchFamily="18" charset="0"/>
                <a:ea typeface="Palatino" pitchFamily="2" charset="77"/>
                <a:cs typeface="Arial"/>
              </a:rPr>
              <a:t>states</a:t>
            </a:r>
            <a:endParaRPr lang="en-US" sz="1500" kern="0" spc="-9" dirty="0">
              <a:solidFill>
                <a:srgbClr val="18332F"/>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endParaRPr lang="en-US" sz="1500" kern="0" spc="-9" dirty="0">
              <a:solidFill>
                <a:srgbClr val="1C3775"/>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r>
              <a:rPr sz="1500" b="1" kern="0" dirty="0">
                <a:solidFill>
                  <a:srgbClr val="18332F"/>
                </a:solidFill>
                <a:latin typeface="Garamond" panose="02020404030301010803" pitchFamily="18" charset="0"/>
                <a:ea typeface="Palatino" pitchFamily="2" charset="77"/>
                <a:cs typeface="Arial"/>
              </a:rPr>
              <a:t>Burnout</a:t>
            </a:r>
            <a:r>
              <a:rPr sz="1500" b="1" kern="0" spc="4" dirty="0">
                <a:solidFill>
                  <a:srgbClr val="18332F"/>
                </a:solidFill>
                <a:latin typeface="Garamond" panose="02020404030301010803" pitchFamily="18" charset="0"/>
                <a:ea typeface="Palatino" pitchFamily="2" charset="77"/>
                <a:cs typeface="Arial"/>
              </a:rPr>
              <a:t> </a:t>
            </a:r>
            <a:r>
              <a:rPr sz="1500" b="1" kern="0" dirty="0">
                <a:solidFill>
                  <a:srgbClr val="18332F"/>
                </a:solidFill>
                <a:latin typeface="Garamond" panose="02020404030301010803" pitchFamily="18" charset="0"/>
                <a:ea typeface="Palatino" pitchFamily="2" charset="77"/>
                <a:cs typeface="Arial"/>
              </a:rPr>
              <a:t>and</a:t>
            </a:r>
            <a:r>
              <a:rPr sz="1500" b="1" kern="0" spc="13" dirty="0">
                <a:solidFill>
                  <a:srgbClr val="18332F"/>
                </a:solidFill>
                <a:latin typeface="Garamond" panose="02020404030301010803" pitchFamily="18" charset="0"/>
                <a:ea typeface="Palatino" pitchFamily="2" charset="77"/>
                <a:cs typeface="Arial"/>
              </a:rPr>
              <a:t> </a:t>
            </a:r>
            <a:r>
              <a:rPr sz="1500" b="1" kern="0" dirty="0">
                <a:solidFill>
                  <a:srgbClr val="18332F"/>
                </a:solidFill>
                <a:latin typeface="Garamond" panose="02020404030301010803" pitchFamily="18" charset="0"/>
                <a:ea typeface="Palatino" pitchFamily="2" charset="77"/>
                <a:cs typeface="Arial"/>
              </a:rPr>
              <a:t>compromised</a:t>
            </a:r>
            <a:r>
              <a:rPr sz="1500" b="1" kern="0" spc="9" dirty="0">
                <a:solidFill>
                  <a:srgbClr val="18332F"/>
                </a:solidFill>
                <a:latin typeface="Garamond" panose="02020404030301010803" pitchFamily="18" charset="0"/>
                <a:ea typeface="Palatino" pitchFamily="2" charset="77"/>
                <a:cs typeface="Arial"/>
              </a:rPr>
              <a:t> </a:t>
            </a:r>
            <a:r>
              <a:rPr sz="1500" b="1" kern="0" dirty="0">
                <a:solidFill>
                  <a:srgbClr val="18332F"/>
                </a:solidFill>
                <a:latin typeface="Garamond" panose="02020404030301010803" pitchFamily="18" charset="0"/>
                <a:ea typeface="Palatino" pitchFamily="2" charset="77"/>
                <a:cs typeface="Arial"/>
              </a:rPr>
              <a:t>emotional</a:t>
            </a:r>
            <a:r>
              <a:rPr lang="en-US" sz="1500" b="1" kern="0" dirty="0">
                <a:solidFill>
                  <a:srgbClr val="18332F"/>
                </a:solidFill>
                <a:latin typeface="Garamond" panose="02020404030301010803" pitchFamily="18" charset="0"/>
                <a:ea typeface="Palatino" pitchFamily="2" charset="77"/>
                <a:cs typeface="Arial"/>
              </a:rPr>
              <a:t> and </a:t>
            </a:r>
            <a:r>
              <a:rPr sz="1500" b="1" kern="0" dirty="0">
                <a:solidFill>
                  <a:srgbClr val="18332F"/>
                </a:solidFill>
                <a:latin typeface="Garamond" panose="02020404030301010803" pitchFamily="18" charset="0"/>
                <a:ea typeface="Palatino" pitchFamily="2" charset="77"/>
                <a:cs typeface="Arial"/>
              </a:rPr>
              <a:t>physical</a:t>
            </a:r>
            <a:r>
              <a:rPr sz="1500" b="1" kern="0" spc="13" dirty="0">
                <a:solidFill>
                  <a:srgbClr val="18332F"/>
                </a:solidFill>
                <a:latin typeface="Garamond" panose="02020404030301010803" pitchFamily="18" charset="0"/>
                <a:ea typeface="Palatino" pitchFamily="2" charset="77"/>
                <a:cs typeface="Arial"/>
              </a:rPr>
              <a:t> </a:t>
            </a:r>
            <a:r>
              <a:rPr sz="1500" b="1" kern="0" spc="-22" dirty="0">
                <a:solidFill>
                  <a:srgbClr val="18332F"/>
                </a:solidFill>
                <a:latin typeface="Garamond" panose="02020404030301010803" pitchFamily="18" charset="0"/>
                <a:ea typeface="Palatino" pitchFamily="2" charset="77"/>
                <a:cs typeface="Arial"/>
              </a:rPr>
              <a:t>states</a:t>
            </a:r>
            <a:r>
              <a:rPr sz="1500" b="1" kern="0" spc="9" dirty="0">
                <a:solidFill>
                  <a:srgbClr val="18332F"/>
                </a:solidFill>
                <a:latin typeface="Garamond" panose="02020404030301010803" pitchFamily="18" charset="0"/>
                <a:ea typeface="Palatino" pitchFamily="2" charset="77"/>
                <a:cs typeface="Arial"/>
              </a:rPr>
              <a:t> </a:t>
            </a:r>
            <a:r>
              <a:rPr sz="1500" b="1" kern="0" dirty="0">
                <a:solidFill>
                  <a:srgbClr val="18332F"/>
                </a:solidFill>
                <a:latin typeface="Garamond" panose="02020404030301010803" pitchFamily="18" charset="0"/>
                <a:ea typeface="Palatino" pitchFamily="2" charset="77"/>
                <a:cs typeface="Arial"/>
              </a:rPr>
              <a:t>when</a:t>
            </a:r>
            <a:r>
              <a:rPr sz="1500" b="1" kern="0" spc="9" dirty="0">
                <a:solidFill>
                  <a:srgbClr val="18332F"/>
                </a:solidFill>
                <a:latin typeface="Garamond" panose="02020404030301010803" pitchFamily="18" charset="0"/>
                <a:ea typeface="Palatino" pitchFamily="2" charset="77"/>
                <a:cs typeface="Arial"/>
              </a:rPr>
              <a:t> </a:t>
            </a:r>
            <a:r>
              <a:rPr sz="1500" b="1" kern="0" spc="-18" dirty="0">
                <a:solidFill>
                  <a:srgbClr val="18332F"/>
                </a:solidFill>
                <a:latin typeface="Garamond" panose="02020404030301010803" pitchFamily="18" charset="0"/>
                <a:ea typeface="Palatino" pitchFamily="2" charset="77"/>
                <a:cs typeface="Arial"/>
              </a:rPr>
              <a:t>sustained</a:t>
            </a:r>
            <a:r>
              <a:rPr sz="1500" b="1" kern="0" spc="-26" dirty="0">
                <a:solidFill>
                  <a:srgbClr val="18332F"/>
                </a:solidFill>
                <a:latin typeface="Garamond" panose="02020404030301010803" pitchFamily="18" charset="0"/>
                <a:ea typeface="Palatino" pitchFamily="2" charset="77"/>
                <a:cs typeface="Arial"/>
              </a:rPr>
              <a:t> </a:t>
            </a:r>
            <a:r>
              <a:rPr sz="1500" b="1" kern="0" dirty="0">
                <a:solidFill>
                  <a:srgbClr val="18332F"/>
                </a:solidFill>
                <a:latin typeface="Garamond" panose="02020404030301010803" pitchFamily="18" charset="0"/>
                <a:ea typeface="Palatino" pitchFamily="2" charset="77"/>
                <a:cs typeface="Arial"/>
              </a:rPr>
              <a:t>and</a:t>
            </a:r>
            <a:r>
              <a:rPr sz="1500" b="1" kern="0" spc="-18" dirty="0">
                <a:solidFill>
                  <a:srgbClr val="18332F"/>
                </a:solidFill>
                <a:latin typeface="Garamond" panose="02020404030301010803" pitchFamily="18" charset="0"/>
                <a:ea typeface="Palatino" pitchFamily="2" charset="77"/>
                <a:cs typeface="Arial"/>
              </a:rPr>
              <a:t> </a:t>
            </a:r>
            <a:r>
              <a:rPr sz="1500" b="1" kern="0" spc="-9" dirty="0">
                <a:solidFill>
                  <a:srgbClr val="18332F"/>
                </a:solidFill>
                <a:latin typeface="Garamond" panose="02020404030301010803" pitchFamily="18" charset="0"/>
                <a:ea typeface="Palatino" pitchFamily="2" charset="77"/>
                <a:cs typeface="Arial"/>
              </a:rPr>
              <a:t>pervasive</a:t>
            </a:r>
            <a:endParaRPr sz="1500" b="1" kern="0" dirty="0">
              <a:solidFill>
                <a:srgbClr val="18332F"/>
              </a:solidFill>
              <a:latin typeface="Garamond" panose="02020404030301010803" pitchFamily="18" charset="0"/>
              <a:ea typeface="Palatino" pitchFamily="2" charset="77"/>
              <a:cs typeface="Arial"/>
            </a:endParaRPr>
          </a:p>
        </p:txBody>
      </p:sp>
      <p:sp>
        <p:nvSpPr>
          <p:cNvPr id="4" name="Rectangle 3">
            <a:extLst>
              <a:ext uri="{FF2B5EF4-FFF2-40B4-BE49-F238E27FC236}">
                <a16:creationId xmlns:a16="http://schemas.microsoft.com/office/drawing/2014/main" id="{5FCB26D4-A165-80FE-8EE4-DE45A9C26687}"/>
              </a:ext>
            </a:extLst>
          </p:cNvPr>
          <p:cNvSpPr/>
          <p:nvPr/>
        </p:nvSpPr>
        <p:spPr>
          <a:xfrm>
            <a:off x="529964" y="466887"/>
            <a:ext cx="11185712" cy="572704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10" name="Subtitle 2">
            <a:extLst>
              <a:ext uri="{FF2B5EF4-FFF2-40B4-BE49-F238E27FC236}">
                <a16:creationId xmlns:a16="http://schemas.microsoft.com/office/drawing/2014/main" id="{73996C55-B47E-A8AC-DC3F-B5459F38EF11}"/>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11" name="Date Placeholder 3">
            <a:extLst>
              <a:ext uri="{FF2B5EF4-FFF2-40B4-BE49-F238E27FC236}">
                <a16:creationId xmlns:a16="http://schemas.microsoft.com/office/drawing/2014/main" id="{075DDDBE-B214-133F-F09C-E1719E0096EB}"/>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2" name="Footer Placeholder 5">
            <a:extLst>
              <a:ext uri="{FF2B5EF4-FFF2-40B4-BE49-F238E27FC236}">
                <a16:creationId xmlns:a16="http://schemas.microsoft.com/office/drawing/2014/main" id="{DFAF9115-78E7-94AB-7D4A-FED77B68CEFF}"/>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13" name="object 3">
            <a:extLst>
              <a:ext uri="{FF2B5EF4-FFF2-40B4-BE49-F238E27FC236}">
                <a16:creationId xmlns:a16="http://schemas.microsoft.com/office/drawing/2014/main" id="{7E1CE1BF-BD95-4790-D395-24D2726B5D9E}"/>
              </a:ext>
            </a:extLst>
          </p:cNvPr>
          <p:cNvSpPr txBox="1"/>
          <p:nvPr/>
        </p:nvSpPr>
        <p:spPr>
          <a:xfrm>
            <a:off x="1089285" y="904586"/>
            <a:ext cx="10374108" cy="526389"/>
          </a:xfrm>
          <a:prstGeom prst="rect">
            <a:avLst/>
          </a:prstGeom>
        </p:spPr>
        <p:txBody>
          <a:bodyPr vert="horz" wrap="square" lIns="0" tIns="33618" rIns="0" bIns="0" rtlCol="0">
            <a:spAutoFit/>
          </a:bodyPr>
          <a:lstStyle/>
          <a:p>
            <a:pPr marL="11206" marR="4483" defTabSz="806867">
              <a:spcBef>
                <a:spcPts val="265"/>
              </a:spcBef>
            </a:pPr>
            <a:r>
              <a:rPr lang="en-US" sz="3200" b="1" kern="0" dirty="0">
                <a:solidFill>
                  <a:srgbClr val="2D68C4"/>
                </a:solidFill>
                <a:latin typeface="Verdana" panose="020B0604030504040204" pitchFamily="34" charset="0"/>
                <a:cs typeface="Lucida Grande" panose="020B0600040502020204" pitchFamily="34" charset="0"/>
              </a:rPr>
              <a:t>Trait Energy in Action</a:t>
            </a:r>
            <a:endParaRPr sz="3200" b="1" kern="0" dirty="0">
              <a:solidFill>
                <a:srgbClr val="2D68C4"/>
              </a:solidFill>
              <a:latin typeface="Verdana" panose="020B0604030504040204" pitchFamily="34" charset="0"/>
              <a:cs typeface="Lucida Grande" panose="020B0600040502020204" pitchFamily="34" charset="0"/>
            </a:endParaRPr>
          </a:p>
        </p:txBody>
      </p:sp>
      <p:sp>
        <p:nvSpPr>
          <p:cNvPr id="22" name="Rectangle 21">
            <a:extLst>
              <a:ext uri="{FF2B5EF4-FFF2-40B4-BE49-F238E27FC236}">
                <a16:creationId xmlns:a16="http://schemas.microsoft.com/office/drawing/2014/main" id="{1F880B8B-F2BB-E9F9-0644-ACE7303FAE99}"/>
              </a:ext>
            </a:extLst>
          </p:cNvPr>
          <p:cNvSpPr/>
          <p:nvPr/>
        </p:nvSpPr>
        <p:spPr>
          <a:xfrm>
            <a:off x="6156237" y="2204468"/>
            <a:ext cx="4765857" cy="3493805"/>
          </a:xfrm>
          <a:prstGeom prst="rect">
            <a:avLst/>
          </a:prstGeom>
          <a:solidFill>
            <a:srgbClr val="F4D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bject 24"/>
          <p:cNvSpPr txBox="1"/>
          <p:nvPr/>
        </p:nvSpPr>
        <p:spPr>
          <a:xfrm>
            <a:off x="6407648" y="2469356"/>
            <a:ext cx="4297441" cy="2319640"/>
          </a:xfrm>
          <a:prstGeom prst="rect">
            <a:avLst/>
          </a:prstGeom>
        </p:spPr>
        <p:txBody>
          <a:bodyPr vert="horz" wrap="square" lIns="0" tIns="11206" rIns="0" bIns="0" rtlCol="0">
            <a:spAutoFit/>
          </a:bodyPr>
          <a:lstStyle/>
          <a:p>
            <a:pPr marL="296956" marR="4483" indent="-285750" defTabSz="806867">
              <a:buFont typeface="Arial" panose="020B0604020202020204" pitchFamily="34" charset="0"/>
              <a:buChar char="•"/>
            </a:pPr>
            <a:r>
              <a:rPr sz="1500" kern="0" spc="-53" dirty="0">
                <a:solidFill>
                  <a:srgbClr val="18332F"/>
                </a:solidFill>
                <a:latin typeface="Garamond" panose="02020404030301010803" pitchFamily="18" charset="0"/>
                <a:ea typeface="Palatino" pitchFamily="2" charset="77"/>
                <a:cs typeface="Arial"/>
              </a:rPr>
              <a:t>Express</a:t>
            </a:r>
            <a:r>
              <a:rPr sz="1500" kern="0" spc="4" dirty="0">
                <a:solidFill>
                  <a:srgbClr val="18332F"/>
                </a:solidFill>
                <a:latin typeface="Garamond" panose="02020404030301010803" pitchFamily="18" charset="0"/>
                <a:ea typeface="Palatino" pitchFamily="2" charset="77"/>
                <a:cs typeface="Arial"/>
              </a:rPr>
              <a:t> </a:t>
            </a:r>
            <a:r>
              <a:rPr sz="1500" kern="0" dirty="0">
                <a:solidFill>
                  <a:srgbClr val="18332F"/>
                </a:solidFill>
                <a:latin typeface="Garamond" panose="02020404030301010803" pitchFamily="18" charset="0"/>
                <a:ea typeface="Palatino" pitchFamily="2" charset="77"/>
                <a:cs typeface="Arial"/>
              </a:rPr>
              <a:t>and</a:t>
            </a:r>
            <a:r>
              <a:rPr sz="1500" kern="0" spc="4" dirty="0">
                <a:solidFill>
                  <a:srgbClr val="18332F"/>
                </a:solidFill>
                <a:latin typeface="Garamond" panose="02020404030301010803" pitchFamily="18" charset="0"/>
                <a:ea typeface="Palatino" pitchFamily="2" charset="77"/>
                <a:cs typeface="Arial"/>
              </a:rPr>
              <a:t> </a:t>
            </a:r>
            <a:r>
              <a:rPr sz="1500" kern="0" spc="-31" dirty="0">
                <a:solidFill>
                  <a:srgbClr val="18332F"/>
                </a:solidFill>
                <a:latin typeface="Garamond" panose="02020404030301010803" pitchFamily="18" charset="0"/>
                <a:ea typeface="Palatino" pitchFamily="2" charset="77"/>
                <a:cs typeface="Arial"/>
              </a:rPr>
              <a:t>use</a:t>
            </a:r>
            <a:r>
              <a:rPr sz="1500" kern="0" spc="9" dirty="0">
                <a:solidFill>
                  <a:srgbClr val="18332F"/>
                </a:solidFill>
                <a:latin typeface="Garamond" panose="02020404030301010803" pitchFamily="18" charset="0"/>
                <a:ea typeface="Palatino" pitchFamily="2" charset="77"/>
                <a:cs typeface="Arial"/>
              </a:rPr>
              <a:t> </a:t>
            </a:r>
            <a:r>
              <a:rPr lang="en-US" sz="1500" kern="0" dirty="0">
                <a:solidFill>
                  <a:srgbClr val="18332F"/>
                </a:solidFill>
                <a:latin typeface="Garamond" panose="02020404030301010803" pitchFamily="18" charset="0"/>
                <a:ea typeface="Palatino" pitchFamily="2" charset="77"/>
                <a:cs typeface="Arial"/>
              </a:rPr>
              <a:t>your</a:t>
            </a:r>
            <a:r>
              <a:rPr sz="1500" kern="0" spc="4" dirty="0">
                <a:solidFill>
                  <a:srgbClr val="18332F"/>
                </a:solidFill>
                <a:latin typeface="Garamond" panose="02020404030301010803" pitchFamily="18" charset="0"/>
                <a:ea typeface="Palatino" pitchFamily="2" charset="77"/>
                <a:cs typeface="Arial"/>
              </a:rPr>
              <a:t> </a:t>
            </a:r>
            <a:r>
              <a:rPr sz="1500" kern="0" dirty="0">
                <a:solidFill>
                  <a:srgbClr val="18332F"/>
                </a:solidFill>
                <a:latin typeface="Garamond" panose="02020404030301010803" pitchFamily="18" charset="0"/>
                <a:ea typeface="Palatino" pitchFamily="2" charset="77"/>
                <a:cs typeface="Arial"/>
              </a:rPr>
              <a:t>unique</a:t>
            </a:r>
            <a:r>
              <a:rPr sz="1500" kern="0" spc="9" dirty="0">
                <a:solidFill>
                  <a:srgbClr val="18332F"/>
                </a:solidFill>
                <a:latin typeface="Garamond" panose="02020404030301010803" pitchFamily="18" charset="0"/>
                <a:ea typeface="Palatino" pitchFamily="2" charset="77"/>
                <a:cs typeface="Arial"/>
              </a:rPr>
              <a:t> </a:t>
            </a:r>
            <a:r>
              <a:rPr sz="1500" kern="0" dirty="0">
                <a:solidFill>
                  <a:srgbClr val="18332F"/>
                </a:solidFill>
                <a:latin typeface="Garamond" panose="02020404030301010803" pitchFamily="18" charset="0"/>
                <a:ea typeface="Palatino" pitchFamily="2" charset="77"/>
                <a:cs typeface="Arial"/>
              </a:rPr>
              <a:t>behavioral</a:t>
            </a:r>
            <a:r>
              <a:rPr sz="1500" kern="0" spc="4" dirty="0">
                <a:solidFill>
                  <a:srgbClr val="18332F"/>
                </a:solidFill>
                <a:latin typeface="Garamond" panose="02020404030301010803" pitchFamily="18" charset="0"/>
                <a:ea typeface="Palatino" pitchFamily="2" charset="77"/>
                <a:cs typeface="Arial"/>
              </a:rPr>
              <a:t> </a:t>
            </a:r>
            <a:r>
              <a:rPr sz="1500" kern="0" spc="-9" dirty="0">
                <a:solidFill>
                  <a:srgbClr val="18332F"/>
                </a:solidFill>
                <a:latin typeface="Garamond" panose="02020404030301010803" pitchFamily="18" charset="0"/>
                <a:ea typeface="Palatino" pitchFamily="2" charset="77"/>
                <a:cs typeface="Arial"/>
              </a:rPr>
              <a:t>strengths</a:t>
            </a:r>
            <a:r>
              <a:rPr sz="1500" kern="0" spc="4" dirty="0">
                <a:solidFill>
                  <a:srgbClr val="18332F"/>
                </a:solidFill>
                <a:latin typeface="Garamond" panose="02020404030301010803" pitchFamily="18" charset="0"/>
                <a:ea typeface="Palatino" pitchFamily="2" charset="77"/>
                <a:cs typeface="Arial"/>
              </a:rPr>
              <a:t> </a:t>
            </a:r>
            <a:endParaRPr lang="en-US" sz="1500" kern="0" spc="4" dirty="0">
              <a:solidFill>
                <a:srgbClr val="18332F"/>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endParaRPr lang="en-US" sz="1500" kern="0" spc="4" dirty="0">
              <a:solidFill>
                <a:srgbClr val="1C3775"/>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r>
              <a:rPr sz="1500" kern="0" dirty="0">
                <a:solidFill>
                  <a:srgbClr val="18332F"/>
                </a:solidFill>
                <a:latin typeface="Garamond" panose="02020404030301010803" pitchFamily="18" charset="0"/>
                <a:ea typeface="Palatino" pitchFamily="2" charset="77"/>
                <a:cs typeface="Arial"/>
              </a:rPr>
              <a:t>Maintain</a:t>
            </a:r>
            <a:r>
              <a:rPr sz="1500" kern="0" spc="4" dirty="0">
                <a:solidFill>
                  <a:srgbClr val="18332F"/>
                </a:solidFill>
                <a:latin typeface="Garamond" panose="02020404030301010803" pitchFamily="18" charset="0"/>
                <a:ea typeface="Palatino" pitchFamily="2" charset="77"/>
                <a:cs typeface="Arial"/>
              </a:rPr>
              <a:t> </a:t>
            </a:r>
            <a:r>
              <a:rPr sz="1500" kern="0" dirty="0">
                <a:solidFill>
                  <a:srgbClr val="18332F"/>
                </a:solidFill>
                <a:latin typeface="Garamond" panose="02020404030301010803" pitchFamily="18" charset="0"/>
                <a:ea typeface="Palatino" pitchFamily="2" charset="77"/>
                <a:cs typeface="Arial"/>
              </a:rPr>
              <a:t>high</a:t>
            </a:r>
            <a:r>
              <a:rPr sz="1500" kern="0" spc="9" dirty="0">
                <a:solidFill>
                  <a:srgbClr val="18332F"/>
                </a:solidFill>
                <a:latin typeface="Garamond" panose="02020404030301010803" pitchFamily="18" charset="0"/>
                <a:ea typeface="Palatino" pitchFamily="2" charset="77"/>
                <a:cs typeface="Arial"/>
              </a:rPr>
              <a:t> </a:t>
            </a:r>
            <a:r>
              <a:rPr sz="1500" kern="0" spc="-22" dirty="0">
                <a:solidFill>
                  <a:srgbClr val="18332F"/>
                </a:solidFill>
                <a:latin typeface="Garamond" panose="02020404030301010803" pitchFamily="18" charset="0"/>
                <a:ea typeface="Palatino" pitchFamily="2" charset="77"/>
                <a:cs typeface="Arial"/>
              </a:rPr>
              <a:t>levels</a:t>
            </a:r>
            <a:r>
              <a:rPr sz="1500" kern="0" spc="4" dirty="0">
                <a:solidFill>
                  <a:srgbClr val="18332F"/>
                </a:solidFill>
                <a:latin typeface="Garamond" panose="02020404030301010803" pitchFamily="18" charset="0"/>
                <a:ea typeface="Palatino" pitchFamily="2" charset="77"/>
                <a:cs typeface="Arial"/>
              </a:rPr>
              <a:t> </a:t>
            </a:r>
            <a:r>
              <a:rPr sz="1500" kern="0" dirty="0">
                <a:solidFill>
                  <a:srgbClr val="18332F"/>
                </a:solidFill>
                <a:latin typeface="Garamond" panose="02020404030301010803" pitchFamily="18" charset="0"/>
                <a:ea typeface="Palatino" pitchFamily="2" charset="77"/>
                <a:cs typeface="Arial"/>
              </a:rPr>
              <a:t>of</a:t>
            </a:r>
            <a:r>
              <a:rPr sz="1500" kern="0" spc="9" dirty="0">
                <a:solidFill>
                  <a:srgbClr val="18332F"/>
                </a:solidFill>
                <a:latin typeface="Garamond" panose="02020404030301010803" pitchFamily="18" charset="0"/>
                <a:ea typeface="Palatino" pitchFamily="2" charset="77"/>
                <a:cs typeface="Arial"/>
              </a:rPr>
              <a:t> </a:t>
            </a:r>
            <a:r>
              <a:rPr sz="1500" kern="0" spc="-9" dirty="0">
                <a:solidFill>
                  <a:srgbClr val="18332F"/>
                </a:solidFill>
                <a:latin typeface="Garamond" panose="02020404030301010803" pitchFamily="18" charset="0"/>
                <a:ea typeface="Palatino" pitchFamily="2" charset="77"/>
                <a:cs typeface="Arial"/>
              </a:rPr>
              <a:t>sustained </a:t>
            </a:r>
            <a:r>
              <a:rPr sz="1500" kern="0" dirty="0">
                <a:solidFill>
                  <a:srgbClr val="18332F"/>
                </a:solidFill>
                <a:latin typeface="Garamond" panose="02020404030301010803" pitchFamily="18" charset="0"/>
                <a:ea typeface="Palatino" pitchFamily="2" charset="77"/>
                <a:cs typeface="Arial"/>
              </a:rPr>
              <a:t>engagement</a:t>
            </a:r>
            <a:r>
              <a:rPr sz="1500" kern="0" spc="-18" dirty="0">
                <a:solidFill>
                  <a:srgbClr val="18332F"/>
                </a:solidFill>
                <a:latin typeface="Garamond" panose="02020404030301010803" pitchFamily="18" charset="0"/>
                <a:ea typeface="Palatino" pitchFamily="2" charset="77"/>
                <a:cs typeface="Arial"/>
              </a:rPr>
              <a:t> </a:t>
            </a:r>
            <a:endParaRPr lang="en-US" sz="1500" kern="0" spc="-18" dirty="0">
              <a:solidFill>
                <a:srgbClr val="18332F"/>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endParaRPr lang="en-US" sz="1500" kern="0" spc="-18" dirty="0">
              <a:solidFill>
                <a:srgbClr val="1C3775"/>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r>
              <a:rPr lang="en-US" sz="1500" b="1" kern="0" dirty="0">
                <a:solidFill>
                  <a:srgbClr val="18332F"/>
                </a:solidFill>
                <a:latin typeface="Garamond" panose="02020404030301010803" pitchFamily="18" charset="0"/>
                <a:ea typeface="Palatino" pitchFamily="2" charset="77"/>
                <a:cs typeface="Arial"/>
              </a:rPr>
              <a:t>High p</a:t>
            </a:r>
            <a:r>
              <a:rPr sz="1500" b="1" kern="0" dirty="0">
                <a:solidFill>
                  <a:srgbClr val="18332F"/>
                </a:solidFill>
                <a:latin typeface="Garamond" panose="02020404030301010803" pitchFamily="18" charset="0"/>
                <a:ea typeface="Palatino" pitchFamily="2" charset="77"/>
                <a:cs typeface="Arial"/>
              </a:rPr>
              <a:t>erformance,</a:t>
            </a:r>
            <a:r>
              <a:rPr sz="1500" b="1" kern="0" spc="-18" dirty="0">
                <a:solidFill>
                  <a:srgbClr val="18332F"/>
                </a:solidFill>
                <a:latin typeface="Garamond" panose="02020404030301010803" pitchFamily="18" charset="0"/>
                <a:ea typeface="Palatino" pitchFamily="2" charset="77"/>
                <a:cs typeface="Arial"/>
              </a:rPr>
              <a:t> </a:t>
            </a:r>
            <a:r>
              <a:rPr sz="1500" b="1" kern="0" dirty="0">
                <a:solidFill>
                  <a:srgbClr val="18332F"/>
                </a:solidFill>
                <a:latin typeface="Garamond" panose="02020404030301010803" pitchFamily="18" charset="0"/>
                <a:ea typeface="Palatino" pitchFamily="2" charset="77"/>
                <a:cs typeface="Arial"/>
              </a:rPr>
              <a:t>well-being,</a:t>
            </a:r>
            <a:r>
              <a:rPr sz="1500" b="1" kern="0" spc="-18" dirty="0">
                <a:solidFill>
                  <a:srgbClr val="18332F"/>
                </a:solidFill>
                <a:latin typeface="Garamond" panose="02020404030301010803" pitchFamily="18" charset="0"/>
                <a:ea typeface="Palatino" pitchFamily="2" charset="77"/>
                <a:cs typeface="Arial"/>
              </a:rPr>
              <a:t> </a:t>
            </a:r>
            <a:r>
              <a:rPr sz="1500" b="1" kern="0" dirty="0">
                <a:solidFill>
                  <a:srgbClr val="18332F"/>
                </a:solidFill>
                <a:latin typeface="Garamond" panose="02020404030301010803" pitchFamily="18" charset="0"/>
                <a:ea typeface="Palatino" pitchFamily="2" charset="77"/>
                <a:cs typeface="Arial"/>
              </a:rPr>
              <a:t>and</a:t>
            </a:r>
            <a:r>
              <a:rPr sz="1500" b="1" kern="0" spc="-18" dirty="0">
                <a:solidFill>
                  <a:srgbClr val="18332F"/>
                </a:solidFill>
                <a:latin typeface="Garamond" panose="02020404030301010803" pitchFamily="18" charset="0"/>
                <a:ea typeface="Palatino" pitchFamily="2" charset="77"/>
                <a:cs typeface="Arial"/>
              </a:rPr>
              <a:t> </a:t>
            </a:r>
            <a:r>
              <a:rPr sz="1500" b="1" kern="0" dirty="0">
                <a:solidFill>
                  <a:srgbClr val="18332F"/>
                </a:solidFill>
                <a:latin typeface="Garamond" panose="02020404030301010803" pitchFamily="18" charset="0"/>
                <a:ea typeface="Palatino" pitchFamily="2" charset="77"/>
                <a:cs typeface="Arial"/>
              </a:rPr>
              <a:t>purpose</a:t>
            </a:r>
            <a:endParaRPr lang="en-US" sz="1500" b="1" kern="0" dirty="0">
              <a:solidFill>
                <a:srgbClr val="18332F"/>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endParaRPr lang="en-US" sz="1500" kern="0" spc="-18" dirty="0">
              <a:solidFill>
                <a:srgbClr val="1C3775"/>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r>
              <a:rPr sz="1500" kern="0" spc="-31" dirty="0">
                <a:solidFill>
                  <a:srgbClr val="18332F"/>
                </a:solidFill>
                <a:latin typeface="Garamond" panose="02020404030301010803" pitchFamily="18" charset="0"/>
                <a:ea typeface="Palatino" pitchFamily="2" charset="77"/>
                <a:cs typeface="Arial"/>
              </a:rPr>
              <a:t>Increased</a:t>
            </a:r>
            <a:r>
              <a:rPr sz="1500" kern="0" spc="-18" dirty="0">
                <a:solidFill>
                  <a:srgbClr val="18332F"/>
                </a:solidFill>
                <a:latin typeface="Garamond" panose="02020404030301010803" pitchFamily="18" charset="0"/>
                <a:ea typeface="Palatino" pitchFamily="2" charset="77"/>
                <a:cs typeface="Arial"/>
              </a:rPr>
              <a:t> </a:t>
            </a:r>
            <a:r>
              <a:rPr sz="1500" kern="0" spc="-9" dirty="0">
                <a:solidFill>
                  <a:srgbClr val="18332F"/>
                </a:solidFill>
                <a:latin typeface="Garamond" panose="02020404030301010803" pitchFamily="18" charset="0"/>
                <a:ea typeface="Palatino" pitchFamily="2" charset="77"/>
                <a:cs typeface="Arial"/>
              </a:rPr>
              <a:t>creativity, insights,</a:t>
            </a:r>
            <a:r>
              <a:rPr sz="1500" kern="0" spc="4" dirty="0">
                <a:solidFill>
                  <a:srgbClr val="18332F"/>
                </a:solidFill>
                <a:latin typeface="Garamond" panose="02020404030301010803" pitchFamily="18" charset="0"/>
                <a:ea typeface="Palatino" pitchFamily="2" charset="77"/>
                <a:cs typeface="Arial"/>
              </a:rPr>
              <a:t> </a:t>
            </a:r>
            <a:r>
              <a:rPr sz="1500" kern="0" dirty="0">
                <a:solidFill>
                  <a:srgbClr val="18332F"/>
                </a:solidFill>
                <a:latin typeface="Garamond" panose="02020404030301010803" pitchFamily="18" charset="0"/>
                <a:ea typeface="Palatino" pitchFamily="2" charset="77"/>
                <a:cs typeface="Arial"/>
              </a:rPr>
              <a:t>and</a:t>
            </a:r>
            <a:r>
              <a:rPr sz="1500" kern="0" spc="9" dirty="0">
                <a:solidFill>
                  <a:srgbClr val="18332F"/>
                </a:solidFill>
                <a:latin typeface="Garamond" panose="02020404030301010803" pitchFamily="18" charset="0"/>
                <a:ea typeface="Palatino" pitchFamily="2" charset="77"/>
                <a:cs typeface="Arial"/>
              </a:rPr>
              <a:t> </a:t>
            </a:r>
            <a:r>
              <a:rPr sz="1500" kern="0" dirty="0">
                <a:solidFill>
                  <a:srgbClr val="18332F"/>
                </a:solidFill>
                <a:latin typeface="Garamond" panose="02020404030301010803" pitchFamily="18" charset="0"/>
                <a:ea typeface="Palatino" pitchFamily="2" charset="77"/>
                <a:cs typeface="Arial"/>
              </a:rPr>
              <a:t>positive</a:t>
            </a:r>
            <a:r>
              <a:rPr sz="1500" kern="0" spc="9" dirty="0">
                <a:solidFill>
                  <a:srgbClr val="18332F"/>
                </a:solidFill>
                <a:latin typeface="Garamond" panose="02020404030301010803" pitchFamily="18" charset="0"/>
                <a:ea typeface="Palatino" pitchFamily="2" charset="77"/>
                <a:cs typeface="Arial"/>
              </a:rPr>
              <a:t> </a:t>
            </a:r>
            <a:r>
              <a:rPr sz="1500" kern="0" dirty="0">
                <a:solidFill>
                  <a:srgbClr val="18332F"/>
                </a:solidFill>
                <a:latin typeface="Garamond" panose="02020404030301010803" pitchFamily="18" charset="0"/>
                <a:ea typeface="Palatino" pitchFamily="2" charset="77"/>
                <a:cs typeface="Arial"/>
              </a:rPr>
              <a:t>emotional</a:t>
            </a:r>
            <a:r>
              <a:rPr sz="1500" kern="0" spc="9" dirty="0">
                <a:solidFill>
                  <a:srgbClr val="18332F"/>
                </a:solidFill>
                <a:latin typeface="Garamond" panose="02020404030301010803" pitchFamily="18" charset="0"/>
                <a:ea typeface="Palatino" pitchFamily="2" charset="77"/>
                <a:cs typeface="Arial"/>
              </a:rPr>
              <a:t> </a:t>
            </a:r>
            <a:r>
              <a:rPr sz="1500" kern="0" spc="-26" dirty="0">
                <a:solidFill>
                  <a:srgbClr val="18332F"/>
                </a:solidFill>
                <a:latin typeface="Garamond" panose="02020404030301010803" pitchFamily="18" charset="0"/>
                <a:ea typeface="Palatino" pitchFamily="2" charset="77"/>
                <a:cs typeface="Arial"/>
              </a:rPr>
              <a:t>states</a:t>
            </a:r>
            <a:endParaRPr lang="en-US" sz="1500" kern="0" spc="4" dirty="0">
              <a:solidFill>
                <a:srgbClr val="18332F"/>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endParaRPr lang="en-US" sz="1500" kern="0" spc="4" dirty="0">
              <a:solidFill>
                <a:srgbClr val="1C3775"/>
              </a:solidFill>
              <a:latin typeface="Garamond" panose="02020404030301010803" pitchFamily="18" charset="0"/>
              <a:ea typeface="Palatino" pitchFamily="2" charset="77"/>
              <a:cs typeface="Arial"/>
            </a:endParaRPr>
          </a:p>
          <a:p>
            <a:pPr marL="296956" marR="4483" indent="-285750" defTabSz="806867">
              <a:buFont typeface="Arial" panose="020B0604020202020204" pitchFamily="34" charset="0"/>
              <a:buChar char="•"/>
            </a:pPr>
            <a:r>
              <a:rPr sz="1500" b="1" kern="0" dirty="0">
                <a:solidFill>
                  <a:srgbClr val="18332F"/>
                </a:solidFill>
                <a:latin typeface="Garamond" panose="02020404030301010803" pitchFamily="18" charset="0"/>
                <a:ea typeface="Palatino" pitchFamily="2" charset="77"/>
                <a:cs typeface="Arial"/>
              </a:rPr>
              <a:t>More</a:t>
            </a:r>
            <a:r>
              <a:rPr sz="1500" b="1" kern="0" spc="4" dirty="0">
                <a:solidFill>
                  <a:srgbClr val="18332F"/>
                </a:solidFill>
                <a:latin typeface="Garamond" panose="02020404030301010803" pitchFamily="18" charset="0"/>
                <a:ea typeface="Palatino" pitchFamily="2" charset="77"/>
                <a:cs typeface="Arial"/>
              </a:rPr>
              <a:t> </a:t>
            </a:r>
            <a:r>
              <a:rPr sz="1500" b="1" kern="0" dirty="0">
                <a:solidFill>
                  <a:srgbClr val="18332F"/>
                </a:solidFill>
                <a:latin typeface="Garamond" panose="02020404030301010803" pitchFamily="18" charset="0"/>
                <a:ea typeface="Palatino" pitchFamily="2" charset="77"/>
                <a:cs typeface="Arial"/>
              </a:rPr>
              <a:t>likely</a:t>
            </a:r>
            <a:r>
              <a:rPr sz="1500" b="1" kern="0" spc="9" dirty="0">
                <a:solidFill>
                  <a:srgbClr val="18332F"/>
                </a:solidFill>
                <a:latin typeface="Garamond" panose="02020404030301010803" pitchFamily="18" charset="0"/>
                <a:ea typeface="Palatino" pitchFamily="2" charset="77"/>
                <a:cs typeface="Arial"/>
              </a:rPr>
              <a:t> </a:t>
            </a:r>
            <a:r>
              <a:rPr sz="1500" b="1" kern="0" spc="44" dirty="0">
                <a:solidFill>
                  <a:srgbClr val="18332F"/>
                </a:solidFill>
                <a:latin typeface="Garamond" panose="02020404030301010803" pitchFamily="18" charset="0"/>
                <a:ea typeface="Palatino" pitchFamily="2" charset="77"/>
                <a:cs typeface="Arial"/>
              </a:rPr>
              <a:t>to</a:t>
            </a:r>
            <a:r>
              <a:rPr sz="1500" b="1" kern="0" spc="9" dirty="0">
                <a:solidFill>
                  <a:srgbClr val="18332F"/>
                </a:solidFill>
                <a:latin typeface="Garamond" panose="02020404030301010803" pitchFamily="18" charset="0"/>
                <a:ea typeface="Palatino" pitchFamily="2" charset="77"/>
                <a:cs typeface="Arial"/>
              </a:rPr>
              <a:t> </a:t>
            </a:r>
            <a:r>
              <a:rPr sz="1500" b="1" kern="0" spc="-22" dirty="0">
                <a:solidFill>
                  <a:srgbClr val="18332F"/>
                </a:solidFill>
                <a:latin typeface="Garamond" panose="02020404030301010803" pitchFamily="18" charset="0"/>
                <a:ea typeface="Palatino" pitchFamily="2" charset="77"/>
                <a:cs typeface="Arial"/>
              </a:rPr>
              <a:t>achieve</a:t>
            </a:r>
            <a:r>
              <a:rPr sz="1500" b="1" kern="0" spc="9" dirty="0">
                <a:solidFill>
                  <a:srgbClr val="18332F"/>
                </a:solidFill>
                <a:latin typeface="Garamond" panose="02020404030301010803" pitchFamily="18" charset="0"/>
                <a:ea typeface="Palatino" pitchFamily="2" charset="77"/>
                <a:cs typeface="Arial"/>
              </a:rPr>
              <a:t> </a:t>
            </a:r>
            <a:r>
              <a:rPr lang="en-US" sz="1500" b="1" kern="0" dirty="0">
                <a:solidFill>
                  <a:srgbClr val="18332F"/>
                </a:solidFill>
                <a:latin typeface="Garamond" panose="02020404030301010803" pitchFamily="18" charset="0"/>
                <a:ea typeface="Palatino" pitchFamily="2" charset="77"/>
                <a:cs typeface="Arial"/>
              </a:rPr>
              <a:t>flow </a:t>
            </a:r>
            <a:r>
              <a:rPr sz="1500" b="1" kern="0" spc="-22" dirty="0">
                <a:solidFill>
                  <a:srgbClr val="18332F"/>
                </a:solidFill>
                <a:latin typeface="Garamond" panose="02020404030301010803" pitchFamily="18" charset="0"/>
                <a:ea typeface="Palatino" pitchFamily="2" charset="77"/>
                <a:cs typeface="Arial"/>
              </a:rPr>
              <a:t>states</a:t>
            </a:r>
            <a:r>
              <a:rPr sz="1500" b="1" kern="0" spc="4" dirty="0">
                <a:solidFill>
                  <a:srgbClr val="18332F"/>
                </a:solidFill>
                <a:latin typeface="Garamond" panose="02020404030301010803" pitchFamily="18" charset="0"/>
                <a:ea typeface="Palatino" pitchFamily="2" charset="77"/>
                <a:cs typeface="Arial"/>
              </a:rPr>
              <a:t> </a:t>
            </a:r>
            <a:endParaRPr sz="1500" b="1" kern="0" dirty="0">
              <a:solidFill>
                <a:srgbClr val="18332F"/>
              </a:solidFill>
              <a:latin typeface="Garamond" panose="02020404030301010803" pitchFamily="18" charset="0"/>
              <a:ea typeface="Palatino" pitchFamily="2" charset="77"/>
              <a:cs typeface="Arial"/>
            </a:endParaRPr>
          </a:p>
        </p:txBody>
      </p:sp>
      <p:sp>
        <p:nvSpPr>
          <p:cNvPr id="27" name="Rectangle 26">
            <a:extLst>
              <a:ext uri="{FF2B5EF4-FFF2-40B4-BE49-F238E27FC236}">
                <a16:creationId xmlns:a16="http://schemas.microsoft.com/office/drawing/2014/main" id="{D11AAF4D-476D-8930-DFD2-DEE6A1FE2EB2}"/>
              </a:ext>
            </a:extLst>
          </p:cNvPr>
          <p:cNvSpPr/>
          <p:nvPr/>
        </p:nvSpPr>
        <p:spPr>
          <a:xfrm>
            <a:off x="1209326" y="1652597"/>
            <a:ext cx="2512559" cy="569116"/>
          </a:xfrm>
          <a:prstGeom prst="rect">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BD20CA57-45C8-C78B-7924-31928D8D7BFB}"/>
              </a:ext>
            </a:extLst>
          </p:cNvPr>
          <p:cNvSpPr txBox="1">
            <a:spLocks/>
          </p:cNvSpPr>
          <p:nvPr/>
        </p:nvSpPr>
        <p:spPr>
          <a:xfrm>
            <a:off x="82677" y="1781519"/>
            <a:ext cx="4765856" cy="43096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rgbClr val="002F87"/>
                </a:solidFill>
                <a:latin typeface="Raleway" panose="020B0503030101060003" pitchFamily="34" charset="0"/>
                <a:ea typeface="+mj-ea"/>
                <a:cs typeface="+mj-cs"/>
              </a:defRPr>
            </a:lvl1pPr>
          </a:lstStyle>
          <a:p>
            <a:pPr algn="ctr"/>
            <a:r>
              <a:rPr lang="en-US" sz="1600" b="0" dirty="0">
                <a:solidFill>
                  <a:schemeClr val="bg1"/>
                </a:solidFill>
                <a:latin typeface="Garamond" panose="02020404030301010803" pitchFamily="18" charset="0"/>
                <a:ea typeface="Palatino" pitchFamily="2" charset="77"/>
                <a:cs typeface="Lucida Grande" panose="020B0600040502020204" pitchFamily="34" charset="0"/>
              </a:rPr>
              <a:t>Low Trait Energy</a:t>
            </a:r>
          </a:p>
        </p:txBody>
      </p:sp>
      <p:sp>
        <p:nvSpPr>
          <p:cNvPr id="29" name="Rectangle 28">
            <a:extLst>
              <a:ext uri="{FF2B5EF4-FFF2-40B4-BE49-F238E27FC236}">
                <a16:creationId xmlns:a16="http://schemas.microsoft.com/office/drawing/2014/main" id="{FC3E5FF8-0C9E-C22A-2046-60674EFDE9C5}"/>
              </a:ext>
            </a:extLst>
          </p:cNvPr>
          <p:cNvSpPr/>
          <p:nvPr/>
        </p:nvSpPr>
        <p:spPr>
          <a:xfrm>
            <a:off x="6161156" y="1649521"/>
            <a:ext cx="2512559" cy="569116"/>
          </a:xfrm>
          <a:prstGeom prst="rect">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A28316DE-59CA-9F44-B404-99FC237DEF73}"/>
              </a:ext>
            </a:extLst>
          </p:cNvPr>
          <p:cNvSpPr txBox="1">
            <a:spLocks/>
          </p:cNvSpPr>
          <p:nvPr/>
        </p:nvSpPr>
        <p:spPr>
          <a:xfrm>
            <a:off x="5034507" y="1787670"/>
            <a:ext cx="4765856" cy="43096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rgbClr val="002F87"/>
                </a:solidFill>
                <a:latin typeface="Raleway" panose="020B0503030101060003" pitchFamily="34" charset="0"/>
                <a:ea typeface="+mj-ea"/>
                <a:cs typeface="+mj-cs"/>
              </a:defRPr>
            </a:lvl1pPr>
          </a:lstStyle>
          <a:p>
            <a:pPr algn="ctr"/>
            <a:r>
              <a:rPr lang="en-US" sz="1600" b="0" dirty="0">
                <a:solidFill>
                  <a:schemeClr val="bg1"/>
                </a:solidFill>
                <a:latin typeface="Garamond" panose="02020404030301010803" pitchFamily="18" charset="0"/>
                <a:ea typeface="Palatino" pitchFamily="2" charset="77"/>
                <a:cs typeface="Lucida Grande" panose="020B0600040502020204" pitchFamily="34" charset="0"/>
              </a:rPr>
              <a:t>High Trait Energy</a:t>
            </a:r>
          </a:p>
        </p:txBody>
      </p:sp>
    </p:spTree>
    <p:extLst>
      <p:ext uri="{BB962C8B-B14F-4D97-AF65-F5344CB8AC3E}">
        <p14:creationId xmlns:p14="http://schemas.microsoft.com/office/powerpoint/2010/main" val="42399476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in a room&#10;&#10;Description automatically generated">
            <a:extLst>
              <a:ext uri="{FF2B5EF4-FFF2-40B4-BE49-F238E27FC236}">
                <a16:creationId xmlns:a16="http://schemas.microsoft.com/office/drawing/2014/main" id="{A363A92B-0CF5-D9FB-FAB3-ADAB7B035430}"/>
              </a:ext>
            </a:extLst>
          </p:cNvPr>
          <p:cNvPicPr>
            <a:picLocks noChangeAspect="1"/>
          </p:cNvPicPr>
          <p:nvPr/>
        </p:nvPicPr>
        <p:blipFill rotWithShape="1">
          <a:blip r:embed="rId3">
            <a:extLst>
              <a:ext uri="{28A0092B-C50C-407E-A947-70E740481C1C}">
                <a14:useLocalDpi xmlns:a14="http://schemas.microsoft.com/office/drawing/2010/main" val="0"/>
              </a:ext>
            </a:extLst>
          </a:blip>
          <a:srcRect t="7320" b="8833"/>
          <a:stretch/>
        </p:blipFill>
        <p:spPr>
          <a:xfrm>
            <a:off x="0" y="0"/>
            <a:ext cx="12285785" cy="6869723"/>
          </a:xfrm>
          <a:prstGeom prst="rect">
            <a:avLst/>
          </a:prstGeom>
        </p:spPr>
      </p:pic>
      <p:sp>
        <p:nvSpPr>
          <p:cNvPr id="10" name="Footer Placeholder 5">
            <a:extLst>
              <a:ext uri="{FF2B5EF4-FFF2-40B4-BE49-F238E27FC236}">
                <a16:creationId xmlns:a16="http://schemas.microsoft.com/office/drawing/2014/main" id="{A497B723-F0C8-6DCA-D540-489A686B321B}"/>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sp>
        <p:nvSpPr>
          <p:cNvPr id="12" name="Subtitle 2">
            <a:extLst>
              <a:ext uri="{FF2B5EF4-FFF2-40B4-BE49-F238E27FC236}">
                <a16:creationId xmlns:a16="http://schemas.microsoft.com/office/drawing/2014/main" id="{29FD2F1D-8588-101D-30E0-397F39BDBF64}"/>
              </a:ext>
            </a:extLst>
          </p:cNvPr>
          <p:cNvSpPr txBox="1">
            <a:spLocks/>
          </p:cNvSpPr>
          <p:nvPr/>
        </p:nvSpPr>
        <p:spPr>
          <a:xfrm>
            <a:off x="1089285" y="6318097"/>
            <a:ext cx="267281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E3F2E3"/>
                </a:solidFill>
                <a:effectLst/>
                <a:latin typeface="Century Gothic" panose="020B0502020202020204" pitchFamily="34" charset="0"/>
              </a:rPr>
              <a:t>PARADIGM PERSONALITY LABS  </a:t>
            </a:r>
            <a:r>
              <a:rPr lang="en-US" sz="900" b="1" kern="700" spc="40" dirty="0">
                <a:solidFill>
                  <a:schemeClr val="bg1"/>
                </a:solidFill>
                <a:effectLst/>
                <a:latin typeface="Century Gothic" panose="020B0502020202020204" pitchFamily="34" charset="0"/>
              </a:rPr>
              <a:t>| </a:t>
            </a:r>
          </a:p>
        </p:txBody>
      </p:sp>
      <p:sp>
        <p:nvSpPr>
          <p:cNvPr id="13" name="Date Placeholder 3">
            <a:extLst>
              <a:ext uri="{FF2B5EF4-FFF2-40B4-BE49-F238E27FC236}">
                <a16:creationId xmlns:a16="http://schemas.microsoft.com/office/drawing/2014/main" id="{E0AF995B-1956-8D7C-B700-5C59384E4D00}"/>
              </a:ext>
            </a:extLst>
          </p:cNvPr>
          <p:cNvSpPr txBox="1">
            <a:spLocks/>
          </p:cNvSpPr>
          <p:nvPr/>
        </p:nvSpPr>
        <p:spPr>
          <a:xfrm>
            <a:off x="3084590" y="6235323"/>
            <a:ext cx="1035972"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chemeClr val="bg1"/>
                </a:solidFill>
                <a:latin typeface="Century Gothic" panose="020B0502020202020204" pitchFamily="34" charset="0"/>
              </a:rPr>
              <a:pPr algn="l"/>
              <a:t>May 24</a:t>
            </a:fld>
            <a:endParaRPr lang="en-US" dirty="0">
              <a:solidFill>
                <a:schemeClr val="bg1"/>
              </a:solidFill>
              <a:latin typeface="Century Gothic" panose="020B0502020202020204" pitchFamily="34" charset="0"/>
            </a:endParaRPr>
          </a:p>
        </p:txBody>
      </p:sp>
      <p:sp>
        <p:nvSpPr>
          <p:cNvPr id="14" name="TextBox 13">
            <a:extLst>
              <a:ext uri="{FF2B5EF4-FFF2-40B4-BE49-F238E27FC236}">
                <a16:creationId xmlns:a16="http://schemas.microsoft.com/office/drawing/2014/main" id="{2A7FD6DA-D368-C8A4-3C92-87779C6787A1}"/>
              </a:ext>
            </a:extLst>
          </p:cNvPr>
          <p:cNvSpPr txBox="1"/>
          <p:nvPr/>
        </p:nvSpPr>
        <p:spPr>
          <a:xfrm>
            <a:off x="1089286" y="1673297"/>
            <a:ext cx="4033699" cy="2923877"/>
          </a:xfrm>
          <a:prstGeom prst="rect">
            <a:avLst/>
          </a:prstGeom>
          <a:noFill/>
        </p:spPr>
        <p:txBody>
          <a:bodyPr wrap="square">
            <a:spAutoFit/>
          </a:bodyPr>
          <a:lstStyle/>
          <a:p>
            <a:r>
              <a:rPr lang="en-US" sz="4600" b="1" dirty="0">
                <a:solidFill>
                  <a:schemeClr val="bg1"/>
                </a:solidFill>
                <a:latin typeface="Verdana" panose="020B0604030504040204" pitchFamily="34" charset="0"/>
                <a:cs typeface="Lucida Grande" panose="020B0600040502020204" pitchFamily="34" charset="0"/>
              </a:rPr>
              <a:t>Leaning into your default nature</a:t>
            </a:r>
          </a:p>
        </p:txBody>
      </p:sp>
    </p:spTree>
    <p:extLst>
      <p:ext uri="{BB962C8B-B14F-4D97-AF65-F5344CB8AC3E}">
        <p14:creationId xmlns:p14="http://schemas.microsoft.com/office/powerpoint/2010/main" val="14161369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A51757F-4252-28DA-669C-11181F88BB29}"/>
              </a:ext>
            </a:extLst>
          </p:cNvPr>
          <p:cNvSpPr txBox="1"/>
          <p:nvPr/>
        </p:nvSpPr>
        <p:spPr>
          <a:xfrm>
            <a:off x="1479263" y="4081874"/>
            <a:ext cx="2606474" cy="505908"/>
          </a:xfrm>
          <a:prstGeom prst="rect">
            <a:avLst/>
          </a:prstGeom>
          <a:noFill/>
        </p:spPr>
        <p:txBody>
          <a:bodyPr wrap="square" lIns="91440" tIns="45720" rIns="91440" bIns="45720" anchor="t">
            <a:spAutoFit/>
          </a:bodyPr>
          <a:lstStyle/>
          <a:p>
            <a:pPr algn="ctr" defTabSz="711200">
              <a:lnSpc>
                <a:spcPct val="150000"/>
              </a:lnSpc>
              <a:spcBef>
                <a:spcPct val="0"/>
              </a:spcBef>
              <a:spcAft>
                <a:spcPts val="156"/>
              </a:spcAft>
              <a:defRPr/>
            </a:pPr>
            <a:r>
              <a:rPr lang="en-US" sz="2000" b="1" dirty="0">
                <a:solidFill>
                  <a:srgbClr val="2D68C4"/>
                </a:solidFill>
                <a:latin typeface="Verdana" panose="020B0604030504040204" pitchFamily="34" charset="0"/>
                <a:cs typeface="Lucida Grande" panose="020B0600040502020204" pitchFamily="34" charset="0"/>
              </a:rPr>
              <a:t>Biogenic </a:t>
            </a:r>
            <a:endParaRPr kumimoji="0" lang="en-US" sz="2000" b="1" u="none" strike="noStrike" kern="1200" cap="none" spc="0" normalizeH="0" baseline="0" noProof="0" dirty="0">
              <a:ln>
                <a:noFill/>
              </a:ln>
              <a:solidFill>
                <a:srgbClr val="2D68C4"/>
              </a:solidFill>
              <a:effectLst/>
              <a:uLnTx/>
              <a:uFillTx/>
              <a:latin typeface="Verdana" panose="020B0604030504040204" pitchFamily="34" charset="0"/>
              <a:cs typeface="Lucida Grande" panose="020B0600040502020204" pitchFamily="34" charset="0"/>
            </a:endParaRPr>
          </a:p>
        </p:txBody>
      </p:sp>
      <p:sp>
        <p:nvSpPr>
          <p:cNvPr id="2" name="Rectangle 1">
            <a:extLst>
              <a:ext uri="{FF2B5EF4-FFF2-40B4-BE49-F238E27FC236}">
                <a16:creationId xmlns:a16="http://schemas.microsoft.com/office/drawing/2014/main" id="{7A5B9693-95B6-45D1-F906-E3895A3D40DE}"/>
              </a:ext>
            </a:extLst>
          </p:cNvPr>
          <p:cNvSpPr/>
          <p:nvPr/>
        </p:nvSpPr>
        <p:spPr>
          <a:xfrm>
            <a:off x="0" y="0"/>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7" name="Rectangle 6">
            <a:extLst>
              <a:ext uri="{FF2B5EF4-FFF2-40B4-BE49-F238E27FC236}">
                <a16:creationId xmlns:a16="http://schemas.microsoft.com/office/drawing/2014/main" id="{D4D885F6-FD8C-1AD5-0BDC-D54094CD705C}"/>
              </a:ext>
            </a:extLst>
          </p:cNvPr>
          <p:cNvSpPr/>
          <p:nvPr/>
        </p:nvSpPr>
        <p:spPr>
          <a:xfrm>
            <a:off x="5204677" y="4193309"/>
            <a:ext cx="1778121" cy="375890"/>
          </a:xfrm>
          <a:prstGeom prst="rect">
            <a:avLst/>
          </a:prstGeom>
          <a:solidFill>
            <a:srgbClr val="F4D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3">
            <a:extLst>
              <a:ext uri="{FF2B5EF4-FFF2-40B4-BE49-F238E27FC236}">
                <a16:creationId xmlns:a16="http://schemas.microsoft.com/office/drawing/2014/main" id="{BF3C891C-98E8-97E0-C660-ED9A3F879F6B}"/>
              </a:ext>
            </a:extLst>
          </p:cNvPr>
          <p:cNvSpPr txBox="1"/>
          <p:nvPr/>
        </p:nvSpPr>
        <p:spPr>
          <a:xfrm>
            <a:off x="935766" y="776055"/>
            <a:ext cx="10374108" cy="903415"/>
          </a:xfrm>
          <a:prstGeom prst="rect">
            <a:avLst/>
          </a:prstGeom>
        </p:spPr>
        <p:txBody>
          <a:bodyPr vert="horz" wrap="square" lIns="0" tIns="33618" rIns="0" bIns="0" rtlCol="0">
            <a:spAutoFit/>
          </a:bodyPr>
          <a:lstStyle/>
          <a:p>
            <a:pPr marL="11206" marR="4483" defTabSz="806867">
              <a:spcBef>
                <a:spcPts val="265"/>
              </a:spcBef>
            </a:pPr>
            <a:r>
              <a:rPr lang="en-US" sz="2200" kern="0" dirty="0">
                <a:solidFill>
                  <a:srgbClr val="2D68C4"/>
                </a:solidFill>
                <a:latin typeface="Verdana" panose="020B0604030504040204" pitchFamily="34" charset="0"/>
                <a:cs typeface="Lucida Grande" panose="020B0600040502020204" pitchFamily="34" charset="0"/>
              </a:rPr>
              <a:t>Intentional vs. Ingrained Behaviors:</a:t>
            </a:r>
            <a:endParaRPr lang="en-US" sz="2200" kern="0" spc="-31" dirty="0">
              <a:solidFill>
                <a:srgbClr val="2D68C4"/>
              </a:solidFill>
              <a:latin typeface="Verdana" panose="020B0604030504040204" pitchFamily="34" charset="0"/>
              <a:cs typeface="Lucida Grande" panose="020B0600040502020204" pitchFamily="34" charset="0"/>
            </a:endParaRPr>
          </a:p>
          <a:p>
            <a:pPr marL="11206" marR="4483" defTabSz="806867">
              <a:spcBef>
                <a:spcPts val="265"/>
              </a:spcBef>
            </a:pPr>
            <a:r>
              <a:rPr lang="en-US" sz="3200" b="1" kern="0" dirty="0">
                <a:solidFill>
                  <a:srgbClr val="2D68C4"/>
                </a:solidFill>
                <a:latin typeface="Verdana" panose="020B0604030504040204" pitchFamily="34" charset="0"/>
                <a:cs typeface="Lucida Grande" panose="020B0600040502020204" pitchFamily="34" charset="0"/>
              </a:rPr>
              <a:t>The Trait Energy Connection</a:t>
            </a:r>
            <a:endParaRPr sz="3200" b="1" kern="0" dirty="0">
              <a:solidFill>
                <a:srgbClr val="2D68C4"/>
              </a:solidFill>
              <a:latin typeface="Verdana" panose="020B0604030504040204" pitchFamily="34" charset="0"/>
              <a:cs typeface="Lucida Grande" panose="020B0600040502020204" pitchFamily="34" charset="0"/>
            </a:endParaRPr>
          </a:p>
        </p:txBody>
      </p:sp>
      <p:sp>
        <p:nvSpPr>
          <p:cNvPr id="6" name="Subtitle 2">
            <a:extLst>
              <a:ext uri="{FF2B5EF4-FFF2-40B4-BE49-F238E27FC236}">
                <a16:creationId xmlns:a16="http://schemas.microsoft.com/office/drawing/2014/main" id="{9AD98949-5F2A-CF09-326D-559A6FE254F3}"/>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8" name="Date Placeholder 3">
            <a:extLst>
              <a:ext uri="{FF2B5EF4-FFF2-40B4-BE49-F238E27FC236}">
                <a16:creationId xmlns:a16="http://schemas.microsoft.com/office/drawing/2014/main" id="{D49A7DFE-4259-D912-A778-42E5AD1E27FC}"/>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0" name="Footer Placeholder 5">
            <a:extLst>
              <a:ext uri="{FF2B5EF4-FFF2-40B4-BE49-F238E27FC236}">
                <a16:creationId xmlns:a16="http://schemas.microsoft.com/office/drawing/2014/main" id="{5A026F77-EBD3-0509-80C6-C0041AECA974}"/>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12" name="Rectangle 11">
            <a:extLst>
              <a:ext uri="{FF2B5EF4-FFF2-40B4-BE49-F238E27FC236}">
                <a16:creationId xmlns:a16="http://schemas.microsoft.com/office/drawing/2014/main" id="{B7B6AD4A-5E65-DFA8-8A00-F77FC3BBFFB4}"/>
              </a:ext>
            </a:extLst>
          </p:cNvPr>
          <p:cNvSpPr/>
          <p:nvPr/>
        </p:nvSpPr>
        <p:spPr>
          <a:xfrm>
            <a:off x="510988" y="419100"/>
            <a:ext cx="11185712" cy="572704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3" name="Oval 2">
            <a:extLst>
              <a:ext uri="{FF2B5EF4-FFF2-40B4-BE49-F238E27FC236}">
                <a16:creationId xmlns:a16="http://schemas.microsoft.com/office/drawing/2014/main" id="{486D4730-5809-8642-5569-34FB4CA04DEA}"/>
              </a:ext>
            </a:extLst>
          </p:cNvPr>
          <p:cNvSpPr/>
          <p:nvPr/>
        </p:nvSpPr>
        <p:spPr>
          <a:xfrm>
            <a:off x="1673497" y="2171297"/>
            <a:ext cx="1906618" cy="1906619"/>
          </a:xfrm>
          <a:prstGeom prst="ellipse">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symbol, graphics, black, font&#10;&#10;Description automatically generated">
            <a:extLst>
              <a:ext uri="{FF2B5EF4-FFF2-40B4-BE49-F238E27FC236}">
                <a16:creationId xmlns:a16="http://schemas.microsoft.com/office/drawing/2014/main" id="{19B43483-E1BD-E8A7-61F7-FC184D72E3A9}"/>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197045" y="2702852"/>
            <a:ext cx="794424" cy="847386"/>
          </a:xfrm>
          <a:prstGeom prst="rect">
            <a:avLst/>
          </a:prstGeom>
        </p:spPr>
      </p:pic>
      <p:sp>
        <p:nvSpPr>
          <p:cNvPr id="17" name="Rectangle 16">
            <a:extLst>
              <a:ext uri="{FF2B5EF4-FFF2-40B4-BE49-F238E27FC236}">
                <a16:creationId xmlns:a16="http://schemas.microsoft.com/office/drawing/2014/main" id="{FC547692-FE96-C222-4846-78F4F099E2E9}"/>
              </a:ext>
            </a:extLst>
          </p:cNvPr>
          <p:cNvSpPr/>
          <p:nvPr/>
        </p:nvSpPr>
        <p:spPr>
          <a:xfrm>
            <a:off x="4975743" y="4081874"/>
            <a:ext cx="2240513" cy="505908"/>
          </a:xfrm>
          <a:prstGeom prst="rect">
            <a:avLst/>
          </a:prstGeom>
        </p:spPr>
        <p:txBody>
          <a:bodyPr wrap="square" lIns="91440" tIns="45720" rIns="91440" bIns="45720" anchor="t">
            <a:spAutoFit/>
          </a:bodyPr>
          <a:lstStyle/>
          <a:p>
            <a:pPr marL="0" marR="0" lvl="0" indent="0" algn="ctr" defTabSz="711200" rtl="0" eaLnBrk="1" fontAlgn="auto" latinLnBrk="0" hangingPunct="1">
              <a:lnSpc>
                <a:spcPct val="150000"/>
              </a:lnSpc>
              <a:spcBef>
                <a:spcPct val="0"/>
              </a:spcBef>
              <a:spcAft>
                <a:spcPts val="840"/>
              </a:spcAft>
              <a:buClrTx/>
              <a:buSzTx/>
              <a:buFontTx/>
              <a:buNone/>
              <a:tabLst/>
              <a:defRPr/>
            </a:pPr>
            <a:r>
              <a:rPr lang="en-US" sz="2000" b="1" dirty="0">
                <a:solidFill>
                  <a:srgbClr val="2D68C4"/>
                </a:solidFill>
                <a:latin typeface="Verdana" panose="020B0604030504040204" pitchFamily="34" charset="0"/>
                <a:cs typeface="Lucida Grande" panose="020B0600040502020204" pitchFamily="34" charset="0"/>
              </a:rPr>
              <a:t>Sociogenic</a:t>
            </a:r>
            <a:endParaRPr kumimoji="0" lang="en-US" sz="2000" b="1" u="none" strike="noStrike" kern="1200" cap="none" spc="0" normalizeH="0" baseline="0" noProof="0" dirty="0">
              <a:ln>
                <a:noFill/>
              </a:ln>
              <a:solidFill>
                <a:srgbClr val="2D68C4"/>
              </a:solidFill>
              <a:effectLst/>
              <a:uLnTx/>
              <a:uFillTx/>
              <a:latin typeface="Verdana" panose="020B0604030504040204" pitchFamily="34" charset="0"/>
              <a:cs typeface="Lucida Grande" panose="020B0600040502020204" pitchFamily="34" charset="0"/>
            </a:endParaRPr>
          </a:p>
        </p:txBody>
      </p:sp>
      <p:sp>
        <p:nvSpPr>
          <p:cNvPr id="28" name="TextBox 27">
            <a:extLst>
              <a:ext uri="{FF2B5EF4-FFF2-40B4-BE49-F238E27FC236}">
                <a16:creationId xmlns:a16="http://schemas.microsoft.com/office/drawing/2014/main" id="{1D5FDA68-156F-3BDE-BC19-455415E3A214}"/>
              </a:ext>
            </a:extLst>
          </p:cNvPr>
          <p:cNvSpPr txBox="1"/>
          <p:nvPr/>
        </p:nvSpPr>
        <p:spPr>
          <a:xfrm>
            <a:off x="1800327" y="4658373"/>
            <a:ext cx="1652957" cy="830997"/>
          </a:xfrm>
          <a:prstGeom prst="rect">
            <a:avLst/>
          </a:prstGeom>
          <a:noFill/>
        </p:spPr>
        <p:txBody>
          <a:bodyPr wrap="square" lIns="91440" tIns="45720" rIns="91440" bIns="45720" anchor="t">
            <a:spAutoFit/>
          </a:bodyPr>
          <a:lstStyle/>
          <a:p>
            <a:pPr algn="ctr"/>
            <a:r>
              <a:rPr lang="en-US" sz="1600" dirty="0">
                <a:solidFill>
                  <a:srgbClr val="18332F"/>
                </a:solidFill>
                <a:latin typeface="Garamond" panose="02020404030301010803" pitchFamily="18" charset="0"/>
                <a:ea typeface="Palatino" pitchFamily="2" charset="77"/>
              </a:rPr>
              <a:t>Acting </a:t>
            </a:r>
            <a:r>
              <a:rPr kumimoji="0" lang="en-US" sz="1600" u="none" strike="noStrike" kern="1200" cap="none" spc="0" normalizeH="0" baseline="0" noProof="0" dirty="0">
                <a:ln>
                  <a:noFill/>
                </a:ln>
                <a:solidFill>
                  <a:srgbClr val="18332F"/>
                </a:solidFill>
                <a:effectLst/>
                <a:uLnTx/>
                <a:uFillTx/>
                <a:latin typeface="Garamond" panose="02020404030301010803" pitchFamily="18" charset="0"/>
                <a:ea typeface="Palatino" pitchFamily="2" charset="77"/>
              </a:rPr>
              <a:t>from </a:t>
            </a:r>
            <a:r>
              <a:rPr lang="en-US" sz="1600" dirty="0">
                <a:solidFill>
                  <a:srgbClr val="18332F"/>
                </a:solidFill>
                <a:latin typeface="Garamond" panose="02020404030301010803" pitchFamily="18" charset="0"/>
                <a:ea typeface="Palatino" pitchFamily="2" charset="77"/>
              </a:rPr>
              <a:t>a genetic basis</a:t>
            </a:r>
          </a:p>
          <a:p>
            <a:pPr algn="ctr"/>
            <a:endParaRPr lang="en-US" sz="1600" dirty="0">
              <a:solidFill>
                <a:srgbClr val="000000"/>
              </a:solidFill>
              <a:latin typeface="Garamond" panose="02020404030301010803" pitchFamily="18" charset="0"/>
              <a:ea typeface="Palatino" pitchFamily="2" charset="77"/>
            </a:endParaRPr>
          </a:p>
        </p:txBody>
      </p:sp>
      <p:sp>
        <p:nvSpPr>
          <p:cNvPr id="30" name="Oval 29">
            <a:extLst>
              <a:ext uri="{FF2B5EF4-FFF2-40B4-BE49-F238E27FC236}">
                <a16:creationId xmlns:a16="http://schemas.microsoft.com/office/drawing/2014/main" id="{F27BB847-3651-1DE6-DC3C-EB5614FDD650}"/>
              </a:ext>
            </a:extLst>
          </p:cNvPr>
          <p:cNvSpPr/>
          <p:nvPr/>
        </p:nvSpPr>
        <p:spPr>
          <a:xfrm>
            <a:off x="8222121" y="2171298"/>
            <a:ext cx="1906618" cy="1906618"/>
          </a:xfrm>
          <a:prstGeom prst="ellipse">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picture containing circle, graphics, design&#10;&#10;Description automatically generated">
            <a:extLst>
              <a:ext uri="{FF2B5EF4-FFF2-40B4-BE49-F238E27FC236}">
                <a16:creationId xmlns:a16="http://schemas.microsoft.com/office/drawing/2014/main" id="{2540BE01-2B86-D6AB-9934-6ED86D282E56}"/>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823397" y="2702852"/>
            <a:ext cx="741463" cy="847386"/>
          </a:xfrm>
          <a:prstGeom prst="rect">
            <a:avLst/>
          </a:prstGeom>
        </p:spPr>
      </p:pic>
      <p:sp>
        <p:nvSpPr>
          <p:cNvPr id="34" name="Oval 33">
            <a:extLst>
              <a:ext uri="{FF2B5EF4-FFF2-40B4-BE49-F238E27FC236}">
                <a16:creationId xmlns:a16="http://schemas.microsoft.com/office/drawing/2014/main" id="{407107BB-BA31-E886-9387-969DF3D9B140}"/>
              </a:ext>
            </a:extLst>
          </p:cNvPr>
          <p:cNvSpPr/>
          <p:nvPr/>
        </p:nvSpPr>
        <p:spPr>
          <a:xfrm>
            <a:off x="4998720" y="2171297"/>
            <a:ext cx="1906618" cy="1906619"/>
          </a:xfrm>
          <a:prstGeom prst="ellipse">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6A8AC1-27F0-590B-FC4B-BF3CC0588037}"/>
              </a:ext>
            </a:extLst>
          </p:cNvPr>
          <p:cNvSpPr/>
          <p:nvPr/>
        </p:nvSpPr>
        <p:spPr>
          <a:xfrm>
            <a:off x="8482236" y="4196509"/>
            <a:ext cx="1778121" cy="375890"/>
          </a:xfrm>
          <a:prstGeom prst="rect">
            <a:avLst/>
          </a:prstGeom>
          <a:solidFill>
            <a:srgbClr val="F4D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picture containing graphics, black, black and white, font&#10;&#10;Description automatically generated">
            <a:extLst>
              <a:ext uri="{FF2B5EF4-FFF2-40B4-BE49-F238E27FC236}">
                <a16:creationId xmlns:a16="http://schemas.microsoft.com/office/drawing/2014/main" id="{82FE28B0-445E-3DE0-369F-60301FEE6449}"/>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98585" y="2702852"/>
            <a:ext cx="794424" cy="847386"/>
          </a:xfrm>
          <a:prstGeom prst="rect">
            <a:avLst/>
          </a:prstGeom>
        </p:spPr>
      </p:pic>
      <p:sp>
        <p:nvSpPr>
          <p:cNvPr id="38" name="TextBox 37">
            <a:extLst>
              <a:ext uri="{FF2B5EF4-FFF2-40B4-BE49-F238E27FC236}">
                <a16:creationId xmlns:a16="http://schemas.microsoft.com/office/drawing/2014/main" id="{57B8DE79-2621-43A4-5882-EAC6C93DD653}"/>
              </a:ext>
            </a:extLst>
          </p:cNvPr>
          <p:cNvSpPr txBox="1"/>
          <p:nvPr/>
        </p:nvSpPr>
        <p:spPr>
          <a:xfrm>
            <a:off x="8120263" y="4658372"/>
            <a:ext cx="2438972" cy="1077218"/>
          </a:xfrm>
          <a:prstGeom prst="rect">
            <a:avLst/>
          </a:prstGeom>
          <a:noFill/>
        </p:spPr>
        <p:txBody>
          <a:bodyPr wrap="square" lIns="91440" tIns="45720" rIns="91440" bIns="45720" anchor="t">
            <a:spAutoFit/>
          </a:bodyPr>
          <a:lstStyle/>
          <a:p>
            <a:pPr algn="ctr"/>
            <a:r>
              <a:rPr lang="en-US" sz="1600" dirty="0">
                <a:solidFill>
                  <a:srgbClr val="18332F"/>
                </a:solidFill>
                <a:latin typeface="Garamond" panose="02020404030301010803" pitchFamily="18" charset="0"/>
                <a:ea typeface="Palatino" pitchFamily="2" charset="77"/>
              </a:rPr>
              <a:t>Context motivates you </a:t>
            </a:r>
            <a:br>
              <a:rPr lang="en-US" sz="1600" dirty="0">
                <a:solidFill>
                  <a:srgbClr val="18332F"/>
                </a:solidFill>
                <a:latin typeface="Garamond" panose="02020404030301010803" pitchFamily="18" charset="0"/>
                <a:ea typeface="Palatino" pitchFamily="2" charset="77"/>
              </a:rPr>
            </a:br>
            <a:r>
              <a:rPr lang="en-US" sz="1600" dirty="0">
                <a:solidFill>
                  <a:srgbClr val="18332F"/>
                </a:solidFill>
                <a:latin typeface="Garamond" panose="02020404030301010803" pitchFamily="18" charset="0"/>
                <a:ea typeface="Palatino" pitchFamily="2" charset="77"/>
              </a:rPr>
              <a:t>to stretch and be the behavior – the “why”</a:t>
            </a:r>
          </a:p>
          <a:p>
            <a:pPr algn="ctr"/>
            <a:endParaRPr lang="en-US" sz="1600" dirty="0">
              <a:solidFill>
                <a:srgbClr val="000000"/>
              </a:solidFill>
              <a:latin typeface="Garamond" panose="02020404030301010803" pitchFamily="18" charset="0"/>
              <a:ea typeface="Palatino" pitchFamily="2" charset="77"/>
            </a:endParaRPr>
          </a:p>
        </p:txBody>
      </p:sp>
      <p:sp>
        <p:nvSpPr>
          <p:cNvPr id="40" name="TextBox 39">
            <a:extLst>
              <a:ext uri="{FF2B5EF4-FFF2-40B4-BE49-F238E27FC236}">
                <a16:creationId xmlns:a16="http://schemas.microsoft.com/office/drawing/2014/main" id="{8D7A9EEB-26AF-1004-8443-813AD7943341}"/>
              </a:ext>
            </a:extLst>
          </p:cNvPr>
          <p:cNvSpPr txBox="1"/>
          <p:nvPr/>
        </p:nvSpPr>
        <p:spPr>
          <a:xfrm>
            <a:off x="5085676" y="4658372"/>
            <a:ext cx="1897122" cy="830997"/>
          </a:xfrm>
          <a:prstGeom prst="rect">
            <a:avLst/>
          </a:prstGeom>
          <a:noFill/>
        </p:spPr>
        <p:txBody>
          <a:bodyPr wrap="square" lIns="91440" tIns="45720" rIns="91440" bIns="45720" anchor="t">
            <a:spAutoFit/>
          </a:bodyPr>
          <a:lstStyle/>
          <a:p>
            <a:pPr algn="ctr" defTabSz="711200">
              <a:defRPr/>
            </a:pPr>
            <a:r>
              <a:rPr lang="en-US" sz="1600" dirty="0">
                <a:solidFill>
                  <a:srgbClr val="18332F"/>
                </a:solidFill>
                <a:latin typeface="Garamond" panose="02020404030301010803" pitchFamily="18" charset="0"/>
                <a:ea typeface="Palatino" pitchFamily="2" charset="77"/>
              </a:rPr>
              <a:t>Comes from socialization</a:t>
            </a:r>
          </a:p>
          <a:p>
            <a:pPr marL="0" marR="0" lvl="0" indent="0" algn="ctr" defTabSz="711200">
              <a:spcBef>
                <a:spcPct val="0"/>
              </a:spcBef>
              <a:spcAft>
                <a:spcPts val="840"/>
              </a:spcAft>
              <a:buClrTx/>
              <a:buSzTx/>
              <a:buFontTx/>
              <a:buNone/>
              <a:tabLst/>
              <a:defRPr/>
            </a:pPr>
            <a:endParaRPr lang="en-US" sz="1600" u="none" strike="noStrike" kern="1200" cap="none" spc="0" normalizeH="0" baseline="0" noProof="0" dirty="0">
              <a:ln>
                <a:noFill/>
              </a:ln>
              <a:solidFill>
                <a:srgbClr val="000000"/>
              </a:solidFill>
              <a:effectLst/>
              <a:uLnTx/>
              <a:uFillTx/>
              <a:latin typeface="Garamond" panose="02020404030301010803" pitchFamily="18" charset="0"/>
              <a:ea typeface="Palatino" pitchFamily="2" charset="77"/>
            </a:endParaRPr>
          </a:p>
        </p:txBody>
      </p:sp>
      <p:cxnSp>
        <p:nvCxnSpPr>
          <p:cNvPr id="42" name="Straight Connector 41">
            <a:extLst>
              <a:ext uri="{FF2B5EF4-FFF2-40B4-BE49-F238E27FC236}">
                <a16:creationId xmlns:a16="http://schemas.microsoft.com/office/drawing/2014/main" id="{017F30ED-40E4-7372-31E2-6B707C1D81B8}"/>
              </a:ext>
            </a:extLst>
          </p:cNvPr>
          <p:cNvCxnSpPr>
            <a:cxnSpLocks/>
          </p:cNvCxnSpPr>
          <p:nvPr/>
        </p:nvCxnSpPr>
        <p:spPr>
          <a:xfrm>
            <a:off x="3259015" y="3124606"/>
            <a:ext cx="1945662" cy="0"/>
          </a:xfrm>
          <a:prstGeom prst="line">
            <a:avLst/>
          </a:prstGeom>
          <a:ln w="12700">
            <a:solidFill>
              <a:srgbClr val="3369B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6E9BF79-21D2-002A-A7ED-A264D062B245}"/>
              </a:ext>
            </a:extLst>
          </p:cNvPr>
          <p:cNvCxnSpPr>
            <a:cxnSpLocks/>
          </p:cNvCxnSpPr>
          <p:nvPr/>
        </p:nvCxnSpPr>
        <p:spPr>
          <a:xfrm>
            <a:off x="6905338" y="3124606"/>
            <a:ext cx="1500108" cy="0"/>
          </a:xfrm>
          <a:prstGeom prst="line">
            <a:avLst/>
          </a:prstGeom>
          <a:ln w="12700">
            <a:solidFill>
              <a:srgbClr val="3369B4"/>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B55DB5A-4176-6075-3525-47A974B47AB0}"/>
              </a:ext>
            </a:extLst>
          </p:cNvPr>
          <p:cNvGrpSpPr/>
          <p:nvPr/>
        </p:nvGrpSpPr>
        <p:grpSpPr>
          <a:xfrm>
            <a:off x="1761530" y="4066491"/>
            <a:ext cx="2240513" cy="505908"/>
            <a:chOff x="2678398" y="4381858"/>
            <a:chExt cx="2240513" cy="505908"/>
          </a:xfrm>
        </p:grpSpPr>
        <p:sp>
          <p:nvSpPr>
            <p:cNvPr id="11" name="Rectangle 10">
              <a:extLst>
                <a:ext uri="{FF2B5EF4-FFF2-40B4-BE49-F238E27FC236}">
                  <a16:creationId xmlns:a16="http://schemas.microsoft.com/office/drawing/2014/main" id="{E1A3FC3A-B8FB-803C-48A0-5553C96207B4}"/>
                </a:ext>
              </a:extLst>
            </p:cNvPr>
            <p:cNvSpPr/>
            <p:nvPr/>
          </p:nvSpPr>
          <p:spPr>
            <a:xfrm>
              <a:off x="2909595" y="4505280"/>
              <a:ext cx="1778121" cy="375890"/>
            </a:xfrm>
            <a:prstGeom prst="rect">
              <a:avLst/>
            </a:prstGeom>
            <a:solidFill>
              <a:srgbClr val="F4D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3A1E8A2-BFE9-4FCE-3840-7645E02086F9}"/>
                </a:ext>
              </a:extLst>
            </p:cNvPr>
            <p:cNvSpPr/>
            <p:nvPr/>
          </p:nvSpPr>
          <p:spPr>
            <a:xfrm>
              <a:off x="2678398" y="4381858"/>
              <a:ext cx="2240513" cy="505908"/>
            </a:xfrm>
            <a:prstGeom prst="rect">
              <a:avLst/>
            </a:prstGeom>
          </p:spPr>
          <p:txBody>
            <a:bodyPr wrap="square" lIns="91440" tIns="45720" rIns="91440" bIns="45720" anchor="t">
              <a:spAutoFit/>
            </a:bodyPr>
            <a:lstStyle/>
            <a:p>
              <a:pPr marL="0" marR="0" lvl="0" indent="0" algn="ctr" defTabSz="711200" rtl="0" eaLnBrk="1" fontAlgn="auto" latinLnBrk="0" hangingPunct="1">
                <a:lnSpc>
                  <a:spcPct val="150000"/>
                </a:lnSpc>
                <a:spcBef>
                  <a:spcPct val="0"/>
                </a:spcBef>
                <a:spcAft>
                  <a:spcPts val="840"/>
                </a:spcAft>
                <a:buClrTx/>
                <a:buSzTx/>
                <a:buFontTx/>
                <a:buNone/>
                <a:tabLst/>
                <a:defRPr/>
              </a:pPr>
              <a:r>
                <a:rPr lang="en-US" sz="2000" b="1" dirty="0">
                  <a:solidFill>
                    <a:srgbClr val="2D68C4"/>
                  </a:solidFill>
                  <a:latin typeface="Verdana" panose="020B0604030504040204" pitchFamily="34" charset="0"/>
                  <a:cs typeface="Lucida Grande" panose="020B0600040502020204" pitchFamily="34" charset="0"/>
                </a:rPr>
                <a:t>Biogenic</a:t>
              </a:r>
              <a:endParaRPr kumimoji="0" lang="en-US" sz="2000" b="1" u="none" strike="noStrike" kern="1200" cap="none" spc="0" normalizeH="0" baseline="0" noProof="0" dirty="0">
                <a:ln>
                  <a:noFill/>
                </a:ln>
                <a:solidFill>
                  <a:srgbClr val="2D68C4"/>
                </a:solidFill>
                <a:effectLst/>
                <a:uLnTx/>
                <a:uFillTx/>
                <a:latin typeface="Verdana" panose="020B0604030504040204" pitchFamily="34" charset="0"/>
                <a:cs typeface="Lucida Grande" panose="020B0600040502020204" pitchFamily="34" charset="0"/>
              </a:endParaRPr>
            </a:p>
          </p:txBody>
        </p:sp>
      </p:grpSp>
      <p:sp>
        <p:nvSpPr>
          <p:cNvPr id="13" name="Rectangle 12">
            <a:extLst>
              <a:ext uri="{FF2B5EF4-FFF2-40B4-BE49-F238E27FC236}">
                <a16:creationId xmlns:a16="http://schemas.microsoft.com/office/drawing/2014/main" id="{468AFB6B-ECFB-E17E-0CE7-3369C2F32DC7}"/>
              </a:ext>
            </a:extLst>
          </p:cNvPr>
          <p:cNvSpPr/>
          <p:nvPr/>
        </p:nvSpPr>
        <p:spPr>
          <a:xfrm>
            <a:off x="8060113" y="4081874"/>
            <a:ext cx="2542021" cy="505908"/>
          </a:xfrm>
          <a:prstGeom prst="rect">
            <a:avLst/>
          </a:prstGeom>
        </p:spPr>
        <p:txBody>
          <a:bodyPr wrap="square" lIns="91440" tIns="45720" rIns="91440" bIns="45720" anchor="t">
            <a:spAutoFit/>
          </a:bodyPr>
          <a:lstStyle/>
          <a:p>
            <a:pPr marL="0" marR="0" lvl="0" indent="0" algn="ctr" defTabSz="711200" rtl="0" eaLnBrk="1" fontAlgn="auto" latinLnBrk="0" hangingPunct="1">
              <a:lnSpc>
                <a:spcPct val="150000"/>
              </a:lnSpc>
              <a:spcBef>
                <a:spcPct val="0"/>
              </a:spcBef>
              <a:spcAft>
                <a:spcPts val="840"/>
              </a:spcAft>
              <a:buClrTx/>
              <a:buSzTx/>
              <a:buFontTx/>
              <a:buNone/>
              <a:tabLst/>
              <a:defRPr/>
            </a:pPr>
            <a:r>
              <a:rPr lang="en-US" sz="2000" b="1" dirty="0" err="1">
                <a:solidFill>
                  <a:srgbClr val="2D68C4"/>
                </a:solidFill>
                <a:latin typeface="Verdana" panose="020B0604030504040204" pitchFamily="34" charset="0"/>
                <a:cs typeface="Lucida Grande" panose="020B0600040502020204" pitchFamily="34" charset="0"/>
              </a:rPr>
              <a:t>Idiogenic</a:t>
            </a:r>
            <a:endParaRPr kumimoji="0" lang="en-US" sz="2000" b="1" u="none" strike="noStrike" kern="1200" cap="none" spc="0" normalizeH="0" baseline="0" noProof="0" dirty="0">
              <a:ln>
                <a:noFill/>
              </a:ln>
              <a:solidFill>
                <a:srgbClr val="2D68C4"/>
              </a:solidFill>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20718884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422;p107">
            <a:extLst>
              <a:ext uri="{FF2B5EF4-FFF2-40B4-BE49-F238E27FC236}">
                <a16:creationId xmlns:a16="http://schemas.microsoft.com/office/drawing/2014/main" id="{676B493B-1F03-FD94-967D-C664E9C4D96F}"/>
              </a:ext>
            </a:extLst>
          </p:cNvPr>
          <p:cNvSpPr txBox="1"/>
          <p:nvPr/>
        </p:nvSpPr>
        <p:spPr>
          <a:xfrm>
            <a:off x="4671514" y="4881455"/>
            <a:ext cx="2700094" cy="692497"/>
          </a:xfrm>
          <a:prstGeom prst="rect">
            <a:avLst/>
          </a:prstGeom>
          <a:noFill/>
          <a:ln>
            <a:noFill/>
          </a:ln>
        </p:spPr>
        <p:txBody>
          <a:bodyPr spcFirstLastPara="1" wrap="square" lIns="0" tIns="0" rIns="0" bIns="0" anchor="t" anchorCtr="0">
            <a:spAutoFit/>
          </a:bodyPr>
          <a:lstStyle/>
          <a:p>
            <a:pPr algn="ctr">
              <a:buClr>
                <a:schemeClr val="accent2"/>
              </a:buClr>
              <a:buSzPts val="1400"/>
            </a:pPr>
            <a:r>
              <a:rPr lang="en-US" sz="1500" b="1" dirty="0">
                <a:solidFill>
                  <a:srgbClr val="2D68C4"/>
                </a:solidFill>
                <a:latin typeface="Verdana" panose="020B0604030504040204" pitchFamily="34" charset="0"/>
                <a:ea typeface="Roboto"/>
                <a:cs typeface="Lucida Grande" panose="020B0600040502020204" pitchFamily="34" charset="0"/>
                <a:sym typeface="Roboto"/>
              </a:rPr>
              <a:t>Organizational culture mandates deference to higher-ups</a:t>
            </a:r>
          </a:p>
        </p:txBody>
      </p:sp>
      <p:sp>
        <p:nvSpPr>
          <p:cNvPr id="10" name="Google Shape;1423;p107">
            <a:extLst>
              <a:ext uri="{FF2B5EF4-FFF2-40B4-BE49-F238E27FC236}">
                <a16:creationId xmlns:a16="http://schemas.microsoft.com/office/drawing/2014/main" id="{5E637C41-2518-C73D-01AF-5DB2806581DE}"/>
              </a:ext>
            </a:extLst>
          </p:cNvPr>
          <p:cNvSpPr txBox="1"/>
          <p:nvPr/>
        </p:nvSpPr>
        <p:spPr>
          <a:xfrm>
            <a:off x="8134042" y="4881455"/>
            <a:ext cx="2077277" cy="461665"/>
          </a:xfrm>
          <a:prstGeom prst="rect">
            <a:avLst/>
          </a:prstGeom>
          <a:noFill/>
          <a:ln>
            <a:noFill/>
          </a:ln>
        </p:spPr>
        <p:txBody>
          <a:bodyPr spcFirstLastPara="1" wrap="square" lIns="0" tIns="0" rIns="0" bIns="0" anchor="t" anchorCtr="0">
            <a:spAutoFit/>
          </a:bodyPr>
          <a:lstStyle/>
          <a:p>
            <a:pPr algn="ctr">
              <a:buClr>
                <a:schemeClr val="accent3"/>
              </a:buClr>
              <a:buSzPts val="1400"/>
            </a:pPr>
            <a:r>
              <a:rPr lang="en-US" sz="1500" b="1" dirty="0">
                <a:solidFill>
                  <a:srgbClr val="2D68C4"/>
                </a:solidFill>
                <a:latin typeface="Verdana" panose="020B0604030504040204" pitchFamily="34" charset="0"/>
                <a:ea typeface="Roboto"/>
                <a:cs typeface="Lucida Grande" panose="020B0600040502020204" pitchFamily="34" charset="0"/>
                <a:sym typeface="Roboto"/>
              </a:rPr>
              <a:t>It serves your best interests</a:t>
            </a:r>
          </a:p>
        </p:txBody>
      </p:sp>
      <p:sp>
        <p:nvSpPr>
          <p:cNvPr id="11" name="Google Shape;1424;p107">
            <a:extLst>
              <a:ext uri="{FF2B5EF4-FFF2-40B4-BE49-F238E27FC236}">
                <a16:creationId xmlns:a16="http://schemas.microsoft.com/office/drawing/2014/main" id="{57194A9A-031E-D25F-5E76-0C548AD7A3A3}"/>
              </a:ext>
            </a:extLst>
          </p:cNvPr>
          <p:cNvSpPr txBox="1"/>
          <p:nvPr/>
        </p:nvSpPr>
        <p:spPr>
          <a:xfrm>
            <a:off x="1585477" y="4873305"/>
            <a:ext cx="1936200" cy="692497"/>
          </a:xfrm>
          <a:prstGeom prst="rect">
            <a:avLst/>
          </a:prstGeom>
          <a:noFill/>
          <a:ln>
            <a:noFill/>
          </a:ln>
        </p:spPr>
        <p:txBody>
          <a:bodyPr spcFirstLastPara="1" wrap="square" lIns="0" tIns="0" rIns="0" bIns="0" anchor="t" anchorCtr="0">
            <a:spAutoFit/>
          </a:bodyPr>
          <a:lstStyle/>
          <a:p>
            <a:pPr algn="ctr">
              <a:buClr>
                <a:schemeClr val="accent1"/>
              </a:buClr>
              <a:buSzPts val="1400"/>
            </a:pPr>
            <a:r>
              <a:rPr lang="en-US" sz="1500" b="1" dirty="0">
                <a:solidFill>
                  <a:srgbClr val="2D68C4"/>
                </a:solidFill>
                <a:latin typeface="Verdana" panose="020B0604030504040204" pitchFamily="34" charset="0"/>
                <a:ea typeface="Roboto"/>
                <a:cs typeface="Lucida Grande" panose="020B0600040502020204" pitchFamily="34" charset="0"/>
                <a:sym typeface="Roboto"/>
              </a:rPr>
              <a:t>You are accommodative by nature</a:t>
            </a:r>
          </a:p>
        </p:txBody>
      </p:sp>
      <p:grpSp>
        <p:nvGrpSpPr>
          <p:cNvPr id="2" name="Group 1">
            <a:extLst>
              <a:ext uri="{FF2B5EF4-FFF2-40B4-BE49-F238E27FC236}">
                <a16:creationId xmlns:a16="http://schemas.microsoft.com/office/drawing/2014/main" id="{9F466C36-53F6-8D5F-AE8B-0C8F1BA5F693}"/>
              </a:ext>
            </a:extLst>
          </p:cNvPr>
          <p:cNvGrpSpPr/>
          <p:nvPr/>
        </p:nvGrpSpPr>
        <p:grpSpPr>
          <a:xfrm>
            <a:off x="510988" y="1640782"/>
            <a:ext cx="7248349" cy="809846"/>
            <a:chOff x="510988" y="1640782"/>
            <a:chExt cx="7248349" cy="809846"/>
          </a:xfrm>
        </p:grpSpPr>
        <p:sp>
          <p:nvSpPr>
            <p:cNvPr id="15" name="Rectangle 14">
              <a:extLst>
                <a:ext uri="{FF2B5EF4-FFF2-40B4-BE49-F238E27FC236}">
                  <a16:creationId xmlns:a16="http://schemas.microsoft.com/office/drawing/2014/main" id="{338975F2-88DA-DC96-4421-8BAF346624D4}"/>
                </a:ext>
              </a:extLst>
            </p:cNvPr>
            <p:cNvSpPr/>
            <p:nvPr/>
          </p:nvSpPr>
          <p:spPr>
            <a:xfrm>
              <a:off x="510988" y="1640782"/>
              <a:ext cx="7248349" cy="809846"/>
            </a:xfrm>
            <a:prstGeom prst="rect">
              <a:avLst/>
            </a:prstGeom>
            <a:solidFill>
              <a:srgbClr val="74BB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6C84E2B-CF5E-88D5-F2E9-24907E2A35F7}"/>
                </a:ext>
              </a:extLst>
            </p:cNvPr>
            <p:cNvSpPr txBox="1"/>
            <p:nvPr/>
          </p:nvSpPr>
          <p:spPr>
            <a:xfrm>
              <a:off x="824496" y="1747428"/>
              <a:ext cx="6934841" cy="584775"/>
            </a:xfrm>
            <a:prstGeom prst="rect">
              <a:avLst/>
            </a:prstGeom>
            <a:noFill/>
          </p:spPr>
          <p:txBody>
            <a:bodyPr wrap="square">
              <a:spAutoFit/>
            </a:bodyPr>
            <a:lstStyle/>
            <a:p>
              <a:pPr marL="0" indent="0" fontAlgn="base">
                <a:buFont typeface="Arial" panose="020B0604020202020204" pitchFamily="34" charset="0"/>
                <a:buNone/>
              </a:pPr>
              <a:r>
                <a:rPr lang="en-US" sz="1600" b="1" dirty="0">
                  <a:solidFill>
                    <a:schemeClr val="bg1"/>
                  </a:solidFill>
                  <a:latin typeface="Garamond" panose="02020404030301010803" pitchFamily="18" charset="0"/>
                  <a:ea typeface="Palatino" pitchFamily="2" charset="77"/>
                </a:rPr>
                <a:t>Example: </a:t>
              </a:r>
            </a:p>
            <a:p>
              <a:pPr marL="0" indent="0" fontAlgn="base">
                <a:buFont typeface="Arial" panose="020B0604020202020204" pitchFamily="34" charset="0"/>
                <a:buNone/>
              </a:pPr>
              <a:r>
                <a:rPr lang="en-US" sz="1600" dirty="0">
                  <a:solidFill>
                    <a:schemeClr val="bg1"/>
                  </a:solidFill>
                  <a:latin typeface="Garamond" panose="02020404030301010803" pitchFamily="18" charset="0"/>
                  <a:ea typeface="Palatino" pitchFamily="2" charset="77"/>
                </a:rPr>
                <a:t>At work you may show high Accommodation to your manager, because:</a:t>
              </a:r>
            </a:p>
          </p:txBody>
        </p:sp>
      </p:grpSp>
      <p:sp>
        <p:nvSpPr>
          <p:cNvPr id="16" name="object 3">
            <a:extLst>
              <a:ext uri="{FF2B5EF4-FFF2-40B4-BE49-F238E27FC236}">
                <a16:creationId xmlns:a16="http://schemas.microsoft.com/office/drawing/2014/main" id="{2D879CE3-BADA-B8F4-6649-B5F183513969}"/>
              </a:ext>
            </a:extLst>
          </p:cNvPr>
          <p:cNvSpPr txBox="1"/>
          <p:nvPr/>
        </p:nvSpPr>
        <p:spPr>
          <a:xfrm>
            <a:off x="935766" y="776055"/>
            <a:ext cx="10374108" cy="526389"/>
          </a:xfrm>
          <a:prstGeom prst="rect">
            <a:avLst/>
          </a:prstGeom>
        </p:spPr>
        <p:txBody>
          <a:bodyPr vert="horz" wrap="square" lIns="0" tIns="33618" rIns="0" bIns="0" rtlCol="0">
            <a:spAutoFit/>
          </a:bodyPr>
          <a:lstStyle/>
          <a:p>
            <a:pPr marL="11206" marR="4483" defTabSz="806867">
              <a:spcBef>
                <a:spcPts val="265"/>
              </a:spcBef>
            </a:pPr>
            <a:r>
              <a:rPr lang="en-US" sz="3200" b="1" kern="0" dirty="0">
                <a:solidFill>
                  <a:srgbClr val="2D68C4"/>
                </a:solidFill>
                <a:latin typeface="Verdana" panose="020B0604030504040204" pitchFamily="34" charset="0"/>
                <a:cs typeface="Lucida Grande" panose="020B0600040502020204" pitchFamily="34" charset="0"/>
              </a:rPr>
              <a:t>Ingrained vs. Intentional Behaviors</a:t>
            </a:r>
            <a:endParaRPr sz="3200" b="1" kern="0" dirty="0">
              <a:solidFill>
                <a:srgbClr val="2D68C4"/>
              </a:solidFill>
              <a:latin typeface="Verdana" panose="020B0604030504040204" pitchFamily="34" charset="0"/>
              <a:cs typeface="Lucida Grande" panose="020B0600040502020204" pitchFamily="34" charset="0"/>
            </a:endParaRPr>
          </a:p>
        </p:txBody>
      </p:sp>
      <p:sp>
        <p:nvSpPr>
          <p:cNvPr id="17" name="Subtitle 2">
            <a:extLst>
              <a:ext uri="{FF2B5EF4-FFF2-40B4-BE49-F238E27FC236}">
                <a16:creationId xmlns:a16="http://schemas.microsoft.com/office/drawing/2014/main" id="{301EB224-2D14-7BD0-812E-85EE1EF9B948}"/>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18" name="Date Placeholder 3">
            <a:extLst>
              <a:ext uri="{FF2B5EF4-FFF2-40B4-BE49-F238E27FC236}">
                <a16:creationId xmlns:a16="http://schemas.microsoft.com/office/drawing/2014/main" id="{A4B7BBFE-E02B-3845-D0C5-ABF8CB38C796}"/>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9" name="Footer Placeholder 5">
            <a:extLst>
              <a:ext uri="{FF2B5EF4-FFF2-40B4-BE49-F238E27FC236}">
                <a16:creationId xmlns:a16="http://schemas.microsoft.com/office/drawing/2014/main" id="{08E3D9D6-550E-3839-CAED-954CC2BF4C68}"/>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20" name="Rectangle 19">
            <a:extLst>
              <a:ext uri="{FF2B5EF4-FFF2-40B4-BE49-F238E27FC236}">
                <a16:creationId xmlns:a16="http://schemas.microsoft.com/office/drawing/2014/main" id="{07E9E5E0-278C-72A6-3DDF-C40AD3DA6EE2}"/>
              </a:ext>
            </a:extLst>
          </p:cNvPr>
          <p:cNvSpPr/>
          <p:nvPr/>
        </p:nvSpPr>
        <p:spPr>
          <a:xfrm>
            <a:off x="510988" y="419100"/>
            <a:ext cx="11185712" cy="572704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21" name="Oval 20">
            <a:extLst>
              <a:ext uri="{FF2B5EF4-FFF2-40B4-BE49-F238E27FC236}">
                <a16:creationId xmlns:a16="http://schemas.microsoft.com/office/drawing/2014/main" id="{01C2FAB5-AFA3-1AE7-3418-207C9602DE80}"/>
              </a:ext>
            </a:extLst>
          </p:cNvPr>
          <p:cNvSpPr/>
          <p:nvPr/>
        </p:nvSpPr>
        <p:spPr>
          <a:xfrm>
            <a:off x="1673497" y="2769539"/>
            <a:ext cx="1906618" cy="1906619"/>
          </a:xfrm>
          <a:prstGeom prst="ellipse">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2BC527-FD1F-3D9A-496C-50278C8433C9}"/>
              </a:ext>
            </a:extLst>
          </p:cNvPr>
          <p:cNvSpPr/>
          <p:nvPr/>
        </p:nvSpPr>
        <p:spPr>
          <a:xfrm>
            <a:off x="8222121" y="2769540"/>
            <a:ext cx="1906618" cy="1906618"/>
          </a:xfrm>
          <a:prstGeom prst="ellipse">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B254F51-5C3F-E3E1-7192-EF27258BBA95}"/>
              </a:ext>
            </a:extLst>
          </p:cNvPr>
          <p:cNvSpPr/>
          <p:nvPr/>
        </p:nvSpPr>
        <p:spPr>
          <a:xfrm>
            <a:off x="4998720" y="2769539"/>
            <a:ext cx="1906618" cy="1906619"/>
          </a:xfrm>
          <a:prstGeom prst="ellipse">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ircle, graphics, design&#10;&#10;Description automatically generated">
            <a:extLst>
              <a:ext uri="{FF2B5EF4-FFF2-40B4-BE49-F238E27FC236}">
                <a16:creationId xmlns:a16="http://schemas.microsoft.com/office/drawing/2014/main" id="{EE87D0DC-EE06-021D-1888-FA91752608C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40072" y="3222919"/>
            <a:ext cx="853440" cy="975360"/>
          </a:xfrm>
          <a:prstGeom prst="rect">
            <a:avLst/>
          </a:prstGeom>
        </p:spPr>
      </p:pic>
      <p:pic>
        <p:nvPicPr>
          <p:cNvPr id="12" name="Picture 11" descr="A picture containing symbol, graphics, black, font&#10;&#10;Description automatically generated">
            <a:extLst>
              <a:ext uri="{FF2B5EF4-FFF2-40B4-BE49-F238E27FC236}">
                <a16:creationId xmlns:a16="http://schemas.microsoft.com/office/drawing/2014/main" id="{A7A9A4B3-CD67-5832-E469-CB2B87C7630A}"/>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21286" y="3241252"/>
            <a:ext cx="914400" cy="975360"/>
          </a:xfrm>
          <a:prstGeom prst="rect">
            <a:avLst/>
          </a:prstGeom>
        </p:spPr>
      </p:pic>
      <p:pic>
        <p:nvPicPr>
          <p:cNvPr id="13" name="Picture 12" descr="A picture containing graphics, black, black and white, font&#10;&#10;Description automatically generated">
            <a:extLst>
              <a:ext uri="{FF2B5EF4-FFF2-40B4-BE49-F238E27FC236}">
                <a16:creationId xmlns:a16="http://schemas.microsoft.com/office/drawing/2014/main" id="{38553DD4-A0D4-85A9-075B-D0E48AB3022D}"/>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717129" y="3241661"/>
            <a:ext cx="914400" cy="975360"/>
          </a:xfrm>
          <a:prstGeom prst="rect">
            <a:avLst/>
          </a:prstGeom>
        </p:spPr>
      </p:pic>
    </p:spTree>
    <p:extLst>
      <p:ext uri="{BB962C8B-B14F-4D97-AF65-F5344CB8AC3E}">
        <p14:creationId xmlns:p14="http://schemas.microsoft.com/office/powerpoint/2010/main" val="174231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p:tgtEl>
                                          <p:spTgt spid="9"/>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3" name="Picture 3">
            <a:extLst>
              <a:ext uri="{FF2B5EF4-FFF2-40B4-BE49-F238E27FC236}">
                <a16:creationId xmlns:a16="http://schemas.microsoft.com/office/drawing/2014/main" id="{9AEDFE04-4CE7-1EB9-B553-851623F69A02}"/>
              </a:ext>
            </a:extLst>
          </p:cNvPr>
          <p:cNvPicPr>
            <a:picLocks noChangeAspect="1"/>
          </p:cNvPicPr>
          <p:nvPr/>
        </p:nvPicPr>
        <p:blipFill>
          <a:blip r:embed="rId3">
            <a:extLst>
              <a:ext uri="{28A0092B-C50C-407E-A947-70E740481C1C}">
                <a14:useLocalDpi xmlns:a14="http://schemas.microsoft.com/office/drawing/2010/main" val="0"/>
              </a:ext>
            </a:extLst>
          </a:blip>
          <a:srcRect l="7060" r="7060"/>
          <a:stretch/>
        </p:blipFill>
        <p:spPr>
          <a:xfrm>
            <a:off x="180622" y="2353522"/>
            <a:ext cx="4903208" cy="3810993"/>
          </a:xfrm>
          <a:prstGeom prst="rect">
            <a:avLst/>
          </a:prstGeom>
        </p:spPr>
      </p:pic>
      <p:sp>
        <p:nvSpPr>
          <p:cNvPr id="480" name="Google Shape;480;p73"/>
          <p:cNvSpPr/>
          <p:nvPr/>
        </p:nvSpPr>
        <p:spPr>
          <a:xfrm>
            <a:off x="5155661" y="171307"/>
            <a:ext cx="6855717" cy="2127393"/>
          </a:xfrm>
          <a:prstGeom prst="rect">
            <a:avLst/>
          </a:prstGeom>
          <a:solidFill>
            <a:srgbClr val="2D68C4"/>
          </a:solidFill>
          <a:ln>
            <a:noFill/>
          </a:ln>
        </p:spPr>
        <p:txBody>
          <a:bodyPr spcFirstLastPara="1" wrap="square" lIns="121900" tIns="60933" rIns="121900" bIns="60933" anchor="ctr" anchorCtr="0">
            <a:noAutofit/>
          </a:bodyPr>
          <a:lstStyle/>
          <a:p>
            <a:pPr algn="ctr"/>
            <a:endParaRPr sz="1351">
              <a:solidFill>
                <a:schemeClr val="lt1"/>
              </a:solidFill>
              <a:latin typeface="Roboto"/>
              <a:ea typeface="Roboto"/>
              <a:cs typeface="Roboto"/>
              <a:sym typeface="Roboto"/>
            </a:endParaRPr>
          </a:p>
        </p:txBody>
      </p:sp>
      <p:sp>
        <p:nvSpPr>
          <p:cNvPr id="481" name="Google Shape;481;p73"/>
          <p:cNvSpPr/>
          <p:nvPr/>
        </p:nvSpPr>
        <p:spPr>
          <a:xfrm>
            <a:off x="5155661" y="2357635"/>
            <a:ext cx="6855717" cy="1165991"/>
          </a:xfrm>
          <a:prstGeom prst="rect">
            <a:avLst/>
          </a:prstGeom>
          <a:solidFill>
            <a:srgbClr val="F4DA40"/>
          </a:solidFill>
          <a:ln>
            <a:noFill/>
          </a:ln>
        </p:spPr>
        <p:txBody>
          <a:bodyPr spcFirstLastPara="1" wrap="square" lIns="121900" tIns="60933" rIns="121900" bIns="60933" anchor="ctr" anchorCtr="0">
            <a:noAutofit/>
          </a:bodyPr>
          <a:lstStyle/>
          <a:p>
            <a:pPr algn="ctr"/>
            <a:endParaRPr sz="1351">
              <a:solidFill>
                <a:schemeClr val="lt1"/>
              </a:solidFill>
              <a:latin typeface="Roboto"/>
              <a:ea typeface="Roboto"/>
              <a:cs typeface="Roboto"/>
              <a:sym typeface="Roboto"/>
            </a:endParaRPr>
          </a:p>
        </p:txBody>
      </p:sp>
      <p:sp>
        <p:nvSpPr>
          <p:cNvPr id="483" name="Google Shape;483;p73"/>
          <p:cNvSpPr/>
          <p:nvPr/>
        </p:nvSpPr>
        <p:spPr>
          <a:xfrm>
            <a:off x="5164432" y="3582287"/>
            <a:ext cx="6846946" cy="2587364"/>
          </a:xfrm>
          <a:prstGeom prst="rect">
            <a:avLst/>
          </a:prstGeom>
          <a:solidFill>
            <a:srgbClr val="74BB7D"/>
          </a:solidFill>
          <a:ln>
            <a:noFill/>
          </a:ln>
        </p:spPr>
        <p:txBody>
          <a:bodyPr spcFirstLastPara="1" wrap="square" lIns="121900" tIns="60933" rIns="121900" bIns="60933" anchor="ctr" anchorCtr="0">
            <a:noAutofit/>
          </a:bodyPr>
          <a:lstStyle/>
          <a:p>
            <a:pPr algn="ctr"/>
            <a:endParaRPr sz="1351">
              <a:solidFill>
                <a:schemeClr val="lt1"/>
              </a:solidFill>
              <a:latin typeface="Roboto"/>
              <a:ea typeface="Roboto"/>
              <a:cs typeface="Roboto"/>
              <a:sym typeface="Roboto"/>
            </a:endParaRPr>
          </a:p>
        </p:txBody>
      </p:sp>
      <p:sp>
        <p:nvSpPr>
          <p:cNvPr id="505" name="Google Shape;505;p73"/>
          <p:cNvSpPr txBox="1"/>
          <p:nvPr/>
        </p:nvSpPr>
        <p:spPr>
          <a:xfrm>
            <a:off x="6551305" y="2806338"/>
            <a:ext cx="5581245" cy="307456"/>
          </a:xfrm>
          <a:prstGeom prst="rect">
            <a:avLst/>
          </a:prstGeom>
          <a:noFill/>
          <a:ln>
            <a:noFill/>
          </a:ln>
        </p:spPr>
        <p:txBody>
          <a:bodyPr spcFirstLastPara="1" wrap="square" lIns="0" tIns="0" rIns="0" bIns="0" anchor="ctr" anchorCtr="0">
            <a:spAutoFit/>
          </a:bodyPr>
          <a:lstStyle/>
          <a:p>
            <a:pPr marL="11206" marR="150167" defTabSz="806867">
              <a:lnSpc>
                <a:spcPct val="111100"/>
              </a:lnSpc>
            </a:pPr>
            <a:r>
              <a:rPr lang="en-US" b="1" kern="0" spc="-57" dirty="0">
                <a:solidFill>
                  <a:schemeClr val="bg1"/>
                </a:solidFill>
                <a:latin typeface="Garamond" panose="02020404030301010803" pitchFamily="18" charset="0"/>
                <a:ea typeface="Palatino" pitchFamily="2" charset="77"/>
                <a:cs typeface="Arial"/>
              </a:rPr>
              <a:t> Direct report, Ben,  loves facts and figures</a:t>
            </a:r>
          </a:p>
        </p:txBody>
      </p:sp>
      <p:sp>
        <p:nvSpPr>
          <p:cNvPr id="507" name="Google Shape;507;p73"/>
          <p:cNvSpPr txBox="1"/>
          <p:nvPr/>
        </p:nvSpPr>
        <p:spPr>
          <a:xfrm>
            <a:off x="6572504" y="3806130"/>
            <a:ext cx="4935932" cy="2437590"/>
          </a:xfrm>
          <a:prstGeom prst="rect">
            <a:avLst/>
          </a:prstGeom>
          <a:noFill/>
          <a:ln>
            <a:noFill/>
          </a:ln>
        </p:spPr>
        <p:txBody>
          <a:bodyPr spcFirstLastPara="1" wrap="square" lIns="0" tIns="0" rIns="0" bIns="0" anchor="ctr" anchorCtr="0">
            <a:spAutoFit/>
          </a:bodyPr>
          <a:lstStyle/>
          <a:p>
            <a:pPr>
              <a:lnSpc>
                <a:spcPct val="120000"/>
              </a:lnSpc>
              <a:buClr>
                <a:schemeClr val="lt1"/>
              </a:buClr>
              <a:buSzPts val="1200"/>
            </a:pPr>
            <a:r>
              <a:rPr lang="en-US" b="1" dirty="0">
                <a:solidFill>
                  <a:schemeClr val="lt1"/>
                </a:solidFill>
                <a:latin typeface="Garamond" panose="02020404030301010803" pitchFamily="18" charset="0"/>
                <a:ea typeface="Palatino" pitchFamily="2" charset="77"/>
                <a:cs typeface="Roboto"/>
                <a:sym typeface="Roboto"/>
              </a:rPr>
              <a:t>Kayla  now  spends this time on free-form </a:t>
            </a:r>
          </a:p>
          <a:p>
            <a:pPr>
              <a:lnSpc>
                <a:spcPct val="120000"/>
              </a:lnSpc>
              <a:buClr>
                <a:schemeClr val="lt1"/>
              </a:buClr>
              <a:buSzPts val="1200"/>
            </a:pPr>
            <a:r>
              <a:rPr lang="en-US" b="1" dirty="0">
                <a:solidFill>
                  <a:schemeClr val="lt1"/>
                </a:solidFill>
                <a:latin typeface="Garamond" panose="02020404030301010803" pitchFamily="18" charset="0"/>
                <a:ea typeface="Palatino" pitchFamily="2" charset="77"/>
                <a:cs typeface="Roboto"/>
                <a:sym typeface="Roboto"/>
              </a:rPr>
              <a:t>90-minute strategy sessions</a:t>
            </a:r>
          </a:p>
          <a:p>
            <a:pPr>
              <a:lnSpc>
                <a:spcPct val="120000"/>
              </a:lnSpc>
              <a:buClr>
                <a:schemeClr val="lt1"/>
              </a:buClr>
              <a:buSzPts val="1200"/>
            </a:pPr>
            <a:endParaRPr lang="en-US" b="1" dirty="0">
              <a:solidFill>
                <a:schemeClr val="lt1"/>
              </a:solidFill>
              <a:latin typeface="Garamond" panose="02020404030301010803" pitchFamily="18" charset="0"/>
              <a:ea typeface="Palatino" pitchFamily="2" charset="77"/>
              <a:cs typeface="Roboto"/>
              <a:sym typeface="Roboto"/>
            </a:endParaRPr>
          </a:p>
          <a:p>
            <a:pPr>
              <a:lnSpc>
                <a:spcPct val="120000"/>
              </a:lnSpc>
              <a:buClr>
                <a:schemeClr val="lt1"/>
              </a:buClr>
              <a:buSzPts val="1200"/>
            </a:pPr>
            <a:r>
              <a:rPr lang="en-US" b="1" dirty="0">
                <a:solidFill>
                  <a:schemeClr val="lt1"/>
                </a:solidFill>
                <a:latin typeface="Garamond" panose="02020404030301010803" pitchFamily="18" charset="0"/>
                <a:ea typeface="Palatino" pitchFamily="2" charset="77"/>
                <a:cs typeface="Roboto"/>
                <a:sym typeface="Roboto"/>
              </a:rPr>
              <a:t>Ben provides her executive summaries and appreciates the work and the daily interaction with his manager, Kayla</a:t>
            </a:r>
          </a:p>
          <a:p>
            <a:pPr>
              <a:lnSpc>
                <a:spcPct val="120000"/>
              </a:lnSpc>
              <a:buClr>
                <a:schemeClr val="lt1"/>
              </a:buClr>
              <a:buSzPts val="1200"/>
            </a:pPr>
            <a:endParaRPr lang="en-US" sz="1200" b="1" dirty="0">
              <a:solidFill>
                <a:schemeClr val="lt1"/>
              </a:solidFill>
              <a:latin typeface="Garamond" panose="02020404030301010803" pitchFamily="18" charset="0"/>
              <a:ea typeface="Palatino" pitchFamily="2" charset="77"/>
              <a:cs typeface="Roboto"/>
              <a:sym typeface="Roboto"/>
            </a:endParaRPr>
          </a:p>
          <a:p>
            <a:pPr>
              <a:lnSpc>
                <a:spcPct val="120000"/>
              </a:lnSpc>
              <a:buClr>
                <a:schemeClr val="lt1"/>
              </a:buClr>
              <a:buSzPts val="1200"/>
            </a:pPr>
            <a:endParaRPr lang="en-US" sz="1200" b="1" dirty="0">
              <a:solidFill>
                <a:schemeClr val="lt1"/>
              </a:solidFill>
              <a:latin typeface="Garamond" panose="02020404030301010803" pitchFamily="18" charset="0"/>
              <a:ea typeface="Palatino" pitchFamily="2" charset="77"/>
              <a:cs typeface="Roboto"/>
              <a:sym typeface="Roboto"/>
            </a:endParaRPr>
          </a:p>
        </p:txBody>
      </p:sp>
      <p:sp>
        <p:nvSpPr>
          <p:cNvPr id="17" name="object 4">
            <a:extLst>
              <a:ext uri="{FF2B5EF4-FFF2-40B4-BE49-F238E27FC236}">
                <a16:creationId xmlns:a16="http://schemas.microsoft.com/office/drawing/2014/main" id="{6DBBC60D-6C80-A91F-9ED3-7E6A606AF894}"/>
              </a:ext>
            </a:extLst>
          </p:cNvPr>
          <p:cNvSpPr txBox="1"/>
          <p:nvPr/>
        </p:nvSpPr>
        <p:spPr>
          <a:xfrm>
            <a:off x="6572504" y="705635"/>
            <a:ext cx="5837664" cy="951766"/>
          </a:xfrm>
          <a:prstGeom prst="rect">
            <a:avLst/>
          </a:prstGeom>
        </p:spPr>
        <p:txBody>
          <a:bodyPr vert="horz" wrap="square" lIns="0" tIns="11206" rIns="0" bIns="0" rtlCol="0">
            <a:spAutoFit/>
          </a:bodyPr>
          <a:lstStyle/>
          <a:p>
            <a:pPr marL="11206" marR="4483" defTabSz="806867">
              <a:lnSpc>
                <a:spcPct val="111100"/>
              </a:lnSpc>
              <a:spcBef>
                <a:spcPts val="88"/>
              </a:spcBef>
            </a:pPr>
            <a:r>
              <a:rPr lang="en-US" b="1" kern="0" dirty="0">
                <a:solidFill>
                  <a:schemeClr val="bg1"/>
                </a:solidFill>
                <a:latin typeface="Garamond" panose="02020404030301010803" pitchFamily="18" charset="0"/>
                <a:ea typeface="Palatino" pitchFamily="2" charset="77"/>
                <a:cs typeface="Arial"/>
              </a:rPr>
              <a:t>Dreads reviewing detailed weekly sales reports</a:t>
            </a:r>
          </a:p>
          <a:p>
            <a:pPr marL="11206" marR="4483" defTabSz="806867">
              <a:lnSpc>
                <a:spcPct val="111100"/>
              </a:lnSpc>
              <a:spcBef>
                <a:spcPts val="88"/>
              </a:spcBef>
            </a:pPr>
            <a:endParaRPr lang="en-US" b="1" kern="0" dirty="0">
              <a:solidFill>
                <a:schemeClr val="bg1"/>
              </a:solidFill>
              <a:latin typeface="Garamond" panose="02020404030301010803" pitchFamily="18" charset="0"/>
              <a:ea typeface="Palatino" pitchFamily="2" charset="77"/>
              <a:cs typeface="Arial"/>
            </a:endParaRPr>
          </a:p>
          <a:p>
            <a:pPr marL="11206" marR="4483" defTabSz="806867">
              <a:lnSpc>
                <a:spcPct val="111100"/>
              </a:lnSpc>
              <a:spcBef>
                <a:spcPts val="88"/>
              </a:spcBef>
            </a:pPr>
            <a:r>
              <a:rPr lang="en-US" b="1" kern="0" dirty="0">
                <a:solidFill>
                  <a:schemeClr val="bg1"/>
                </a:solidFill>
                <a:latin typeface="Garamond" panose="02020404030301010803" pitchFamily="18" charset="0"/>
                <a:ea typeface="Palatino" pitchFamily="2" charset="77"/>
                <a:cs typeface="Arial"/>
              </a:rPr>
              <a:t>Loves brainstorming</a:t>
            </a:r>
            <a:endParaRPr b="1" kern="0" dirty="0">
              <a:solidFill>
                <a:schemeClr val="bg1"/>
              </a:solidFill>
              <a:latin typeface="Garamond" panose="02020404030301010803" pitchFamily="18" charset="0"/>
              <a:ea typeface="Palatino" pitchFamily="2" charset="77"/>
              <a:cs typeface="Arial"/>
            </a:endParaRPr>
          </a:p>
        </p:txBody>
      </p:sp>
      <p:pic>
        <p:nvPicPr>
          <p:cNvPr id="21" name="Picture 20" descr="A picture containing bicycle, black and white&#10;&#10;Description automatically generated">
            <a:extLst>
              <a:ext uri="{FF2B5EF4-FFF2-40B4-BE49-F238E27FC236}">
                <a16:creationId xmlns:a16="http://schemas.microsoft.com/office/drawing/2014/main" id="{9BB9314C-5CA1-93F4-FFB8-5A8D84371AFF}"/>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552778" y="2639925"/>
            <a:ext cx="601410" cy="601410"/>
          </a:xfrm>
          <a:prstGeom prst="rect">
            <a:avLst/>
          </a:prstGeom>
        </p:spPr>
      </p:pic>
      <p:pic>
        <p:nvPicPr>
          <p:cNvPr id="23" name="Picture 22" descr="A picture containing pattern, screenshot, circle, design&#10;&#10;Description automatically generated">
            <a:extLst>
              <a:ext uri="{FF2B5EF4-FFF2-40B4-BE49-F238E27FC236}">
                <a16:creationId xmlns:a16="http://schemas.microsoft.com/office/drawing/2014/main" id="{678E641D-33CD-173B-D638-37C9F9DF951D}"/>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535869" y="862853"/>
            <a:ext cx="656427" cy="656427"/>
          </a:xfrm>
          <a:prstGeom prst="rect">
            <a:avLst/>
          </a:prstGeom>
        </p:spPr>
      </p:pic>
      <p:pic>
        <p:nvPicPr>
          <p:cNvPr id="5" name="Picture 4" descr="A black and white image of a person&#10;&#10;Description automatically generated with low confidence">
            <a:extLst>
              <a:ext uri="{FF2B5EF4-FFF2-40B4-BE49-F238E27FC236}">
                <a16:creationId xmlns:a16="http://schemas.microsoft.com/office/drawing/2014/main" id="{9B84276A-E233-2799-2FA4-1500AB593398}"/>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516729" y="4356492"/>
            <a:ext cx="812800" cy="812800"/>
          </a:xfrm>
          <a:prstGeom prst="rect">
            <a:avLst/>
          </a:prstGeom>
        </p:spPr>
      </p:pic>
      <p:sp>
        <p:nvSpPr>
          <p:cNvPr id="2" name="object 3">
            <a:extLst>
              <a:ext uri="{FF2B5EF4-FFF2-40B4-BE49-F238E27FC236}">
                <a16:creationId xmlns:a16="http://schemas.microsoft.com/office/drawing/2014/main" id="{36DBE959-C764-B1FF-2B07-23D3621D5AB5}"/>
              </a:ext>
            </a:extLst>
          </p:cNvPr>
          <p:cNvSpPr txBox="1"/>
          <p:nvPr/>
        </p:nvSpPr>
        <p:spPr>
          <a:xfrm>
            <a:off x="935766" y="515266"/>
            <a:ext cx="3061468" cy="1603607"/>
          </a:xfrm>
          <a:prstGeom prst="rect">
            <a:avLst/>
          </a:prstGeom>
        </p:spPr>
        <p:txBody>
          <a:bodyPr vert="horz" wrap="square" lIns="0" tIns="33618" rIns="0" bIns="0" rtlCol="0">
            <a:spAutoFit/>
          </a:bodyPr>
          <a:lstStyle/>
          <a:p>
            <a:pPr marL="11206" marR="4483" defTabSz="806867">
              <a:spcBef>
                <a:spcPts val="265"/>
              </a:spcBef>
            </a:pPr>
            <a:r>
              <a:rPr lang="en-US" sz="3400" b="1" kern="0" dirty="0">
                <a:solidFill>
                  <a:srgbClr val="2D68C4"/>
                </a:solidFill>
                <a:latin typeface="Verdana" panose="020B0604030504040204" pitchFamily="34" charset="0"/>
                <a:cs typeface="Lucida Grande" panose="020B0600040502020204" pitchFamily="34" charset="0"/>
              </a:rPr>
              <a:t>Trait Energy Case Study: </a:t>
            </a:r>
            <a:br>
              <a:rPr lang="en-US" sz="3400" b="1" kern="0" dirty="0">
                <a:solidFill>
                  <a:srgbClr val="2D68C4"/>
                </a:solidFill>
                <a:latin typeface="Verdana" panose="020B0604030504040204" pitchFamily="34" charset="0"/>
                <a:cs typeface="Lucida Grande" panose="020B0600040502020204" pitchFamily="34" charset="0"/>
              </a:rPr>
            </a:br>
            <a:r>
              <a:rPr lang="en-US" sz="3400" kern="0" dirty="0">
                <a:solidFill>
                  <a:srgbClr val="2D68C4"/>
                </a:solidFill>
                <a:latin typeface="Verdana" panose="020B0604030504040204" pitchFamily="34" charset="0"/>
                <a:cs typeface="Lucida Grande" panose="020B0600040502020204" pitchFamily="34" charset="0"/>
              </a:rPr>
              <a:t>Kayla</a:t>
            </a:r>
            <a:endParaRPr sz="3400" kern="0" dirty="0">
              <a:solidFill>
                <a:srgbClr val="2D68C4"/>
              </a:solidFill>
              <a:latin typeface="Verdana" panose="020B0604030504040204" pitchFamily="34" charset="0"/>
              <a:cs typeface="Lucida Grande" panose="020B0600040502020204" pitchFamily="34" charset="0"/>
            </a:endParaRPr>
          </a:p>
        </p:txBody>
      </p:sp>
      <p:sp>
        <p:nvSpPr>
          <p:cNvPr id="4" name="Subtitle 2">
            <a:extLst>
              <a:ext uri="{FF2B5EF4-FFF2-40B4-BE49-F238E27FC236}">
                <a16:creationId xmlns:a16="http://schemas.microsoft.com/office/drawing/2014/main" id="{07BF616E-A16A-4CDC-6180-EBD3FE9E0635}"/>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6" name="Date Placeholder 3">
            <a:extLst>
              <a:ext uri="{FF2B5EF4-FFF2-40B4-BE49-F238E27FC236}">
                <a16:creationId xmlns:a16="http://schemas.microsoft.com/office/drawing/2014/main" id="{1E706E86-5058-437B-2341-A83B395F445C}"/>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7" name="Footer Placeholder 5">
            <a:extLst>
              <a:ext uri="{FF2B5EF4-FFF2-40B4-BE49-F238E27FC236}">
                <a16:creationId xmlns:a16="http://schemas.microsoft.com/office/drawing/2014/main" id="{1750E3D5-6727-FCF6-DFD2-ACCD989E7768}"/>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Tree>
    <p:extLst>
      <p:ext uri="{BB962C8B-B14F-4D97-AF65-F5344CB8AC3E}">
        <p14:creationId xmlns:p14="http://schemas.microsoft.com/office/powerpoint/2010/main" val="705225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500"/>
                                        <p:tgtEl>
                                          <p:spTgt spid="505"/>
                                        </p:tgtEl>
                                      </p:cBhvr>
                                    </p:animEffect>
                                  </p:childTnLst>
                                </p:cTn>
                              </p:par>
                              <p:par>
                                <p:cTn id="8" presetID="10" presetClass="entr" presetSubtype="0" fill="hold" nodeType="withEffect">
                                  <p:stCondLst>
                                    <p:cond delay="0"/>
                                  </p:stCondLst>
                                  <p:childTnLst>
                                    <p:set>
                                      <p:cBhvr>
                                        <p:cTn id="9" dur="1" fill="hold">
                                          <p:stCondLst>
                                            <p:cond delay="0"/>
                                          </p:stCondLst>
                                        </p:cTn>
                                        <p:tgtEl>
                                          <p:spTgt spid="507"/>
                                        </p:tgtEl>
                                        <p:attrNameLst>
                                          <p:attrName>style.visibility</p:attrName>
                                        </p:attrNameLst>
                                      </p:cBhvr>
                                      <p:to>
                                        <p:strVal val="visible"/>
                                      </p:to>
                                    </p:set>
                                    <p:animEffect transition="in" filter="fade">
                                      <p:cBhvr>
                                        <p:cTn id="10" dur="5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aving a discussion&#10;&#10;Description automatically generated">
            <a:extLst>
              <a:ext uri="{FF2B5EF4-FFF2-40B4-BE49-F238E27FC236}">
                <a16:creationId xmlns:a16="http://schemas.microsoft.com/office/drawing/2014/main" id="{7CC9F342-8191-D0C9-3017-C4E04585F402}"/>
              </a:ext>
            </a:extLst>
          </p:cNvPr>
          <p:cNvPicPr>
            <a:picLocks noChangeAspect="1"/>
          </p:cNvPicPr>
          <p:nvPr/>
        </p:nvPicPr>
        <p:blipFill rotWithShape="1">
          <a:blip r:embed="rId3">
            <a:extLst>
              <a:ext uri="{28A0092B-C50C-407E-A947-70E740481C1C}">
                <a14:useLocalDpi xmlns:a14="http://schemas.microsoft.com/office/drawing/2010/main" val="0"/>
              </a:ext>
            </a:extLst>
          </a:blip>
          <a:srcRect t="5543" b="10082"/>
          <a:stretch/>
        </p:blipFill>
        <p:spPr>
          <a:xfrm>
            <a:off x="0" y="-1"/>
            <a:ext cx="12192000" cy="6858001"/>
          </a:xfrm>
          <a:prstGeom prst="rect">
            <a:avLst/>
          </a:prstGeom>
        </p:spPr>
      </p:pic>
      <p:sp>
        <p:nvSpPr>
          <p:cNvPr id="4" name="TextBox 3">
            <a:extLst>
              <a:ext uri="{FF2B5EF4-FFF2-40B4-BE49-F238E27FC236}">
                <a16:creationId xmlns:a16="http://schemas.microsoft.com/office/drawing/2014/main" id="{1A71975D-5338-546E-DE72-48B0C280C816}"/>
              </a:ext>
            </a:extLst>
          </p:cNvPr>
          <p:cNvSpPr txBox="1"/>
          <p:nvPr/>
        </p:nvSpPr>
        <p:spPr>
          <a:xfrm>
            <a:off x="1299848" y="2128943"/>
            <a:ext cx="9592303" cy="2554545"/>
          </a:xfrm>
          <a:prstGeom prst="rect">
            <a:avLst/>
          </a:prstGeom>
          <a:noFill/>
        </p:spPr>
        <p:txBody>
          <a:bodyPr wrap="square">
            <a:spAutoFit/>
          </a:bodyPr>
          <a:lstStyle/>
          <a:p>
            <a:pPr algn="ctr"/>
            <a:r>
              <a:rPr lang="en-US" sz="3200" b="1" u="none" strike="noStrike" dirty="0">
                <a:solidFill>
                  <a:schemeClr val="bg1"/>
                </a:solidFill>
                <a:effectLst/>
                <a:latin typeface="Verdana" panose="020B0604030504040204" pitchFamily="34" charset="0"/>
                <a:cs typeface="Lucida Grande" panose="020B0600040502020204" pitchFamily="34" charset="0"/>
              </a:rPr>
              <a:t>Essentialism: only once you give yourself permission to stop trying to do it all, to stop saying yes to everyone, can you make your highest contribution towards the things that really matter. </a:t>
            </a:r>
            <a:endParaRPr lang="en-US" sz="3200" b="1" dirty="0">
              <a:solidFill>
                <a:schemeClr val="bg1"/>
              </a:solidFill>
              <a:latin typeface="Verdana" panose="020B0604030504040204" pitchFamily="34" charset="0"/>
              <a:cs typeface="Lucida Grande" panose="020B0600040502020204" pitchFamily="34" charset="0"/>
            </a:endParaRPr>
          </a:p>
        </p:txBody>
      </p:sp>
      <p:sp>
        <p:nvSpPr>
          <p:cNvPr id="6" name="TextBox 5">
            <a:extLst>
              <a:ext uri="{FF2B5EF4-FFF2-40B4-BE49-F238E27FC236}">
                <a16:creationId xmlns:a16="http://schemas.microsoft.com/office/drawing/2014/main" id="{8B069C6A-09B1-281D-3A5C-ECB43BC2C8F7}"/>
              </a:ext>
            </a:extLst>
          </p:cNvPr>
          <p:cNvSpPr txBox="1"/>
          <p:nvPr/>
        </p:nvSpPr>
        <p:spPr>
          <a:xfrm>
            <a:off x="2956899" y="4946155"/>
            <a:ext cx="6188554" cy="313419"/>
          </a:xfrm>
          <a:prstGeom prst="rect">
            <a:avLst/>
          </a:prstGeom>
          <a:noFill/>
        </p:spPr>
        <p:txBody>
          <a:bodyPr wrap="square" rtlCol="0">
            <a:spAutoFit/>
          </a:bodyPr>
          <a:lstStyle/>
          <a:p>
            <a:pPr algn="ctr">
              <a:lnSpc>
                <a:spcPct val="150000"/>
              </a:lnSpc>
            </a:pPr>
            <a:r>
              <a:rPr lang="en-US" sz="1100" b="1" dirty="0">
                <a:solidFill>
                  <a:srgbClr val="F6DA3D"/>
                </a:solidFill>
                <a:latin typeface="Century Gothic" panose="020B0502020202020204" pitchFamily="34" charset="0"/>
              </a:rPr>
              <a:t>GREG MCKOWN</a:t>
            </a:r>
            <a:endParaRPr lang="en-US" sz="1100" b="1" i="1" dirty="0">
              <a:solidFill>
                <a:srgbClr val="F6DA3D"/>
              </a:solidFill>
              <a:latin typeface="Century Gothic" panose="020B0502020202020204" pitchFamily="34" charset="0"/>
            </a:endParaRPr>
          </a:p>
        </p:txBody>
      </p:sp>
      <p:sp>
        <p:nvSpPr>
          <p:cNvPr id="8" name="Footer Placeholder 5">
            <a:extLst>
              <a:ext uri="{FF2B5EF4-FFF2-40B4-BE49-F238E27FC236}">
                <a16:creationId xmlns:a16="http://schemas.microsoft.com/office/drawing/2014/main" id="{49A2B68F-6ED9-BC74-46DF-61298CA4CE45}"/>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sp>
        <p:nvSpPr>
          <p:cNvPr id="9" name="Subtitle 2">
            <a:extLst>
              <a:ext uri="{FF2B5EF4-FFF2-40B4-BE49-F238E27FC236}">
                <a16:creationId xmlns:a16="http://schemas.microsoft.com/office/drawing/2014/main" id="{0F33E2D6-6C17-1FCA-BC86-CC4380DC4C6D}"/>
              </a:ext>
            </a:extLst>
          </p:cNvPr>
          <p:cNvSpPr txBox="1">
            <a:spLocks/>
          </p:cNvSpPr>
          <p:nvPr/>
        </p:nvSpPr>
        <p:spPr>
          <a:xfrm>
            <a:off x="1089285" y="6318097"/>
            <a:ext cx="267281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E3F2E3"/>
                </a:solidFill>
                <a:effectLst/>
                <a:latin typeface="Century Gothic" panose="020B0502020202020204" pitchFamily="34" charset="0"/>
              </a:rPr>
              <a:t>PARADIGM PERSONALITY LABS  </a:t>
            </a:r>
            <a:r>
              <a:rPr lang="en-US" sz="900" b="1" kern="700" spc="40" dirty="0">
                <a:solidFill>
                  <a:schemeClr val="bg1"/>
                </a:solidFill>
                <a:effectLst/>
                <a:latin typeface="Century Gothic" panose="020B0502020202020204" pitchFamily="34" charset="0"/>
              </a:rPr>
              <a:t>| </a:t>
            </a:r>
          </a:p>
        </p:txBody>
      </p:sp>
      <p:sp>
        <p:nvSpPr>
          <p:cNvPr id="11" name="Date Placeholder 3">
            <a:extLst>
              <a:ext uri="{FF2B5EF4-FFF2-40B4-BE49-F238E27FC236}">
                <a16:creationId xmlns:a16="http://schemas.microsoft.com/office/drawing/2014/main" id="{7B765637-E8F1-D1C9-DA6F-87467D573E22}"/>
              </a:ext>
            </a:extLst>
          </p:cNvPr>
          <p:cNvSpPr txBox="1">
            <a:spLocks/>
          </p:cNvSpPr>
          <p:nvPr/>
        </p:nvSpPr>
        <p:spPr>
          <a:xfrm>
            <a:off x="3084590" y="6235323"/>
            <a:ext cx="1035972"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chemeClr val="bg1"/>
                </a:solidFill>
                <a:latin typeface="Century Gothic" panose="020B0502020202020204" pitchFamily="34" charset="0"/>
              </a:rPr>
              <a:pPr algn="l"/>
              <a:t>May 24</a:t>
            </a:fld>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730492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D8F94A-035F-52AF-C479-E1EAB47FBE31}"/>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3" name="object 3">
            <a:extLst>
              <a:ext uri="{FF2B5EF4-FFF2-40B4-BE49-F238E27FC236}">
                <a16:creationId xmlns:a16="http://schemas.microsoft.com/office/drawing/2014/main" id="{B1030EF7-CCFA-0F04-6859-CBE189C1BF71}"/>
              </a:ext>
            </a:extLst>
          </p:cNvPr>
          <p:cNvSpPr txBox="1"/>
          <p:nvPr/>
        </p:nvSpPr>
        <p:spPr>
          <a:xfrm>
            <a:off x="935766" y="776055"/>
            <a:ext cx="10374108" cy="964970"/>
          </a:xfrm>
          <a:prstGeom prst="rect">
            <a:avLst/>
          </a:prstGeom>
        </p:spPr>
        <p:txBody>
          <a:bodyPr vert="horz" wrap="square" lIns="0" tIns="33618" rIns="0" bIns="0" rtlCol="0">
            <a:spAutoFit/>
          </a:bodyPr>
          <a:lstStyle/>
          <a:p>
            <a:pPr marL="11206" marR="4483" defTabSz="806867">
              <a:spcBef>
                <a:spcPts val="265"/>
              </a:spcBef>
            </a:pPr>
            <a:r>
              <a:rPr lang="en-US" sz="2200" kern="0" dirty="0">
                <a:solidFill>
                  <a:srgbClr val="2D68C4"/>
                </a:solidFill>
                <a:latin typeface="Verdana" panose="020B0604030504040204" pitchFamily="34" charset="0"/>
                <a:cs typeface="Lucida Grande" panose="020B0600040502020204" pitchFamily="34" charset="0"/>
              </a:rPr>
              <a:t>Be Your Best, Feel Your Best</a:t>
            </a:r>
            <a:endParaRPr lang="en-US" sz="2200" kern="0" spc="-31" dirty="0">
              <a:solidFill>
                <a:srgbClr val="2D68C4"/>
              </a:solidFill>
              <a:latin typeface="Verdana" panose="020B0604030504040204" pitchFamily="34" charset="0"/>
              <a:cs typeface="Lucida Grande" panose="020B0600040502020204" pitchFamily="34" charset="0"/>
            </a:endParaRPr>
          </a:p>
          <a:p>
            <a:pPr marL="11206" marR="4483" defTabSz="806867">
              <a:spcBef>
                <a:spcPts val="265"/>
              </a:spcBef>
            </a:pPr>
            <a:r>
              <a:rPr lang="en-US" sz="3400" b="1" kern="0" dirty="0">
                <a:solidFill>
                  <a:srgbClr val="2D68C4"/>
                </a:solidFill>
                <a:latin typeface="Verdana" panose="020B0604030504040204" pitchFamily="34" charset="0"/>
                <a:cs typeface="Lucida Grande" panose="020B0600040502020204" pitchFamily="34" charset="0"/>
              </a:rPr>
              <a:t>Identify Your Trait Energy</a:t>
            </a:r>
            <a:endParaRPr sz="3400" b="1" kern="0" dirty="0">
              <a:solidFill>
                <a:srgbClr val="2D68C4"/>
              </a:solidFill>
              <a:latin typeface="Verdana" panose="020B0604030504040204" pitchFamily="34" charset="0"/>
              <a:cs typeface="Lucida Grande" panose="020B0600040502020204" pitchFamily="34" charset="0"/>
            </a:endParaRPr>
          </a:p>
        </p:txBody>
      </p:sp>
      <p:sp>
        <p:nvSpPr>
          <p:cNvPr id="4" name="Subtitle 2">
            <a:extLst>
              <a:ext uri="{FF2B5EF4-FFF2-40B4-BE49-F238E27FC236}">
                <a16:creationId xmlns:a16="http://schemas.microsoft.com/office/drawing/2014/main" id="{8369C833-0196-3DC2-E558-B4D2B4C1F4D8}"/>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5" name="Date Placeholder 3">
            <a:extLst>
              <a:ext uri="{FF2B5EF4-FFF2-40B4-BE49-F238E27FC236}">
                <a16:creationId xmlns:a16="http://schemas.microsoft.com/office/drawing/2014/main" id="{E404B1FA-C7AF-CDAC-B497-2689E7646C33}"/>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6" name="Footer Placeholder 5">
            <a:extLst>
              <a:ext uri="{FF2B5EF4-FFF2-40B4-BE49-F238E27FC236}">
                <a16:creationId xmlns:a16="http://schemas.microsoft.com/office/drawing/2014/main" id="{7B039FEC-E7B6-567C-569C-B9C89E114AAC}"/>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8" name="Rectangle 7">
            <a:extLst>
              <a:ext uri="{FF2B5EF4-FFF2-40B4-BE49-F238E27FC236}">
                <a16:creationId xmlns:a16="http://schemas.microsoft.com/office/drawing/2014/main" id="{903169E2-2067-AE98-1966-AB867FF59C3A}"/>
              </a:ext>
            </a:extLst>
          </p:cNvPr>
          <p:cNvSpPr/>
          <p:nvPr/>
        </p:nvSpPr>
        <p:spPr>
          <a:xfrm>
            <a:off x="510988" y="419100"/>
            <a:ext cx="11185712" cy="572704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19" name="Rectangle 18">
            <a:extLst>
              <a:ext uri="{FF2B5EF4-FFF2-40B4-BE49-F238E27FC236}">
                <a16:creationId xmlns:a16="http://schemas.microsoft.com/office/drawing/2014/main" id="{6B572A12-9CBB-CD01-47DF-FC8475BEB61F}"/>
              </a:ext>
            </a:extLst>
          </p:cNvPr>
          <p:cNvSpPr/>
          <p:nvPr/>
        </p:nvSpPr>
        <p:spPr>
          <a:xfrm>
            <a:off x="935767" y="2075963"/>
            <a:ext cx="8851549" cy="954107"/>
          </a:xfrm>
          <a:prstGeom prst="rect">
            <a:avLst/>
          </a:prstGeom>
          <a:solidFill>
            <a:srgbClr val="2AD2C9"/>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Garamond" panose="02020404030301010803" pitchFamily="18" charset="0"/>
                <a:ea typeface="Palatino" pitchFamily="2" charset="77"/>
              </a:rPr>
              <a:t> </a:t>
            </a:r>
            <a:r>
              <a:rPr lang="en-US" sz="2600" b="1" dirty="0">
                <a:solidFill>
                  <a:schemeClr val="bg1"/>
                </a:solidFill>
                <a:latin typeface="Garamond" panose="02020404030301010803" pitchFamily="18" charset="0"/>
                <a:ea typeface="Palatino" pitchFamily="2" charset="77"/>
              </a:rPr>
              <a:t>Self reflection: 5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chemeClr val="bg1"/>
                </a:solidFill>
                <a:latin typeface="Garamond" panose="02020404030301010803" pitchFamily="18" charset="0"/>
                <a:ea typeface="Palatino" pitchFamily="2" charset="77"/>
              </a:rPr>
              <a:t> Small group walk and talk: 7 minutes</a:t>
            </a:r>
            <a:r>
              <a:rPr kumimoji="0" lang="en-US" sz="2600" b="1" u="none" strike="noStrike" kern="1200" cap="none" spc="0" normalizeH="0" baseline="0" noProof="0" dirty="0">
                <a:ln>
                  <a:noFill/>
                </a:ln>
                <a:solidFill>
                  <a:schemeClr val="bg1"/>
                </a:solidFill>
                <a:effectLst/>
                <a:uLnTx/>
                <a:uFillTx/>
                <a:latin typeface="Garamond" panose="02020404030301010803" pitchFamily="18" charset="0"/>
                <a:ea typeface="Palatino" pitchFamily="2" charset="77"/>
              </a:rPr>
              <a:t> </a:t>
            </a:r>
          </a:p>
        </p:txBody>
      </p:sp>
      <p:sp>
        <p:nvSpPr>
          <p:cNvPr id="28" name="Rectangle 27">
            <a:extLst>
              <a:ext uri="{FF2B5EF4-FFF2-40B4-BE49-F238E27FC236}">
                <a16:creationId xmlns:a16="http://schemas.microsoft.com/office/drawing/2014/main" id="{A2AD30BD-B58A-5FAA-B698-3EF12B5DF591}"/>
              </a:ext>
            </a:extLst>
          </p:cNvPr>
          <p:cNvSpPr/>
          <p:nvPr/>
        </p:nvSpPr>
        <p:spPr>
          <a:xfrm>
            <a:off x="1089285" y="4734415"/>
            <a:ext cx="885154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18332F"/>
                </a:solidFill>
                <a:latin typeface="Garamond" panose="02020404030301010803" pitchFamily="18" charset="0"/>
                <a:ea typeface="Palatino" pitchFamily="2" charset="77"/>
              </a:rPr>
              <a:t>What is the impact on you personally in terms of your energy, performance, and mood?</a:t>
            </a:r>
            <a:endParaRPr kumimoji="0" lang="en-US" sz="2200" b="1" u="none" strike="noStrike" kern="1200" cap="none" spc="0" normalizeH="0" baseline="0" noProof="0" dirty="0">
              <a:ln>
                <a:noFill/>
              </a:ln>
              <a:solidFill>
                <a:srgbClr val="18332F"/>
              </a:solidFill>
              <a:effectLst/>
              <a:uLnTx/>
              <a:uFillTx/>
              <a:latin typeface="Garamond" panose="02020404030301010803" pitchFamily="18" charset="0"/>
              <a:ea typeface="Palatino" pitchFamily="2" charset="77"/>
            </a:endParaRPr>
          </a:p>
        </p:txBody>
      </p:sp>
      <p:grpSp>
        <p:nvGrpSpPr>
          <p:cNvPr id="7" name="Group 6">
            <a:extLst>
              <a:ext uri="{FF2B5EF4-FFF2-40B4-BE49-F238E27FC236}">
                <a16:creationId xmlns:a16="http://schemas.microsoft.com/office/drawing/2014/main" id="{7E2DB893-6D84-CF50-F74A-4D7124B5784E}"/>
              </a:ext>
            </a:extLst>
          </p:cNvPr>
          <p:cNvGrpSpPr/>
          <p:nvPr/>
        </p:nvGrpSpPr>
        <p:grpSpPr>
          <a:xfrm>
            <a:off x="1089285" y="3369609"/>
            <a:ext cx="7992509" cy="1113290"/>
            <a:chOff x="1592844" y="2595967"/>
            <a:chExt cx="8525636" cy="1113290"/>
          </a:xfrm>
        </p:grpSpPr>
        <p:sp>
          <p:nvSpPr>
            <p:cNvPr id="26" name="Rectangle 25">
              <a:extLst>
                <a:ext uri="{FF2B5EF4-FFF2-40B4-BE49-F238E27FC236}">
                  <a16:creationId xmlns:a16="http://schemas.microsoft.com/office/drawing/2014/main" id="{B03E4F9E-416F-5CD7-CCF6-E1EA198F8CA5}"/>
                </a:ext>
              </a:extLst>
            </p:cNvPr>
            <p:cNvSpPr/>
            <p:nvPr/>
          </p:nvSpPr>
          <p:spPr>
            <a:xfrm>
              <a:off x="1592844" y="2595967"/>
              <a:ext cx="852563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u="none" strike="noStrike" kern="1200" cap="none" spc="0" normalizeH="0" baseline="0" noProof="0" dirty="0">
                  <a:ln>
                    <a:noFill/>
                  </a:ln>
                  <a:solidFill>
                    <a:srgbClr val="18332F"/>
                  </a:solidFill>
                  <a:effectLst/>
                  <a:uLnTx/>
                  <a:uFillTx/>
                  <a:latin typeface="Garamond" panose="02020404030301010803" pitchFamily="18" charset="0"/>
                  <a:ea typeface="Palatino" pitchFamily="2" charset="77"/>
                </a:rPr>
                <a:t>Identify one task or role for which you have draining trait energy?</a:t>
              </a:r>
            </a:p>
          </p:txBody>
        </p:sp>
        <p:sp>
          <p:nvSpPr>
            <p:cNvPr id="27" name="Rectangle 26">
              <a:extLst>
                <a:ext uri="{FF2B5EF4-FFF2-40B4-BE49-F238E27FC236}">
                  <a16:creationId xmlns:a16="http://schemas.microsoft.com/office/drawing/2014/main" id="{654D8D06-4161-48EF-6C72-572FDB9C9AED}"/>
                </a:ext>
              </a:extLst>
            </p:cNvPr>
            <p:cNvSpPr/>
            <p:nvPr/>
          </p:nvSpPr>
          <p:spPr>
            <a:xfrm>
              <a:off x="1592844" y="3278370"/>
              <a:ext cx="549242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18332F"/>
                  </a:solidFill>
                  <a:latin typeface="Garamond" panose="02020404030301010803" pitchFamily="18" charset="0"/>
                  <a:ea typeface="Palatino" pitchFamily="2" charset="77"/>
                </a:rPr>
                <a:t>What is the related </a:t>
              </a:r>
              <a:r>
                <a:rPr lang="en-US" sz="2200" b="1" dirty="0" err="1">
                  <a:solidFill>
                    <a:srgbClr val="18332F"/>
                  </a:solidFill>
                  <a:latin typeface="Garamond" panose="02020404030301010803" pitchFamily="18" charset="0"/>
                  <a:ea typeface="Palatino" pitchFamily="2" charset="77"/>
                </a:rPr>
                <a:t>subtrait</a:t>
              </a:r>
              <a:r>
                <a:rPr lang="en-US" sz="2200" b="1" dirty="0">
                  <a:solidFill>
                    <a:srgbClr val="18332F"/>
                  </a:solidFill>
                  <a:latin typeface="Garamond" panose="02020404030301010803" pitchFamily="18" charset="0"/>
                  <a:ea typeface="Palatino" pitchFamily="2" charset="77"/>
                </a:rPr>
                <a:t> (or </a:t>
              </a:r>
              <a:r>
                <a:rPr lang="en-US" sz="2200" b="1" dirty="0" err="1">
                  <a:solidFill>
                    <a:srgbClr val="18332F"/>
                  </a:solidFill>
                  <a:latin typeface="Garamond" panose="02020404030301010803" pitchFamily="18" charset="0"/>
                  <a:ea typeface="Palatino" pitchFamily="2" charset="77"/>
                </a:rPr>
                <a:t>subtraits</a:t>
              </a:r>
              <a:r>
                <a:rPr lang="en-US" sz="2200" b="1" dirty="0">
                  <a:solidFill>
                    <a:srgbClr val="18332F"/>
                  </a:solidFill>
                  <a:latin typeface="Garamond" panose="02020404030301010803" pitchFamily="18" charset="0"/>
                  <a:ea typeface="Palatino" pitchFamily="2" charset="77"/>
                </a:rPr>
                <a:t>)?</a:t>
              </a:r>
              <a:endParaRPr kumimoji="0" lang="en-US" sz="2200" b="1" u="none" strike="noStrike" kern="1200" cap="none" spc="0" normalizeH="0" baseline="0" noProof="0" dirty="0">
                <a:ln>
                  <a:noFill/>
                </a:ln>
                <a:solidFill>
                  <a:srgbClr val="18332F"/>
                </a:solidFill>
                <a:effectLst/>
                <a:uLnTx/>
                <a:uFillTx/>
                <a:latin typeface="Garamond" panose="02020404030301010803" pitchFamily="18" charset="0"/>
                <a:ea typeface="Palatino" pitchFamily="2" charset="77"/>
              </a:endParaRPr>
            </a:p>
          </p:txBody>
        </p:sp>
      </p:grpSp>
    </p:spTree>
    <p:extLst>
      <p:ext uri="{BB962C8B-B14F-4D97-AF65-F5344CB8AC3E}">
        <p14:creationId xmlns:p14="http://schemas.microsoft.com/office/powerpoint/2010/main" val="20190799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group of women looking at a computer&#10;&#10;Description automatically generated">
            <a:extLst>
              <a:ext uri="{FF2B5EF4-FFF2-40B4-BE49-F238E27FC236}">
                <a16:creationId xmlns:a16="http://schemas.microsoft.com/office/drawing/2014/main" id="{4A1AFAB7-B4D7-33BE-22E0-EEC58A86BD1B}"/>
              </a:ext>
            </a:extLst>
          </p:cNvPr>
          <p:cNvPicPr>
            <a:picLocks noChangeAspect="1"/>
          </p:cNvPicPr>
          <p:nvPr/>
        </p:nvPicPr>
        <p:blipFill rotWithShape="1">
          <a:blip r:embed="rId3">
            <a:extLst>
              <a:ext uri="{28A0092B-C50C-407E-A947-70E740481C1C}">
                <a14:useLocalDpi xmlns:a14="http://schemas.microsoft.com/office/drawing/2010/main" val="0"/>
              </a:ext>
            </a:extLst>
          </a:blip>
          <a:srcRect t="7797" b="7797"/>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5EACA24B-51F8-892E-2293-1461A5BF28F7}"/>
              </a:ext>
            </a:extLst>
          </p:cNvPr>
          <p:cNvSpPr/>
          <p:nvPr/>
        </p:nvSpPr>
        <p:spPr>
          <a:xfrm>
            <a:off x="0" y="0"/>
            <a:ext cx="12267344" cy="6858000"/>
          </a:xfrm>
          <a:prstGeom prst="rect">
            <a:avLst/>
          </a:prstGeom>
          <a:solidFill>
            <a:srgbClr val="30230B">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een and black corner&#10;&#10;Description automatically generated">
            <a:extLst>
              <a:ext uri="{FF2B5EF4-FFF2-40B4-BE49-F238E27FC236}">
                <a16:creationId xmlns:a16="http://schemas.microsoft.com/office/drawing/2014/main" id="{35609924-6C44-607A-839B-DC4B6842A61D}"/>
              </a:ext>
            </a:extLst>
          </p:cNvPr>
          <p:cNvPicPr>
            <a:picLocks noChangeAspect="1"/>
          </p:cNvPicPr>
          <p:nvPr/>
        </p:nvPicPr>
        <p:blipFill>
          <a:blip r:embed="rId4"/>
          <a:stretch>
            <a:fillRect/>
          </a:stretch>
        </p:blipFill>
        <p:spPr>
          <a:xfrm>
            <a:off x="9806969" y="4631272"/>
            <a:ext cx="1807535" cy="1807535"/>
          </a:xfrm>
          <a:prstGeom prst="rect">
            <a:avLst/>
          </a:prstGeom>
        </p:spPr>
      </p:pic>
      <p:pic>
        <p:nvPicPr>
          <p:cNvPr id="18" name="Picture 17" descr="A yellow and black wavy lines&#10;&#10;Description automatically generated">
            <a:extLst>
              <a:ext uri="{FF2B5EF4-FFF2-40B4-BE49-F238E27FC236}">
                <a16:creationId xmlns:a16="http://schemas.microsoft.com/office/drawing/2014/main" id="{973E46E6-CF0E-BE5D-0FB3-6EBC149C46F4}"/>
              </a:ext>
            </a:extLst>
          </p:cNvPr>
          <p:cNvPicPr>
            <a:picLocks noChangeAspect="1"/>
          </p:cNvPicPr>
          <p:nvPr/>
        </p:nvPicPr>
        <p:blipFill>
          <a:blip r:embed="rId5"/>
          <a:stretch>
            <a:fillRect/>
          </a:stretch>
        </p:blipFill>
        <p:spPr>
          <a:xfrm>
            <a:off x="9678560" y="2703750"/>
            <a:ext cx="1935944" cy="1925307"/>
          </a:xfrm>
          <a:prstGeom prst="rect">
            <a:avLst/>
          </a:prstGeom>
        </p:spPr>
      </p:pic>
      <p:pic>
        <p:nvPicPr>
          <p:cNvPr id="19" name="Picture 18" descr="A yellow circle with black background&#10;&#10;Description automatically generated">
            <a:extLst>
              <a:ext uri="{FF2B5EF4-FFF2-40B4-BE49-F238E27FC236}">
                <a16:creationId xmlns:a16="http://schemas.microsoft.com/office/drawing/2014/main" id="{C70E9949-01B1-5D5E-1DCB-B676F8A2BE71}"/>
              </a:ext>
            </a:extLst>
          </p:cNvPr>
          <p:cNvPicPr>
            <a:picLocks noChangeAspect="1"/>
          </p:cNvPicPr>
          <p:nvPr/>
        </p:nvPicPr>
        <p:blipFill>
          <a:blip r:embed="rId6"/>
          <a:stretch>
            <a:fillRect/>
          </a:stretch>
        </p:blipFill>
        <p:spPr>
          <a:xfrm>
            <a:off x="7722677" y="2704893"/>
            <a:ext cx="1947999" cy="1947999"/>
          </a:xfrm>
          <a:prstGeom prst="rect">
            <a:avLst/>
          </a:prstGeom>
        </p:spPr>
      </p:pic>
      <p:sp>
        <p:nvSpPr>
          <p:cNvPr id="22" name="Title 1">
            <a:extLst>
              <a:ext uri="{FF2B5EF4-FFF2-40B4-BE49-F238E27FC236}">
                <a16:creationId xmlns:a16="http://schemas.microsoft.com/office/drawing/2014/main" id="{5BF8C23A-4B69-3EEA-D617-718110FAD25C}"/>
              </a:ext>
            </a:extLst>
          </p:cNvPr>
          <p:cNvSpPr txBox="1">
            <a:spLocks/>
          </p:cNvSpPr>
          <p:nvPr/>
        </p:nvSpPr>
        <p:spPr>
          <a:xfrm>
            <a:off x="946684" y="3522293"/>
            <a:ext cx="6337343" cy="1325563"/>
          </a:xfrm>
          <a:prstGeom prst="rect">
            <a:avLst/>
          </a:prstGeom>
        </p:spPr>
        <p:txBody>
          <a:bodyPr>
            <a:normAutofit/>
          </a:bodyPr>
          <a:lstStyle>
            <a:lvl1pPr algn="l" defTabSz="914400" rtl="0" eaLnBrk="1" latinLnBrk="0" hangingPunct="1">
              <a:lnSpc>
                <a:spcPct val="90000"/>
              </a:lnSpc>
              <a:spcBef>
                <a:spcPct val="0"/>
              </a:spcBef>
              <a:buNone/>
              <a:defRPr sz="4000" b="1" i="0" kern="1200">
                <a:solidFill>
                  <a:schemeClr val="bg1"/>
                </a:solidFill>
                <a:latin typeface="Lucida Grande" panose="020B0600040502020204" pitchFamily="34" charset="0"/>
                <a:ea typeface="+mj-ea"/>
                <a:cs typeface="Lucida Grande" panose="020B0600040502020204" pitchFamily="34" charset="0"/>
              </a:defRPr>
            </a:lvl1pPr>
          </a:lstStyle>
          <a:p>
            <a:r>
              <a:rPr lang="en-US" dirty="0">
                <a:latin typeface="Verdana" panose="020B0604030504040204" pitchFamily="34" charset="0"/>
              </a:rPr>
              <a:t>Trait Energy Tactics</a:t>
            </a:r>
          </a:p>
        </p:txBody>
      </p:sp>
      <p:sp>
        <p:nvSpPr>
          <p:cNvPr id="23" name="Content Placeholder 2">
            <a:extLst>
              <a:ext uri="{FF2B5EF4-FFF2-40B4-BE49-F238E27FC236}">
                <a16:creationId xmlns:a16="http://schemas.microsoft.com/office/drawing/2014/main" id="{A97C9852-9F53-7F7A-DFD3-E503EB53CD87}"/>
              </a:ext>
            </a:extLst>
          </p:cNvPr>
          <p:cNvSpPr txBox="1">
            <a:spLocks/>
          </p:cNvSpPr>
          <p:nvPr/>
        </p:nvSpPr>
        <p:spPr>
          <a:xfrm>
            <a:off x="1048321" y="4227298"/>
            <a:ext cx="5981700" cy="2305410"/>
          </a:xfrm>
          <a:prstGeom prst="rect">
            <a:avLst/>
          </a:prstGeom>
        </p:spPr>
        <p:txBody>
          <a:bodyPr>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bg1"/>
                </a:solidFill>
                <a:latin typeface="Lucida Grande" panose="020B0600040502020204" pitchFamily="34" charset="0"/>
                <a:ea typeface="+mn-ea"/>
                <a:cs typeface="Lucida Grande" panose="020B06000405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Verdana" panose="020B0604030504040204" pitchFamily="34" charset="0"/>
              </a:rPr>
              <a:t>Helping Your People Put Trait Energy Into Practice</a:t>
            </a:r>
          </a:p>
        </p:txBody>
      </p:sp>
      <p:sp>
        <p:nvSpPr>
          <p:cNvPr id="27" name="Footer Placeholder 5">
            <a:extLst>
              <a:ext uri="{FF2B5EF4-FFF2-40B4-BE49-F238E27FC236}">
                <a16:creationId xmlns:a16="http://schemas.microsoft.com/office/drawing/2014/main" id="{1EB59BD2-57BB-8466-56E4-C7A97ED9D6A3}"/>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sp>
        <p:nvSpPr>
          <p:cNvPr id="28" name="Subtitle 2">
            <a:extLst>
              <a:ext uri="{FF2B5EF4-FFF2-40B4-BE49-F238E27FC236}">
                <a16:creationId xmlns:a16="http://schemas.microsoft.com/office/drawing/2014/main" id="{AC5F8D38-CE92-1D5B-CF80-720D1F70703B}"/>
              </a:ext>
            </a:extLst>
          </p:cNvPr>
          <p:cNvSpPr txBox="1">
            <a:spLocks/>
          </p:cNvSpPr>
          <p:nvPr/>
        </p:nvSpPr>
        <p:spPr>
          <a:xfrm>
            <a:off x="1089285" y="6318097"/>
            <a:ext cx="267281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E3F2E3"/>
                </a:solidFill>
                <a:effectLst/>
                <a:latin typeface="Century Gothic" panose="020B0502020202020204" pitchFamily="34" charset="0"/>
              </a:rPr>
              <a:t>PARADIGM PERSONALITY LABS  </a:t>
            </a:r>
            <a:r>
              <a:rPr lang="en-US" sz="900" b="1" kern="700" spc="40" dirty="0">
                <a:solidFill>
                  <a:schemeClr val="bg1"/>
                </a:solidFill>
                <a:effectLst/>
                <a:latin typeface="Century Gothic" panose="020B0502020202020204" pitchFamily="34" charset="0"/>
              </a:rPr>
              <a:t>| </a:t>
            </a:r>
          </a:p>
        </p:txBody>
      </p:sp>
      <p:sp>
        <p:nvSpPr>
          <p:cNvPr id="29" name="Date Placeholder 3">
            <a:extLst>
              <a:ext uri="{FF2B5EF4-FFF2-40B4-BE49-F238E27FC236}">
                <a16:creationId xmlns:a16="http://schemas.microsoft.com/office/drawing/2014/main" id="{CF0E8FD7-2571-694F-09A8-4C1E10EBFD11}"/>
              </a:ext>
            </a:extLst>
          </p:cNvPr>
          <p:cNvSpPr txBox="1">
            <a:spLocks/>
          </p:cNvSpPr>
          <p:nvPr/>
        </p:nvSpPr>
        <p:spPr>
          <a:xfrm>
            <a:off x="3084590" y="6235323"/>
            <a:ext cx="1035972"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chemeClr val="bg1"/>
                </a:solidFill>
                <a:latin typeface="Century Gothic" panose="020B0502020202020204" pitchFamily="34" charset="0"/>
              </a:rPr>
              <a:pPr algn="l"/>
              <a:t>May 24</a:t>
            </a:fld>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03593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47D1E7-7B46-2A9A-5738-DFFD2BECE842}"/>
              </a:ext>
            </a:extLst>
          </p:cNvPr>
          <p:cNvSpPr/>
          <p:nvPr/>
        </p:nvSpPr>
        <p:spPr>
          <a:xfrm>
            <a:off x="548059" y="467670"/>
            <a:ext cx="11080377" cy="567847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14" name="Subtitle 2">
            <a:extLst>
              <a:ext uri="{FF2B5EF4-FFF2-40B4-BE49-F238E27FC236}">
                <a16:creationId xmlns:a16="http://schemas.microsoft.com/office/drawing/2014/main" id="{1DCDFFF8-CBBC-042E-1177-DFBC774149A4}"/>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15" name="Date Placeholder 3">
            <a:extLst>
              <a:ext uri="{FF2B5EF4-FFF2-40B4-BE49-F238E27FC236}">
                <a16:creationId xmlns:a16="http://schemas.microsoft.com/office/drawing/2014/main" id="{24640DCB-5EBB-BFCB-06FF-E64920928629}"/>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6" name="Footer Placeholder 5">
            <a:extLst>
              <a:ext uri="{FF2B5EF4-FFF2-40B4-BE49-F238E27FC236}">
                <a16:creationId xmlns:a16="http://schemas.microsoft.com/office/drawing/2014/main" id="{4A9C2146-C76F-E06C-31DE-6C18B60455B0}"/>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17" name="Title 1">
            <a:extLst>
              <a:ext uri="{FF2B5EF4-FFF2-40B4-BE49-F238E27FC236}">
                <a16:creationId xmlns:a16="http://schemas.microsoft.com/office/drawing/2014/main" id="{56D3B316-40E5-8B1A-5965-A8217E6CD9BF}"/>
              </a:ext>
            </a:extLst>
          </p:cNvPr>
          <p:cNvSpPr txBox="1">
            <a:spLocks/>
          </p:cNvSpPr>
          <p:nvPr/>
        </p:nvSpPr>
        <p:spPr>
          <a:xfrm>
            <a:off x="1097693" y="934615"/>
            <a:ext cx="10515600" cy="1325563"/>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002F87"/>
                </a:solidFill>
                <a:latin typeface="Raleway" panose="020B0503030101060003" pitchFamily="34" charset="0"/>
                <a:ea typeface="+mj-ea"/>
                <a:cs typeface="+mj-cs"/>
              </a:defRPr>
            </a:lvl1pPr>
          </a:lstStyle>
          <a:p>
            <a:r>
              <a:rPr lang="en-US" dirty="0" err="1">
                <a:solidFill>
                  <a:srgbClr val="2D68C4"/>
                </a:solidFill>
                <a:latin typeface="Verdana" panose="020B0604030504040204" pitchFamily="34" charset="0"/>
                <a:cs typeface="Lucida Grande" panose="020B0600040502020204" pitchFamily="34" charset="0"/>
              </a:rPr>
              <a:t>WorkPlace</a:t>
            </a:r>
            <a:r>
              <a:rPr lang="en-US" dirty="0">
                <a:solidFill>
                  <a:srgbClr val="2D68C4"/>
                </a:solidFill>
                <a:latin typeface="Verdana" panose="020B0604030504040204" pitchFamily="34" charset="0"/>
                <a:cs typeface="Lucida Grande" panose="020B0600040502020204" pitchFamily="34" charset="0"/>
              </a:rPr>
              <a:t> Big Five Profile™ Continuum</a:t>
            </a:r>
          </a:p>
        </p:txBody>
      </p:sp>
      <p:pic>
        <p:nvPicPr>
          <p:cNvPr id="8" name="Picture 7" descr="A diagram of a diagram&#10;&#10;Description automatically generated">
            <a:extLst>
              <a:ext uri="{FF2B5EF4-FFF2-40B4-BE49-F238E27FC236}">
                <a16:creationId xmlns:a16="http://schemas.microsoft.com/office/drawing/2014/main" id="{4525034B-1991-9DB7-9F36-37C6EDD6B689}"/>
              </a:ext>
            </a:extLst>
          </p:cNvPr>
          <p:cNvPicPr>
            <a:picLocks noChangeAspect="1"/>
          </p:cNvPicPr>
          <p:nvPr/>
        </p:nvPicPr>
        <p:blipFill rotWithShape="1">
          <a:blip r:embed="rId3">
            <a:extLst>
              <a:ext uri="{28A0092B-C50C-407E-A947-70E740481C1C}">
                <a14:useLocalDpi xmlns:a14="http://schemas.microsoft.com/office/drawing/2010/main" val="0"/>
              </a:ext>
            </a:extLst>
          </a:blip>
          <a:srcRect t="6295" b="14208"/>
          <a:stretch/>
        </p:blipFill>
        <p:spPr>
          <a:xfrm>
            <a:off x="1932462" y="1782500"/>
            <a:ext cx="8327076" cy="2350380"/>
          </a:xfrm>
          <a:prstGeom prst="rect">
            <a:avLst/>
          </a:prstGeom>
        </p:spPr>
      </p:pic>
      <p:pic>
        <p:nvPicPr>
          <p:cNvPr id="19" name="Picture 18" descr="A blue and white background with text&#10;&#10;Description automatically generated">
            <a:extLst>
              <a:ext uri="{FF2B5EF4-FFF2-40B4-BE49-F238E27FC236}">
                <a16:creationId xmlns:a16="http://schemas.microsoft.com/office/drawing/2014/main" id="{89C74545-88AB-33E6-6C6F-32A9841C9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878" y="4293800"/>
            <a:ext cx="8258963" cy="1192600"/>
          </a:xfrm>
          <a:prstGeom prst="rect">
            <a:avLst/>
          </a:prstGeom>
        </p:spPr>
      </p:pic>
      <p:sp>
        <p:nvSpPr>
          <p:cNvPr id="20" name="Rectangle 19">
            <a:extLst>
              <a:ext uri="{FF2B5EF4-FFF2-40B4-BE49-F238E27FC236}">
                <a16:creationId xmlns:a16="http://schemas.microsoft.com/office/drawing/2014/main" id="{6744C59C-2729-5296-131F-BAA566102284}"/>
              </a:ext>
            </a:extLst>
          </p:cNvPr>
          <p:cNvSpPr/>
          <p:nvPr/>
        </p:nvSpPr>
        <p:spPr>
          <a:xfrm>
            <a:off x="8993529" y="4444678"/>
            <a:ext cx="1187312" cy="445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2329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4CA6A5-F287-D34B-91F9-2531EDDE3C89}"/>
              </a:ext>
            </a:extLst>
          </p:cNvPr>
          <p:cNvSpPr/>
          <p:nvPr/>
        </p:nvSpPr>
        <p:spPr>
          <a:xfrm>
            <a:off x="537808" y="705781"/>
            <a:ext cx="11170024" cy="777151"/>
          </a:xfrm>
          <a:prstGeom prst="rect">
            <a:avLst/>
          </a:prstGeom>
          <a:solidFill>
            <a:srgbClr val="74BB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7787E0C8-2A9C-F6BB-07E4-4E38E0E4C99E}"/>
              </a:ext>
            </a:extLst>
          </p:cNvPr>
          <p:cNvGrpSpPr/>
          <p:nvPr/>
        </p:nvGrpSpPr>
        <p:grpSpPr>
          <a:xfrm>
            <a:off x="1295385" y="2287065"/>
            <a:ext cx="8845219" cy="3019922"/>
            <a:chOff x="2116962" y="1897130"/>
            <a:chExt cx="8845219" cy="3019922"/>
          </a:xfrm>
        </p:grpSpPr>
        <p:sp>
          <p:nvSpPr>
            <p:cNvPr id="11" name="object 5">
              <a:extLst>
                <a:ext uri="{FF2B5EF4-FFF2-40B4-BE49-F238E27FC236}">
                  <a16:creationId xmlns:a16="http://schemas.microsoft.com/office/drawing/2014/main" id="{7E1CFEC5-4DE1-D29D-599D-76195C5D4C28}"/>
                </a:ext>
              </a:extLst>
            </p:cNvPr>
            <p:cNvSpPr txBox="1"/>
            <p:nvPr/>
          </p:nvSpPr>
          <p:spPr>
            <a:xfrm>
              <a:off x="2116962" y="1937264"/>
              <a:ext cx="3611951" cy="311206"/>
            </a:xfrm>
            <a:prstGeom prst="rect">
              <a:avLst/>
            </a:prstGeom>
          </p:spPr>
          <p:txBody>
            <a:bodyPr vert="horz" wrap="square" lIns="0" tIns="11206" rIns="0" bIns="0" rtlCol="0">
              <a:spAutoFit/>
            </a:bodyPr>
            <a:lstStyle/>
            <a:p>
              <a:pPr marL="11206" marR="4483" defTabSz="806867">
                <a:lnSpc>
                  <a:spcPct val="111100"/>
                </a:lnSpc>
                <a:spcBef>
                  <a:spcPts val="88"/>
                </a:spcBef>
              </a:pPr>
              <a:r>
                <a:rPr b="1" kern="0" spc="-26" dirty="0">
                  <a:solidFill>
                    <a:srgbClr val="18332F"/>
                  </a:solidFill>
                  <a:latin typeface="Garamond" panose="02020404030301010803" pitchFamily="18" charset="0"/>
                  <a:ea typeface="Palatino" pitchFamily="2" charset="77"/>
                  <a:cs typeface="Arial"/>
                </a:rPr>
                <a:t>Create</a:t>
              </a:r>
              <a:r>
                <a:rPr b="1" kern="0" spc="-31" dirty="0">
                  <a:solidFill>
                    <a:srgbClr val="18332F"/>
                  </a:solidFill>
                  <a:latin typeface="Garamond" panose="02020404030301010803" pitchFamily="18" charset="0"/>
                  <a:ea typeface="Palatino" pitchFamily="2" charset="77"/>
                  <a:cs typeface="Arial"/>
                </a:rPr>
                <a:t> </a:t>
              </a:r>
              <a:r>
                <a:rPr b="1" kern="0" spc="-9" dirty="0">
                  <a:solidFill>
                    <a:srgbClr val="18332F"/>
                  </a:solidFill>
                  <a:latin typeface="Garamond" panose="02020404030301010803" pitchFamily="18" charset="0"/>
                  <a:ea typeface="Palatino" pitchFamily="2" charset="77"/>
                  <a:cs typeface="Arial"/>
                </a:rPr>
                <a:t>“work </a:t>
              </a:r>
              <a:r>
                <a:rPr b="1" kern="0" dirty="0">
                  <a:solidFill>
                    <a:srgbClr val="18332F"/>
                  </a:solidFill>
                  <a:latin typeface="Garamond" panose="02020404030301010803" pitchFamily="18" charset="0"/>
                  <a:ea typeface="Palatino" pitchFamily="2" charset="77"/>
                  <a:cs typeface="Arial"/>
                </a:rPr>
                <a:t>activity</a:t>
              </a:r>
              <a:r>
                <a:rPr b="1" kern="0" spc="26" dirty="0">
                  <a:solidFill>
                    <a:srgbClr val="18332F"/>
                  </a:solidFill>
                  <a:latin typeface="Garamond" panose="02020404030301010803" pitchFamily="18" charset="0"/>
                  <a:ea typeface="Palatino" pitchFamily="2" charset="77"/>
                  <a:cs typeface="Arial"/>
                </a:rPr>
                <a:t> </a:t>
              </a:r>
              <a:r>
                <a:rPr b="1" kern="0" spc="-18" dirty="0">
                  <a:solidFill>
                    <a:srgbClr val="18332F"/>
                  </a:solidFill>
                  <a:latin typeface="Garamond" panose="02020404030301010803" pitchFamily="18" charset="0"/>
                  <a:ea typeface="Palatino" pitchFamily="2" charset="77"/>
                  <a:cs typeface="Arial"/>
                </a:rPr>
                <a:t>chunks”</a:t>
              </a:r>
              <a:endParaRPr b="1" kern="0" dirty="0">
                <a:solidFill>
                  <a:srgbClr val="18332F"/>
                </a:solidFill>
                <a:latin typeface="Garamond" panose="02020404030301010803" pitchFamily="18" charset="0"/>
                <a:ea typeface="Palatino" pitchFamily="2" charset="77"/>
                <a:cs typeface="Arial"/>
              </a:endParaRPr>
            </a:p>
          </p:txBody>
        </p:sp>
        <p:sp>
          <p:nvSpPr>
            <p:cNvPr id="12" name="object 6">
              <a:extLst>
                <a:ext uri="{FF2B5EF4-FFF2-40B4-BE49-F238E27FC236}">
                  <a16:creationId xmlns:a16="http://schemas.microsoft.com/office/drawing/2014/main" id="{0F41A195-7CDF-29CE-C1EE-97A7DD17B715}"/>
                </a:ext>
              </a:extLst>
            </p:cNvPr>
            <p:cNvSpPr txBox="1"/>
            <p:nvPr/>
          </p:nvSpPr>
          <p:spPr>
            <a:xfrm>
              <a:off x="6188661" y="1897130"/>
              <a:ext cx="4773520" cy="852571"/>
            </a:xfrm>
            <a:prstGeom prst="rect">
              <a:avLst/>
            </a:prstGeom>
          </p:spPr>
          <p:txBody>
            <a:bodyPr vert="horz" wrap="square" lIns="0" tIns="11206" rIns="0" bIns="0" rtlCol="0">
              <a:spAutoFit/>
            </a:bodyPr>
            <a:lstStyle/>
            <a:p>
              <a:pPr marL="296956" marR="4483" indent="-285750" defTabSz="806867">
                <a:spcAft>
                  <a:spcPts val="400"/>
                </a:spcAft>
                <a:buClr>
                  <a:srgbClr val="6CC04A"/>
                </a:buClr>
                <a:buSzPct val="110000"/>
                <a:buBlip>
                  <a:blip r:embed="rId3"/>
                </a:buBlip>
              </a:pPr>
              <a:r>
                <a:rPr sz="1600" kern="0" spc="-26" dirty="0">
                  <a:solidFill>
                    <a:sysClr val="windowText" lastClr="000000"/>
                  </a:solidFill>
                  <a:latin typeface="Garamond" panose="02020404030301010803" pitchFamily="18" charset="0"/>
                  <a:ea typeface="Palatino" pitchFamily="2" charset="77"/>
                  <a:cs typeface="Arial"/>
                </a:rPr>
                <a:t>Batch</a:t>
              </a:r>
              <a:r>
                <a:rPr sz="1600" kern="0" spc="-4" dirty="0">
                  <a:solidFill>
                    <a:sysClr val="windowText" lastClr="000000"/>
                  </a:solidFill>
                  <a:latin typeface="Garamond" panose="02020404030301010803" pitchFamily="18" charset="0"/>
                  <a:ea typeface="Palatino" pitchFamily="2" charset="77"/>
                  <a:cs typeface="Arial"/>
                </a:rPr>
                <a:t> </a:t>
              </a:r>
              <a:r>
                <a:rPr sz="1600" kern="0" dirty="0">
                  <a:solidFill>
                    <a:sysClr val="windowText" lastClr="000000"/>
                  </a:solidFill>
                  <a:latin typeface="Garamond" panose="02020404030301010803" pitchFamily="18" charset="0"/>
                  <a:ea typeface="Palatino" pitchFamily="2" charset="77"/>
                  <a:cs typeface="Arial"/>
                </a:rPr>
                <a:t>activities </a:t>
              </a:r>
              <a:endParaRPr lang="en-US" sz="1600" kern="0" spc="-22" dirty="0">
                <a:solidFill>
                  <a:sysClr val="windowText" lastClr="000000"/>
                </a:solidFill>
                <a:latin typeface="Garamond" panose="02020404030301010803" pitchFamily="18" charset="0"/>
                <a:ea typeface="Palatino" pitchFamily="2" charset="77"/>
                <a:cs typeface="Arial"/>
              </a:endParaRPr>
            </a:p>
            <a:p>
              <a:pPr marL="296956" marR="4483" indent="-285750" defTabSz="806867">
                <a:spcAft>
                  <a:spcPts val="400"/>
                </a:spcAft>
                <a:buClr>
                  <a:srgbClr val="6CC04A"/>
                </a:buClr>
                <a:buSzPct val="110000"/>
                <a:buBlip>
                  <a:blip r:embed="rId3"/>
                </a:buBlip>
              </a:pPr>
              <a:r>
                <a:rPr lang="en-US" sz="1600" kern="0" spc="-26" dirty="0">
                  <a:solidFill>
                    <a:sysClr val="windowText" lastClr="000000"/>
                  </a:solidFill>
                  <a:latin typeface="Garamond" panose="02020404030301010803" pitchFamily="18" charset="0"/>
                  <a:ea typeface="Palatino" pitchFamily="2" charset="77"/>
                  <a:cs typeface="Arial"/>
                </a:rPr>
                <a:t>C</a:t>
              </a:r>
              <a:r>
                <a:rPr sz="1600" kern="0" spc="-26" dirty="0">
                  <a:solidFill>
                    <a:sysClr val="windowText" lastClr="000000"/>
                  </a:solidFill>
                  <a:latin typeface="Garamond" panose="02020404030301010803" pitchFamily="18" charset="0"/>
                  <a:ea typeface="Palatino" pitchFamily="2" charset="77"/>
                  <a:cs typeface="Arial"/>
                </a:rPr>
                <a:t>reate</a:t>
              </a:r>
              <a:r>
                <a:rPr sz="1600" kern="0" spc="-13" dirty="0">
                  <a:solidFill>
                    <a:sysClr val="windowText" lastClr="000000"/>
                  </a:solidFill>
                  <a:latin typeface="Garamond" panose="02020404030301010803" pitchFamily="18" charset="0"/>
                  <a:ea typeface="Palatino" pitchFamily="2" charset="77"/>
                  <a:cs typeface="Arial"/>
                </a:rPr>
                <a:t> </a:t>
              </a:r>
              <a:r>
                <a:rPr sz="1600" kern="0" dirty="0">
                  <a:solidFill>
                    <a:sysClr val="windowText" lastClr="000000"/>
                  </a:solidFill>
                  <a:latin typeface="Garamond" panose="02020404030301010803" pitchFamily="18" charset="0"/>
                  <a:ea typeface="Palatino" pitchFamily="2" charset="77"/>
                  <a:cs typeface="Arial"/>
                </a:rPr>
                <a:t>extended</a:t>
              </a:r>
              <a:r>
                <a:rPr sz="1600" kern="0" spc="-13" dirty="0">
                  <a:solidFill>
                    <a:sysClr val="windowText" lastClr="000000"/>
                  </a:solidFill>
                  <a:latin typeface="Garamond" panose="02020404030301010803" pitchFamily="18" charset="0"/>
                  <a:ea typeface="Palatino" pitchFamily="2" charset="77"/>
                  <a:cs typeface="Arial"/>
                </a:rPr>
                <a:t> </a:t>
              </a:r>
              <a:r>
                <a:rPr lang="en-US" sz="1600" kern="0" dirty="0">
                  <a:solidFill>
                    <a:sysClr val="windowText" lastClr="000000"/>
                  </a:solidFill>
                  <a:latin typeface="Garamond" panose="02020404030301010803" pitchFamily="18" charset="0"/>
                  <a:ea typeface="Palatino" pitchFamily="2" charset="77"/>
                  <a:cs typeface="Arial"/>
                </a:rPr>
                <a:t>periods</a:t>
              </a:r>
              <a:r>
                <a:rPr sz="1600" kern="0" spc="-13" dirty="0">
                  <a:solidFill>
                    <a:sysClr val="windowText" lastClr="000000"/>
                  </a:solidFill>
                  <a:latin typeface="Garamond" panose="02020404030301010803" pitchFamily="18" charset="0"/>
                  <a:ea typeface="Palatino" pitchFamily="2" charset="77"/>
                  <a:cs typeface="Arial"/>
                </a:rPr>
                <a:t> </a:t>
              </a:r>
              <a:r>
                <a:rPr sz="1600" kern="0" spc="-22" dirty="0">
                  <a:solidFill>
                    <a:sysClr val="windowText" lastClr="000000"/>
                  </a:solidFill>
                  <a:latin typeface="Garamond" panose="02020404030301010803" pitchFamily="18" charset="0"/>
                  <a:ea typeface="Palatino" pitchFamily="2" charset="77"/>
                  <a:cs typeface="Arial"/>
                </a:rPr>
                <a:t>of </a:t>
              </a:r>
              <a:r>
                <a:rPr sz="1600" kern="0" dirty="0">
                  <a:solidFill>
                    <a:sysClr val="windowText" lastClr="000000"/>
                  </a:solidFill>
                  <a:latin typeface="Garamond" panose="02020404030301010803" pitchFamily="18" charset="0"/>
                  <a:ea typeface="Palatino" pitchFamily="2" charset="77"/>
                  <a:cs typeface="Arial"/>
                </a:rPr>
                <a:t>uninterrupted</a:t>
              </a:r>
              <a:r>
                <a:rPr sz="1600" kern="0" spc="44" dirty="0">
                  <a:solidFill>
                    <a:sysClr val="windowText" lastClr="000000"/>
                  </a:solidFill>
                  <a:latin typeface="Garamond" panose="02020404030301010803" pitchFamily="18" charset="0"/>
                  <a:ea typeface="Palatino" pitchFamily="2" charset="77"/>
                  <a:cs typeface="Arial"/>
                </a:rPr>
                <a:t> </a:t>
              </a:r>
              <a:r>
                <a:rPr sz="1600" kern="0" dirty="0">
                  <a:solidFill>
                    <a:sysClr val="windowText" lastClr="000000"/>
                  </a:solidFill>
                  <a:latin typeface="Garamond" panose="02020404030301010803" pitchFamily="18" charset="0"/>
                  <a:ea typeface="Palatino" pitchFamily="2" charset="77"/>
                  <a:cs typeface="Arial"/>
                </a:rPr>
                <a:t>focus</a:t>
              </a:r>
              <a:r>
                <a:rPr sz="1600" kern="0" spc="49" dirty="0">
                  <a:solidFill>
                    <a:sysClr val="windowText" lastClr="000000"/>
                  </a:solidFill>
                  <a:latin typeface="Garamond" panose="02020404030301010803" pitchFamily="18" charset="0"/>
                  <a:ea typeface="Palatino" pitchFamily="2" charset="77"/>
                  <a:cs typeface="Arial"/>
                </a:rPr>
                <a:t>  </a:t>
              </a:r>
              <a:endParaRPr lang="en-US" sz="1600" kern="0" spc="49" dirty="0">
                <a:solidFill>
                  <a:sysClr val="windowText" lastClr="000000"/>
                </a:solidFill>
                <a:latin typeface="Garamond" panose="02020404030301010803" pitchFamily="18" charset="0"/>
                <a:ea typeface="Palatino" pitchFamily="2" charset="77"/>
                <a:cs typeface="Arial"/>
              </a:endParaRPr>
            </a:p>
            <a:p>
              <a:pPr marL="296956" marR="4483" indent="-285750" defTabSz="806867">
                <a:spcAft>
                  <a:spcPts val="400"/>
                </a:spcAft>
                <a:buClr>
                  <a:srgbClr val="6CC04A"/>
                </a:buClr>
                <a:buSzPct val="110000"/>
                <a:buBlip>
                  <a:blip r:embed="rId3"/>
                </a:buBlip>
              </a:pPr>
              <a:r>
                <a:rPr sz="1600" kern="0" spc="-22" dirty="0">
                  <a:solidFill>
                    <a:sysClr val="windowText" lastClr="000000"/>
                  </a:solidFill>
                  <a:latin typeface="Garamond" panose="02020404030301010803" pitchFamily="18" charset="0"/>
                  <a:ea typeface="Palatino" pitchFamily="2" charset="77"/>
                  <a:cs typeface="Arial"/>
                </a:rPr>
                <a:t>Breakup</a:t>
              </a:r>
              <a:r>
                <a:rPr sz="1600" kern="0" spc="44" dirty="0">
                  <a:solidFill>
                    <a:sysClr val="windowText" lastClr="000000"/>
                  </a:solidFill>
                  <a:latin typeface="Garamond" panose="02020404030301010803" pitchFamily="18" charset="0"/>
                  <a:ea typeface="Palatino" pitchFamily="2" charset="77"/>
                  <a:cs typeface="Arial"/>
                </a:rPr>
                <a:t> </a:t>
              </a:r>
              <a:r>
                <a:rPr sz="1600" kern="0" dirty="0">
                  <a:solidFill>
                    <a:sysClr val="windowText" lastClr="000000"/>
                  </a:solidFill>
                  <a:latin typeface="Garamond" panose="02020404030301010803" pitchFamily="18" charset="0"/>
                  <a:ea typeface="Palatino" pitchFamily="2" charset="77"/>
                  <a:cs typeface="Arial"/>
                </a:rPr>
                <a:t>draining</a:t>
              </a:r>
              <a:r>
                <a:rPr lang="en-US" sz="1600" kern="0" spc="53" dirty="0">
                  <a:solidFill>
                    <a:sysClr val="windowText" lastClr="000000"/>
                  </a:solidFill>
                  <a:latin typeface="Garamond" panose="02020404030301010803" pitchFamily="18" charset="0"/>
                  <a:ea typeface="Palatino" pitchFamily="2" charset="77"/>
                  <a:cs typeface="Arial"/>
                </a:rPr>
                <a:t>, </a:t>
              </a:r>
              <a:r>
                <a:rPr sz="1600" kern="0" spc="-9" dirty="0">
                  <a:solidFill>
                    <a:sysClr val="windowText" lastClr="000000"/>
                  </a:solidFill>
                  <a:latin typeface="Garamond" panose="02020404030301010803" pitchFamily="18" charset="0"/>
                  <a:ea typeface="Palatino" pitchFamily="2" charset="77"/>
                  <a:cs typeface="Arial"/>
                </a:rPr>
                <a:t>necessary </a:t>
              </a:r>
              <a:r>
                <a:rPr sz="1600" kern="0" spc="-26" dirty="0">
                  <a:solidFill>
                    <a:sysClr val="windowText" lastClr="000000"/>
                  </a:solidFill>
                  <a:latin typeface="Garamond" panose="02020404030301010803" pitchFamily="18" charset="0"/>
                  <a:ea typeface="Palatino" pitchFamily="2" charset="77"/>
                  <a:cs typeface="Arial"/>
                </a:rPr>
                <a:t>tasks</a:t>
              </a:r>
              <a:endParaRPr sz="1600" kern="0" dirty="0">
                <a:solidFill>
                  <a:sysClr val="windowText" lastClr="000000"/>
                </a:solidFill>
                <a:latin typeface="Garamond" panose="02020404030301010803" pitchFamily="18" charset="0"/>
                <a:ea typeface="Palatino" pitchFamily="2" charset="77"/>
                <a:cs typeface="Arial"/>
              </a:endParaRPr>
            </a:p>
          </p:txBody>
        </p:sp>
        <p:sp>
          <p:nvSpPr>
            <p:cNvPr id="14" name="object 8">
              <a:extLst>
                <a:ext uri="{FF2B5EF4-FFF2-40B4-BE49-F238E27FC236}">
                  <a16:creationId xmlns:a16="http://schemas.microsoft.com/office/drawing/2014/main" id="{15255DA7-9F5B-EF9B-765A-0B4E670394EF}"/>
                </a:ext>
              </a:extLst>
            </p:cNvPr>
            <p:cNvSpPr txBox="1"/>
            <p:nvPr/>
          </p:nvSpPr>
          <p:spPr>
            <a:xfrm>
              <a:off x="2116962" y="3207513"/>
              <a:ext cx="3680607" cy="311206"/>
            </a:xfrm>
            <a:prstGeom prst="rect">
              <a:avLst/>
            </a:prstGeom>
          </p:spPr>
          <p:txBody>
            <a:bodyPr vert="horz" wrap="square" lIns="0" tIns="11206" rIns="0" bIns="0" rtlCol="0">
              <a:spAutoFit/>
            </a:bodyPr>
            <a:lstStyle/>
            <a:p>
              <a:pPr marL="11206" marR="4483" defTabSz="806867">
                <a:lnSpc>
                  <a:spcPct val="111100"/>
                </a:lnSpc>
                <a:spcBef>
                  <a:spcPts val="88"/>
                </a:spcBef>
              </a:pPr>
              <a:r>
                <a:rPr b="1" kern="0" spc="-9" dirty="0">
                  <a:solidFill>
                    <a:srgbClr val="18332F"/>
                  </a:solidFill>
                  <a:latin typeface="Garamond" panose="02020404030301010803" pitchFamily="18" charset="0"/>
                  <a:ea typeface="Palatino" pitchFamily="2" charset="77"/>
                  <a:cs typeface="Arial"/>
                </a:rPr>
                <a:t>Bookend </a:t>
              </a:r>
              <a:r>
                <a:rPr b="1" kern="0" dirty="0">
                  <a:solidFill>
                    <a:srgbClr val="18332F"/>
                  </a:solidFill>
                  <a:latin typeface="Garamond" panose="02020404030301010803" pitchFamily="18" charset="0"/>
                  <a:ea typeface="Palatino" pitchFamily="2" charset="77"/>
                  <a:cs typeface="Arial"/>
                </a:rPr>
                <a:t>energy-</a:t>
              </a:r>
              <a:r>
                <a:rPr b="1" kern="0" spc="-9" dirty="0">
                  <a:solidFill>
                    <a:srgbClr val="18332F"/>
                  </a:solidFill>
                  <a:latin typeface="Garamond" panose="02020404030301010803" pitchFamily="18" charset="0"/>
                  <a:ea typeface="Palatino" pitchFamily="2" charset="77"/>
                  <a:cs typeface="Arial"/>
                </a:rPr>
                <a:t>draining tasks</a:t>
              </a:r>
              <a:endParaRPr b="1" kern="0" dirty="0">
                <a:solidFill>
                  <a:srgbClr val="18332F"/>
                </a:solidFill>
                <a:latin typeface="Garamond" panose="02020404030301010803" pitchFamily="18" charset="0"/>
                <a:ea typeface="Palatino" pitchFamily="2" charset="77"/>
                <a:cs typeface="Arial"/>
              </a:endParaRPr>
            </a:p>
          </p:txBody>
        </p:sp>
        <p:sp>
          <p:nvSpPr>
            <p:cNvPr id="15" name="object 9">
              <a:extLst>
                <a:ext uri="{FF2B5EF4-FFF2-40B4-BE49-F238E27FC236}">
                  <a16:creationId xmlns:a16="http://schemas.microsoft.com/office/drawing/2014/main" id="{C615263C-CF2F-8C1E-B628-0DCFAD550F5C}"/>
                </a:ext>
              </a:extLst>
            </p:cNvPr>
            <p:cNvSpPr txBox="1"/>
            <p:nvPr/>
          </p:nvSpPr>
          <p:spPr>
            <a:xfrm>
              <a:off x="6188661" y="3198770"/>
              <a:ext cx="3660252" cy="577111"/>
            </a:xfrm>
            <a:prstGeom prst="rect">
              <a:avLst/>
            </a:prstGeom>
          </p:spPr>
          <p:txBody>
            <a:bodyPr vert="horz" wrap="square" lIns="0" tIns="11206" rIns="0" bIns="0" rtlCol="0">
              <a:spAutoFit/>
            </a:bodyPr>
            <a:lstStyle/>
            <a:p>
              <a:pPr marL="296956" marR="4483" indent="-285750" defTabSz="806867">
                <a:lnSpc>
                  <a:spcPct val="111100"/>
                </a:lnSpc>
                <a:spcAft>
                  <a:spcPts val="200"/>
                </a:spcAft>
                <a:buClr>
                  <a:srgbClr val="6CC04A"/>
                </a:buClr>
                <a:buSzPct val="110000"/>
                <a:buBlip>
                  <a:blip r:embed="rId3"/>
                </a:buBlip>
              </a:pPr>
              <a:r>
                <a:rPr sz="1600" kern="0" spc="-31" dirty="0">
                  <a:solidFill>
                    <a:sysClr val="windowText" lastClr="000000"/>
                  </a:solidFill>
                  <a:latin typeface="Garamond" panose="02020404030301010803" pitchFamily="18" charset="0"/>
                  <a:ea typeface="Palatino" pitchFamily="2" charset="77"/>
                  <a:cs typeface="Arial"/>
                </a:rPr>
                <a:t>Schedule</a:t>
              </a:r>
              <a:r>
                <a:rPr sz="1600" kern="0" spc="-13" dirty="0">
                  <a:solidFill>
                    <a:sysClr val="windowText" lastClr="000000"/>
                  </a:solidFill>
                  <a:latin typeface="Garamond" panose="02020404030301010803" pitchFamily="18" charset="0"/>
                  <a:ea typeface="Palatino" pitchFamily="2" charset="77"/>
                  <a:cs typeface="Arial"/>
                </a:rPr>
                <a:t> </a:t>
              </a:r>
              <a:r>
                <a:rPr sz="1600" kern="0" dirty="0">
                  <a:solidFill>
                    <a:sysClr val="windowText" lastClr="000000"/>
                  </a:solidFill>
                  <a:latin typeface="Garamond" panose="02020404030301010803" pitchFamily="18" charset="0"/>
                  <a:ea typeface="Palatino" pitchFamily="2" charset="77"/>
                  <a:cs typeface="Arial"/>
                </a:rPr>
                <a:t>energizing</a:t>
              </a:r>
              <a:r>
                <a:rPr sz="1600" kern="0" spc="-4" dirty="0">
                  <a:solidFill>
                    <a:sysClr val="windowText" lastClr="000000"/>
                  </a:solidFill>
                  <a:latin typeface="Garamond" panose="02020404030301010803" pitchFamily="18" charset="0"/>
                  <a:ea typeface="Palatino" pitchFamily="2" charset="77"/>
                  <a:cs typeface="Arial"/>
                </a:rPr>
                <a:t> </a:t>
              </a:r>
              <a:r>
                <a:rPr sz="1600" kern="0" spc="-26" dirty="0">
                  <a:solidFill>
                    <a:sysClr val="windowText" lastClr="000000"/>
                  </a:solidFill>
                  <a:latin typeface="Garamond" panose="02020404030301010803" pitchFamily="18" charset="0"/>
                  <a:ea typeface="Palatino" pitchFamily="2" charset="77"/>
                  <a:cs typeface="Arial"/>
                </a:rPr>
                <a:t>tasks</a:t>
              </a:r>
              <a:r>
                <a:rPr sz="1600" kern="0" spc="-4" dirty="0">
                  <a:solidFill>
                    <a:sysClr val="windowText" lastClr="000000"/>
                  </a:solidFill>
                  <a:latin typeface="Garamond" panose="02020404030301010803" pitchFamily="18" charset="0"/>
                  <a:ea typeface="Palatino" pitchFamily="2" charset="77"/>
                  <a:cs typeface="Arial"/>
                </a:rPr>
                <a:t> </a:t>
              </a:r>
              <a:r>
                <a:rPr lang="en-US" sz="1600" kern="0" dirty="0">
                  <a:solidFill>
                    <a:sysClr val="windowText" lastClr="000000"/>
                  </a:solidFill>
                  <a:latin typeface="Garamond" panose="02020404030301010803" pitchFamily="18" charset="0"/>
                  <a:ea typeface="Palatino" pitchFamily="2" charset="77"/>
                  <a:cs typeface="Arial"/>
                </a:rPr>
                <a:t>first</a:t>
              </a:r>
            </a:p>
            <a:p>
              <a:pPr marL="296956" marR="4483" indent="-285750" defTabSz="806867">
                <a:lnSpc>
                  <a:spcPct val="111100"/>
                </a:lnSpc>
                <a:spcAft>
                  <a:spcPts val="200"/>
                </a:spcAft>
                <a:buClr>
                  <a:srgbClr val="6CC04A"/>
                </a:buClr>
                <a:buSzPct val="110000"/>
                <a:buBlip>
                  <a:blip r:embed="rId3"/>
                </a:buBlip>
              </a:pPr>
              <a:r>
                <a:rPr lang="en-US" sz="1600" kern="0" spc="-84" dirty="0">
                  <a:solidFill>
                    <a:sysClr val="windowText" lastClr="000000"/>
                  </a:solidFill>
                  <a:latin typeface="Garamond" panose="02020404030301010803" pitchFamily="18" charset="0"/>
                  <a:ea typeface="Palatino" pitchFamily="2" charset="77"/>
                  <a:cs typeface="Arial"/>
                </a:rPr>
                <a:t>Energy Microburst Tactics</a:t>
              </a:r>
              <a:endParaRPr sz="1600" kern="0" dirty="0">
                <a:solidFill>
                  <a:sysClr val="windowText" lastClr="000000"/>
                </a:solidFill>
                <a:latin typeface="Garamond" panose="02020404030301010803" pitchFamily="18" charset="0"/>
                <a:ea typeface="Palatino" pitchFamily="2" charset="77"/>
                <a:cs typeface="Arial"/>
              </a:endParaRPr>
            </a:p>
          </p:txBody>
        </p:sp>
        <p:sp>
          <p:nvSpPr>
            <p:cNvPr id="17" name="object 11">
              <a:extLst>
                <a:ext uri="{FF2B5EF4-FFF2-40B4-BE49-F238E27FC236}">
                  <a16:creationId xmlns:a16="http://schemas.microsoft.com/office/drawing/2014/main" id="{B0D6EE79-FE9B-50B4-5379-0054B1F6B4BA}"/>
                </a:ext>
              </a:extLst>
            </p:cNvPr>
            <p:cNvSpPr txBox="1"/>
            <p:nvPr/>
          </p:nvSpPr>
          <p:spPr>
            <a:xfrm>
              <a:off x="2116962" y="4298391"/>
              <a:ext cx="3224807" cy="618661"/>
            </a:xfrm>
            <a:prstGeom prst="rect">
              <a:avLst/>
            </a:prstGeom>
          </p:spPr>
          <p:txBody>
            <a:bodyPr vert="horz" wrap="square" lIns="0" tIns="11206" rIns="0" bIns="0" rtlCol="0">
              <a:spAutoFit/>
            </a:bodyPr>
            <a:lstStyle/>
            <a:p>
              <a:pPr marL="11206" marR="4483" defTabSz="806867">
                <a:lnSpc>
                  <a:spcPct val="111100"/>
                </a:lnSpc>
                <a:spcBef>
                  <a:spcPts val="88"/>
                </a:spcBef>
              </a:pPr>
              <a:r>
                <a:rPr b="1" kern="0" spc="-9" dirty="0">
                  <a:solidFill>
                    <a:srgbClr val="18332F"/>
                  </a:solidFill>
                  <a:latin typeface="Garamond" panose="02020404030301010803" pitchFamily="18" charset="0"/>
                  <a:ea typeface="Palatino" pitchFamily="2" charset="77"/>
                  <a:cs typeface="Arial"/>
                </a:rPr>
                <a:t>Proactively manage</a:t>
              </a:r>
              <a:r>
                <a:rPr b="1" kern="0" spc="-57" dirty="0">
                  <a:solidFill>
                    <a:srgbClr val="18332F"/>
                  </a:solidFill>
                  <a:latin typeface="Garamond" panose="02020404030301010803" pitchFamily="18" charset="0"/>
                  <a:ea typeface="Palatino" pitchFamily="2" charset="77"/>
                  <a:cs typeface="Arial"/>
                </a:rPr>
                <a:t> </a:t>
              </a:r>
              <a:r>
                <a:rPr b="1" kern="0" spc="-18" dirty="0">
                  <a:solidFill>
                    <a:srgbClr val="18332F"/>
                  </a:solidFill>
                  <a:latin typeface="Garamond" panose="02020404030301010803" pitchFamily="18" charset="0"/>
                  <a:ea typeface="Palatino" pitchFamily="2" charset="77"/>
                  <a:cs typeface="Arial"/>
                </a:rPr>
                <a:t>your </a:t>
              </a:r>
              <a:r>
                <a:rPr b="1" kern="0" dirty="0">
                  <a:solidFill>
                    <a:srgbClr val="18332F"/>
                  </a:solidFill>
                  <a:latin typeface="Garamond" panose="02020404030301010803" pitchFamily="18" charset="0"/>
                  <a:ea typeface="Palatino" pitchFamily="2" charset="77"/>
                  <a:cs typeface="Arial"/>
                </a:rPr>
                <a:t>energy</a:t>
              </a:r>
              <a:r>
                <a:rPr b="1" kern="0" spc="-40" dirty="0">
                  <a:solidFill>
                    <a:srgbClr val="18332F"/>
                  </a:solidFill>
                  <a:latin typeface="Garamond" panose="02020404030301010803" pitchFamily="18" charset="0"/>
                  <a:ea typeface="Palatino" pitchFamily="2" charset="77"/>
                  <a:cs typeface="Arial"/>
                </a:rPr>
                <a:t> </a:t>
              </a:r>
              <a:r>
                <a:rPr b="1" kern="0" spc="-22" dirty="0">
                  <a:solidFill>
                    <a:srgbClr val="18332F"/>
                  </a:solidFill>
                  <a:latin typeface="Garamond" panose="02020404030301010803" pitchFamily="18" charset="0"/>
                  <a:ea typeface="Palatino" pitchFamily="2" charset="77"/>
                  <a:cs typeface="Arial"/>
                </a:rPr>
                <a:t>calendar</a:t>
              </a:r>
              <a:endParaRPr b="1" kern="0" dirty="0">
                <a:solidFill>
                  <a:srgbClr val="18332F"/>
                </a:solidFill>
                <a:latin typeface="Garamond" panose="02020404030301010803" pitchFamily="18" charset="0"/>
                <a:ea typeface="Palatino" pitchFamily="2" charset="77"/>
                <a:cs typeface="Arial"/>
              </a:endParaRPr>
            </a:p>
          </p:txBody>
        </p:sp>
        <p:sp>
          <p:nvSpPr>
            <p:cNvPr id="18" name="object 12">
              <a:extLst>
                <a:ext uri="{FF2B5EF4-FFF2-40B4-BE49-F238E27FC236}">
                  <a16:creationId xmlns:a16="http://schemas.microsoft.com/office/drawing/2014/main" id="{11331612-713F-9808-7B0A-6AF494399C04}"/>
                </a:ext>
              </a:extLst>
            </p:cNvPr>
            <p:cNvSpPr txBox="1"/>
            <p:nvPr/>
          </p:nvSpPr>
          <p:spPr>
            <a:xfrm>
              <a:off x="6218922" y="4219983"/>
              <a:ext cx="4743259" cy="574803"/>
            </a:xfrm>
            <a:prstGeom prst="rect">
              <a:avLst/>
            </a:prstGeom>
          </p:spPr>
          <p:txBody>
            <a:bodyPr vert="horz" wrap="square" lIns="0" tIns="11206" rIns="0" bIns="0" rtlCol="0">
              <a:spAutoFit/>
            </a:bodyPr>
            <a:lstStyle/>
            <a:p>
              <a:pPr marL="296956" marR="4483" indent="-285750" defTabSz="806867">
                <a:spcAft>
                  <a:spcPts val="400"/>
                </a:spcAft>
                <a:buClr>
                  <a:srgbClr val="6CC04A"/>
                </a:buClr>
                <a:buSzPct val="110000"/>
                <a:buBlip>
                  <a:blip r:embed="rId3"/>
                </a:buBlip>
              </a:pPr>
              <a:r>
                <a:rPr sz="1600" kern="0" dirty="0">
                  <a:solidFill>
                    <a:sysClr val="windowText" lastClr="000000"/>
                  </a:solidFill>
                  <a:latin typeface="Garamond" panose="02020404030301010803" pitchFamily="18" charset="0"/>
                  <a:ea typeface="Palatino" pitchFamily="2" charset="77"/>
                  <a:cs typeface="Arial"/>
                </a:rPr>
                <a:t>Align</a:t>
              </a:r>
              <a:r>
                <a:rPr sz="1600" kern="0" spc="9" dirty="0">
                  <a:solidFill>
                    <a:sysClr val="windowText" lastClr="000000"/>
                  </a:solidFill>
                  <a:latin typeface="Garamond" panose="02020404030301010803" pitchFamily="18" charset="0"/>
                  <a:ea typeface="Palatino" pitchFamily="2" charset="77"/>
                  <a:cs typeface="Arial"/>
                </a:rPr>
                <a:t> </a:t>
              </a:r>
              <a:r>
                <a:rPr sz="1600" kern="0" spc="-26" dirty="0">
                  <a:solidFill>
                    <a:sysClr val="windowText" lastClr="000000"/>
                  </a:solidFill>
                  <a:latin typeface="Garamond" panose="02020404030301010803" pitchFamily="18" charset="0"/>
                  <a:ea typeface="Palatino" pitchFamily="2" charset="77"/>
                  <a:cs typeface="Arial"/>
                </a:rPr>
                <a:t>tasks</a:t>
              </a:r>
              <a:r>
                <a:rPr sz="1600" kern="0" spc="13" dirty="0">
                  <a:solidFill>
                    <a:sysClr val="windowText" lastClr="000000"/>
                  </a:solidFill>
                  <a:latin typeface="Garamond" panose="02020404030301010803" pitchFamily="18" charset="0"/>
                  <a:ea typeface="Palatino" pitchFamily="2" charset="77"/>
                  <a:cs typeface="Arial"/>
                </a:rPr>
                <a:t> </a:t>
              </a:r>
              <a:r>
                <a:rPr sz="1600" kern="0" spc="44" dirty="0">
                  <a:solidFill>
                    <a:sysClr val="windowText" lastClr="000000"/>
                  </a:solidFill>
                  <a:latin typeface="Garamond" panose="02020404030301010803" pitchFamily="18" charset="0"/>
                  <a:ea typeface="Palatino" pitchFamily="2" charset="77"/>
                  <a:cs typeface="Arial"/>
                </a:rPr>
                <a:t>to</a:t>
              </a:r>
              <a:r>
                <a:rPr sz="1600" kern="0" spc="13" dirty="0">
                  <a:solidFill>
                    <a:sysClr val="windowText" lastClr="000000"/>
                  </a:solidFill>
                  <a:latin typeface="Garamond" panose="02020404030301010803" pitchFamily="18" charset="0"/>
                  <a:ea typeface="Palatino" pitchFamily="2" charset="77"/>
                  <a:cs typeface="Arial"/>
                </a:rPr>
                <a:t> </a:t>
              </a:r>
              <a:r>
                <a:rPr sz="1600" kern="0" spc="-18" dirty="0">
                  <a:solidFill>
                    <a:sysClr val="windowText" lastClr="000000"/>
                  </a:solidFill>
                  <a:latin typeface="Garamond" panose="02020404030301010803" pitchFamily="18" charset="0"/>
                  <a:ea typeface="Palatino" pitchFamily="2" charset="77"/>
                  <a:cs typeface="Arial"/>
                </a:rPr>
                <a:t>leverage</a:t>
              </a:r>
              <a:r>
                <a:rPr sz="1600" kern="0" spc="13" dirty="0">
                  <a:solidFill>
                    <a:sysClr val="windowText" lastClr="000000"/>
                  </a:solidFill>
                  <a:latin typeface="Garamond" panose="02020404030301010803" pitchFamily="18" charset="0"/>
                  <a:ea typeface="Palatino" pitchFamily="2" charset="77"/>
                  <a:cs typeface="Arial"/>
                </a:rPr>
                <a:t> </a:t>
              </a:r>
              <a:r>
                <a:rPr sz="1600" kern="0" dirty="0">
                  <a:solidFill>
                    <a:sysClr val="windowText" lastClr="000000"/>
                  </a:solidFill>
                  <a:latin typeface="Garamond" panose="02020404030301010803" pitchFamily="18" charset="0"/>
                  <a:ea typeface="Palatino" pitchFamily="2" charset="77"/>
                  <a:cs typeface="Arial"/>
                </a:rPr>
                <a:t>your</a:t>
              </a:r>
              <a:r>
                <a:rPr sz="1600" kern="0" spc="13" dirty="0">
                  <a:solidFill>
                    <a:sysClr val="windowText" lastClr="000000"/>
                  </a:solidFill>
                  <a:latin typeface="Garamond" panose="02020404030301010803" pitchFamily="18" charset="0"/>
                  <a:ea typeface="Palatino" pitchFamily="2" charset="77"/>
                  <a:cs typeface="Arial"/>
                </a:rPr>
                <a:t> </a:t>
              </a:r>
              <a:r>
                <a:rPr sz="1600" kern="0" dirty="0">
                  <a:solidFill>
                    <a:sysClr val="windowText" lastClr="000000"/>
                  </a:solidFill>
                  <a:latin typeface="Garamond" panose="02020404030301010803" pitchFamily="18" charset="0"/>
                  <a:ea typeface="Palatino" pitchFamily="2" charset="77"/>
                  <a:cs typeface="Arial"/>
                </a:rPr>
                <a:t>natural</a:t>
              </a:r>
              <a:r>
                <a:rPr sz="1600" kern="0" spc="13" dirty="0">
                  <a:solidFill>
                    <a:sysClr val="windowText" lastClr="000000"/>
                  </a:solidFill>
                  <a:latin typeface="Garamond" panose="02020404030301010803" pitchFamily="18" charset="0"/>
                  <a:ea typeface="Palatino" pitchFamily="2" charset="77"/>
                  <a:cs typeface="Arial"/>
                </a:rPr>
                <a:t> </a:t>
              </a:r>
              <a:r>
                <a:rPr sz="1600" kern="0" dirty="0">
                  <a:solidFill>
                    <a:sysClr val="windowText" lastClr="000000"/>
                  </a:solidFill>
                  <a:latin typeface="Garamond" panose="02020404030301010803" pitchFamily="18" charset="0"/>
                  <a:ea typeface="Palatino" pitchFamily="2" charset="77"/>
                  <a:cs typeface="Arial"/>
                </a:rPr>
                <a:t>trait</a:t>
              </a:r>
              <a:r>
                <a:rPr sz="1600" kern="0" spc="13" dirty="0">
                  <a:solidFill>
                    <a:sysClr val="windowText" lastClr="000000"/>
                  </a:solidFill>
                  <a:latin typeface="Garamond" panose="02020404030301010803" pitchFamily="18" charset="0"/>
                  <a:ea typeface="Palatino" pitchFamily="2" charset="77"/>
                  <a:cs typeface="Arial"/>
                </a:rPr>
                <a:t> </a:t>
              </a:r>
              <a:r>
                <a:rPr sz="1600" kern="0" spc="-9" dirty="0">
                  <a:solidFill>
                    <a:sysClr val="windowText" lastClr="000000"/>
                  </a:solidFill>
                  <a:latin typeface="Garamond" panose="02020404030301010803" pitchFamily="18" charset="0"/>
                  <a:ea typeface="Palatino" pitchFamily="2" charset="77"/>
                  <a:cs typeface="Arial"/>
                </a:rPr>
                <a:t>energy</a:t>
              </a:r>
              <a:endParaRPr lang="en-US" sz="1600" kern="0" spc="-9" dirty="0">
                <a:solidFill>
                  <a:sysClr val="windowText" lastClr="000000"/>
                </a:solidFill>
                <a:latin typeface="Garamond" panose="02020404030301010803" pitchFamily="18" charset="0"/>
                <a:ea typeface="Palatino" pitchFamily="2" charset="77"/>
                <a:cs typeface="Arial"/>
              </a:endParaRPr>
            </a:p>
            <a:p>
              <a:pPr marL="296956" marR="4483" indent="-285750" defTabSz="806867">
                <a:lnSpc>
                  <a:spcPct val="111100"/>
                </a:lnSpc>
                <a:spcAft>
                  <a:spcPts val="200"/>
                </a:spcAft>
                <a:buClr>
                  <a:srgbClr val="6CC04A"/>
                </a:buClr>
                <a:buSzPct val="110000"/>
                <a:buBlip>
                  <a:blip r:embed="rId3"/>
                </a:buBlip>
              </a:pPr>
              <a:r>
                <a:rPr lang="en-US" sz="1600" kern="0" spc="-9" dirty="0">
                  <a:solidFill>
                    <a:sysClr val="windowText" lastClr="000000"/>
                  </a:solidFill>
                  <a:latin typeface="Garamond" panose="02020404030301010803" pitchFamily="18" charset="0"/>
                  <a:ea typeface="Palatino" pitchFamily="2" charset="77"/>
                  <a:cs typeface="Arial"/>
                </a:rPr>
                <a:t>Offset </a:t>
              </a:r>
              <a:r>
                <a:rPr sz="1600" kern="0" dirty="0">
                  <a:solidFill>
                    <a:sysClr val="windowText" lastClr="000000"/>
                  </a:solidFill>
                  <a:latin typeface="Garamond" panose="02020404030301010803" pitchFamily="18" charset="0"/>
                  <a:ea typeface="Palatino" pitchFamily="2" charset="77"/>
                  <a:cs typeface="Arial"/>
                </a:rPr>
                <a:t>the</a:t>
              </a:r>
              <a:r>
                <a:rPr sz="1600" kern="0" spc="26" dirty="0">
                  <a:solidFill>
                    <a:sysClr val="windowText" lastClr="000000"/>
                  </a:solidFill>
                  <a:latin typeface="Garamond" panose="02020404030301010803" pitchFamily="18" charset="0"/>
                  <a:ea typeface="Palatino" pitchFamily="2" charset="77"/>
                  <a:cs typeface="Arial"/>
                </a:rPr>
                <a:t> </a:t>
              </a:r>
              <a:r>
                <a:rPr sz="1600" kern="0" dirty="0">
                  <a:solidFill>
                    <a:sysClr val="windowText" lastClr="000000"/>
                  </a:solidFill>
                  <a:latin typeface="Garamond" panose="02020404030301010803" pitchFamily="18" charset="0"/>
                  <a:ea typeface="Palatino" pitchFamily="2" charset="77"/>
                  <a:cs typeface="Arial"/>
                </a:rPr>
                <a:t>drain</a:t>
              </a:r>
              <a:r>
                <a:rPr sz="1600" kern="0" spc="26" dirty="0">
                  <a:solidFill>
                    <a:sysClr val="windowText" lastClr="000000"/>
                  </a:solidFill>
                  <a:latin typeface="Garamond" panose="02020404030301010803" pitchFamily="18" charset="0"/>
                  <a:ea typeface="Palatino" pitchFamily="2" charset="77"/>
                  <a:cs typeface="Arial"/>
                </a:rPr>
                <a:t> </a:t>
              </a:r>
              <a:r>
                <a:rPr sz="1600" kern="0" dirty="0">
                  <a:solidFill>
                    <a:sysClr val="windowText" lastClr="000000"/>
                  </a:solidFill>
                  <a:latin typeface="Garamond" panose="02020404030301010803" pitchFamily="18" charset="0"/>
                  <a:ea typeface="Palatino" pitchFamily="2" charset="77"/>
                  <a:cs typeface="Arial"/>
                </a:rPr>
                <a:t>from</a:t>
              </a:r>
              <a:r>
                <a:rPr sz="1600" kern="0" spc="26" dirty="0">
                  <a:solidFill>
                    <a:sysClr val="windowText" lastClr="000000"/>
                  </a:solidFill>
                  <a:latin typeface="Garamond" panose="02020404030301010803" pitchFamily="18" charset="0"/>
                  <a:ea typeface="Palatino" pitchFamily="2" charset="77"/>
                  <a:cs typeface="Arial"/>
                </a:rPr>
                <a:t> </a:t>
              </a:r>
              <a:r>
                <a:rPr sz="1600" kern="0" dirty="0">
                  <a:solidFill>
                    <a:sysClr val="windowText" lastClr="000000"/>
                  </a:solidFill>
                  <a:latin typeface="Garamond" panose="02020404030301010803" pitchFamily="18" charset="0"/>
                  <a:ea typeface="Palatino" pitchFamily="2" charset="77"/>
                  <a:cs typeface="Arial"/>
                </a:rPr>
                <a:t>activities</a:t>
              </a:r>
              <a:r>
                <a:rPr sz="1600" kern="0" spc="26" dirty="0">
                  <a:solidFill>
                    <a:sysClr val="windowText" lastClr="000000"/>
                  </a:solidFill>
                  <a:latin typeface="Garamond" panose="02020404030301010803" pitchFamily="18" charset="0"/>
                  <a:ea typeface="Palatino" pitchFamily="2" charset="77"/>
                  <a:cs typeface="Arial"/>
                </a:rPr>
                <a:t> </a:t>
              </a:r>
              <a:r>
                <a:rPr sz="1600" kern="0" dirty="0">
                  <a:solidFill>
                    <a:sysClr val="windowText" lastClr="000000"/>
                  </a:solidFill>
                  <a:latin typeface="Garamond" panose="02020404030301010803" pitchFamily="18" charset="0"/>
                  <a:ea typeface="Palatino" pitchFamily="2" charset="77"/>
                  <a:cs typeface="Arial"/>
                </a:rPr>
                <a:t>that</a:t>
              </a:r>
              <a:r>
                <a:rPr sz="1600" kern="0" spc="26" dirty="0">
                  <a:solidFill>
                    <a:sysClr val="windowText" lastClr="000000"/>
                  </a:solidFill>
                  <a:latin typeface="Garamond" panose="02020404030301010803" pitchFamily="18" charset="0"/>
                  <a:ea typeface="Palatino" pitchFamily="2" charset="77"/>
                  <a:cs typeface="Arial"/>
                </a:rPr>
                <a:t> </a:t>
              </a:r>
              <a:r>
                <a:rPr sz="1600" kern="0" spc="-9" dirty="0">
                  <a:solidFill>
                    <a:sysClr val="windowText" lastClr="000000"/>
                  </a:solidFill>
                  <a:latin typeface="Garamond" panose="02020404030301010803" pitchFamily="18" charset="0"/>
                  <a:ea typeface="Palatino" pitchFamily="2" charset="77"/>
                  <a:cs typeface="Arial"/>
                </a:rPr>
                <a:t>present </a:t>
              </a:r>
              <a:r>
                <a:rPr sz="1600" kern="0" spc="-18" dirty="0">
                  <a:solidFill>
                    <a:sysClr val="windowText" lastClr="000000"/>
                  </a:solidFill>
                  <a:latin typeface="Garamond" panose="02020404030301010803" pitchFamily="18" charset="0"/>
                  <a:ea typeface="Palatino" pitchFamily="2" charset="77"/>
                  <a:cs typeface="Arial"/>
                </a:rPr>
                <a:t>challenges</a:t>
              </a:r>
              <a:endParaRPr sz="1600" kern="0" dirty="0">
                <a:solidFill>
                  <a:sysClr val="windowText" lastClr="000000"/>
                </a:solidFill>
                <a:latin typeface="Garamond" panose="02020404030301010803" pitchFamily="18" charset="0"/>
                <a:ea typeface="Palatino" pitchFamily="2" charset="77"/>
                <a:cs typeface="Arial"/>
              </a:endParaRPr>
            </a:p>
          </p:txBody>
        </p:sp>
      </p:grpSp>
      <p:sp>
        <p:nvSpPr>
          <p:cNvPr id="10" name="Subtitle 2">
            <a:extLst>
              <a:ext uri="{FF2B5EF4-FFF2-40B4-BE49-F238E27FC236}">
                <a16:creationId xmlns:a16="http://schemas.microsoft.com/office/drawing/2014/main" id="{0A80171C-7FD8-C394-BB22-1FA4E67AF3A7}"/>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13" name="Date Placeholder 3">
            <a:extLst>
              <a:ext uri="{FF2B5EF4-FFF2-40B4-BE49-F238E27FC236}">
                <a16:creationId xmlns:a16="http://schemas.microsoft.com/office/drawing/2014/main" id="{605B3A09-07D3-7BE0-1B95-098341C7C847}"/>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6" name="Footer Placeholder 5">
            <a:extLst>
              <a:ext uri="{FF2B5EF4-FFF2-40B4-BE49-F238E27FC236}">
                <a16:creationId xmlns:a16="http://schemas.microsoft.com/office/drawing/2014/main" id="{7BA1A155-F6D7-3E7A-97DC-8F9AB2F0648B}"/>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19" name="object 3">
            <a:extLst>
              <a:ext uri="{FF2B5EF4-FFF2-40B4-BE49-F238E27FC236}">
                <a16:creationId xmlns:a16="http://schemas.microsoft.com/office/drawing/2014/main" id="{38C63EFA-B177-DFD6-0742-0AA85BBAF350}"/>
              </a:ext>
            </a:extLst>
          </p:cNvPr>
          <p:cNvSpPr txBox="1"/>
          <p:nvPr/>
        </p:nvSpPr>
        <p:spPr>
          <a:xfrm>
            <a:off x="935766" y="776055"/>
            <a:ext cx="10374108" cy="526389"/>
          </a:xfrm>
          <a:prstGeom prst="rect">
            <a:avLst/>
          </a:prstGeom>
        </p:spPr>
        <p:txBody>
          <a:bodyPr vert="horz" wrap="square" lIns="0" tIns="33618" rIns="0" bIns="0" rtlCol="0">
            <a:spAutoFit/>
          </a:bodyPr>
          <a:lstStyle/>
          <a:p>
            <a:pPr marL="11206" marR="4483" defTabSz="806867">
              <a:spcBef>
                <a:spcPts val="265"/>
              </a:spcBef>
            </a:pPr>
            <a:r>
              <a:rPr lang="en-US" sz="3200" b="1" kern="0" dirty="0">
                <a:solidFill>
                  <a:srgbClr val="2D68C4"/>
                </a:solidFill>
                <a:latin typeface="Verdana" panose="020B0604030504040204" pitchFamily="34" charset="0"/>
                <a:cs typeface="Lucida Grande" panose="020B0600040502020204" pitchFamily="34" charset="0"/>
              </a:rPr>
              <a:t>Trait Energy Amplifiers</a:t>
            </a:r>
            <a:endParaRPr sz="3200" b="1" kern="0" dirty="0">
              <a:solidFill>
                <a:srgbClr val="2D68C4"/>
              </a:solidFill>
              <a:latin typeface="Verdana" panose="020B0604030504040204" pitchFamily="34" charset="0"/>
              <a:cs typeface="Lucida Grande" panose="020B0600040502020204" pitchFamily="34" charset="0"/>
            </a:endParaRPr>
          </a:p>
        </p:txBody>
      </p:sp>
      <p:sp>
        <p:nvSpPr>
          <p:cNvPr id="23" name="Rectangle 22">
            <a:extLst>
              <a:ext uri="{FF2B5EF4-FFF2-40B4-BE49-F238E27FC236}">
                <a16:creationId xmlns:a16="http://schemas.microsoft.com/office/drawing/2014/main" id="{DFEB8807-4949-6D16-112C-B25959392118}"/>
              </a:ext>
            </a:extLst>
          </p:cNvPr>
          <p:cNvSpPr/>
          <p:nvPr/>
        </p:nvSpPr>
        <p:spPr>
          <a:xfrm>
            <a:off x="510988" y="419100"/>
            <a:ext cx="11185712" cy="5727049"/>
          </a:xfrm>
          <a:prstGeom prst="rect">
            <a:avLst/>
          </a:prstGeom>
          <a:noFill/>
          <a:ln w="41275">
            <a:solidFill>
              <a:srgbClr val="3369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24" name="object 15">
            <a:extLst>
              <a:ext uri="{FF2B5EF4-FFF2-40B4-BE49-F238E27FC236}">
                <a16:creationId xmlns:a16="http://schemas.microsoft.com/office/drawing/2014/main" id="{554CB619-058C-3AFE-0C17-801AE951F1C5}"/>
              </a:ext>
            </a:extLst>
          </p:cNvPr>
          <p:cNvSpPr txBox="1"/>
          <p:nvPr/>
        </p:nvSpPr>
        <p:spPr>
          <a:xfrm>
            <a:off x="1261056" y="1644884"/>
            <a:ext cx="3680607" cy="384048"/>
          </a:xfrm>
          <a:prstGeom prst="rect">
            <a:avLst/>
          </a:prstGeom>
          <a:solidFill>
            <a:srgbClr val="2D68C4"/>
          </a:solidFill>
        </p:spPr>
        <p:txBody>
          <a:bodyPr vert="horz" wrap="square" lIns="0" tIns="54909" rIns="91440" bIns="0" rtlCol="0" anchor="ctr">
            <a:noAutofit/>
          </a:bodyPr>
          <a:lstStyle/>
          <a:p>
            <a:pPr marL="72842" defTabSz="806867">
              <a:spcBef>
                <a:spcPts val="432"/>
              </a:spcBef>
            </a:pPr>
            <a:r>
              <a:rPr lang="en-US" sz="1400" kern="0" spc="-9" dirty="0">
                <a:solidFill>
                  <a:srgbClr val="FFFFFF"/>
                </a:solidFill>
                <a:latin typeface="Verdana" panose="020B0604030504040204" pitchFamily="34" charset="0"/>
                <a:cs typeface="Lucida Grande" panose="020B0600040502020204" pitchFamily="34" charset="0"/>
              </a:rPr>
              <a:t> AMPLIFIER</a:t>
            </a:r>
            <a:endParaRPr lang="en-US" sz="1400" kern="0" dirty="0">
              <a:solidFill>
                <a:sysClr val="windowText" lastClr="000000"/>
              </a:solidFill>
              <a:latin typeface="Verdana" panose="020B0604030504040204" pitchFamily="34" charset="0"/>
              <a:cs typeface="Lucida Grande" panose="020B0600040502020204" pitchFamily="34" charset="0"/>
            </a:endParaRPr>
          </a:p>
        </p:txBody>
      </p:sp>
      <p:sp>
        <p:nvSpPr>
          <p:cNvPr id="25" name="object 16">
            <a:extLst>
              <a:ext uri="{FF2B5EF4-FFF2-40B4-BE49-F238E27FC236}">
                <a16:creationId xmlns:a16="http://schemas.microsoft.com/office/drawing/2014/main" id="{F1E126BA-2BD7-FC00-8A4E-3412E51CE090}"/>
              </a:ext>
            </a:extLst>
          </p:cNvPr>
          <p:cNvSpPr txBox="1"/>
          <p:nvPr/>
        </p:nvSpPr>
        <p:spPr>
          <a:xfrm>
            <a:off x="5279533" y="1644884"/>
            <a:ext cx="4948622" cy="384048"/>
          </a:xfrm>
          <a:prstGeom prst="rect">
            <a:avLst/>
          </a:prstGeom>
          <a:solidFill>
            <a:srgbClr val="2D68C4"/>
          </a:solidFill>
        </p:spPr>
        <p:txBody>
          <a:bodyPr vert="horz" wrap="square" lIns="0" tIns="54909" rIns="0" bIns="0" rtlCol="0" anchor="ctr">
            <a:noAutofit/>
          </a:bodyPr>
          <a:lstStyle/>
          <a:p>
            <a:pPr marL="72282" defTabSz="806867">
              <a:spcBef>
                <a:spcPts val="432"/>
              </a:spcBef>
            </a:pPr>
            <a:r>
              <a:rPr lang="en-US" sz="1400" kern="0" spc="-9" dirty="0">
                <a:solidFill>
                  <a:srgbClr val="FFFFFF"/>
                </a:solidFill>
                <a:latin typeface="Verdana" panose="020B0604030504040204" pitchFamily="34" charset="0"/>
                <a:cs typeface="Lucida Grande" panose="020B0600040502020204" pitchFamily="34" charset="0"/>
              </a:rPr>
              <a:t> HOW</a:t>
            </a:r>
            <a:endParaRPr sz="1400" kern="0" dirty="0">
              <a:solidFill>
                <a:sysClr val="windowText" lastClr="000000"/>
              </a:solidFill>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27355196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6C8DCCE-192D-C7EA-1878-0F96D46E084A}"/>
              </a:ext>
            </a:extLst>
          </p:cNvPr>
          <p:cNvSpPr/>
          <p:nvPr/>
        </p:nvSpPr>
        <p:spPr>
          <a:xfrm>
            <a:off x="935766" y="2131492"/>
            <a:ext cx="5039417" cy="3456032"/>
          </a:xfrm>
          <a:prstGeom prst="rect">
            <a:avLst/>
          </a:prstGeom>
          <a:solidFill>
            <a:srgbClr val="F4D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35BF4F1-9768-4677-FF12-3BE2071D3B7F}"/>
              </a:ext>
            </a:extLst>
          </p:cNvPr>
          <p:cNvSpPr/>
          <p:nvPr/>
        </p:nvSpPr>
        <p:spPr>
          <a:xfrm>
            <a:off x="6174709" y="2123886"/>
            <a:ext cx="5135165" cy="3456032"/>
          </a:xfrm>
          <a:prstGeom prst="rect">
            <a:avLst/>
          </a:prstGeom>
          <a:solidFill>
            <a:srgbClr val="F4D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390E730-9E2F-1D8A-F0A1-3F1D258A35A4}"/>
              </a:ext>
            </a:extLst>
          </p:cNvPr>
          <p:cNvSpPr/>
          <p:nvPr/>
        </p:nvSpPr>
        <p:spPr>
          <a:xfrm>
            <a:off x="935766" y="1561443"/>
            <a:ext cx="1928844" cy="569116"/>
          </a:xfrm>
          <a:prstGeom prst="rect">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1">
            <a:extLst>
              <a:ext uri="{FF2B5EF4-FFF2-40B4-BE49-F238E27FC236}">
                <a16:creationId xmlns:a16="http://schemas.microsoft.com/office/drawing/2014/main" id="{0AAEF0CC-89CB-EDE2-9D2D-DA42718A2829}"/>
              </a:ext>
            </a:extLst>
          </p:cNvPr>
          <p:cNvSpPr txBox="1">
            <a:spLocks/>
          </p:cNvSpPr>
          <p:nvPr/>
        </p:nvSpPr>
        <p:spPr>
          <a:xfrm>
            <a:off x="1056583" y="1700525"/>
            <a:ext cx="4765856" cy="43096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rgbClr val="002F87"/>
                </a:solidFill>
                <a:latin typeface="Raleway" panose="020B0503030101060003" pitchFamily="34" charset="0"/>
                <a:ea typeface="+mj-ea"/>
                <a:cs typeface="+mj-cs"/>
              </a:defRPr>
            </a:lvl1pPr>
          </a:lstStyle>
          <a:p>
            <a:r>
              <a:rPr lang="en-US" sz="1600" b="0" dirty="0">
                <a:solidFill>
                  <a:schemeClr val="bg1"/>
                </a:solidFill>
                <a:latin typeface="Garamond" panose="02020404030301010803" pitchFamily="18" charset="0"/>
                <a:ea typeface="Palatino" pitchFamily="2" charset="77"/>
                <a:cs typeface="Lucida Grande" panose="020B0600040502020204" pitchFamily="34" charset="0"/>
              </a:rPr>
              <a:t>Increase Energy</a:t>
            </a:r>
          </a:p>
        </p:txBody>
      </p:sp>
      <p:sp>
        <p:nvSpPr>
          <p:cNvPr id="49" name="Rectangle 48">
            <a:extLst>
              <a:ext uri="{FF2B5EF4-FFF2-40B4-BE49-F238E27FC236}">
                <a16:creationId xmlns:a16="http://schemas.microsoft.com/office/drawing/2014/main" id="{5C090A49-8AF1-99DA-923C-2D8C30E3CF40}"/>
              </a:ext>
            </a:extLst>
          </p:cNvPr>
          <p:cNvSpPr/>
          <p:nvPr/>
        </p:nvSpPr>
        <p:spPr>
          <a:xfrm>
            <a:off x="6174709" y="1561443"/>
            <a:ext cx="2000193" cy="569116"/>
          </a:xfrm>
          <a:prstGeom prst="rect">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1">
            <a:extLst>
              <a:ext uri="{FF2B5EF4-FFF2-40B4-BE49-F238E27FC236}">
                <a16:creationId xmlns:a16="http://schemas.microsoft.com/office/drawing/2014/main" id="{575854FA-0CAF-49E9-D6E9-C87CCC37E51B}"/>
              </a:ext>
            </a:extLst>
          </p:cNvPr>
          <p:cNvSpPr txBox="1">
            <a:spLocks/>
          </p:cNvSpPr>
          <p:nvPr/>
        </p:nvSpPr>
        <p:spPr>
          <a:xfrm>
            <a:off x="4780154" y="1709752"/>
            <a:ext cx="4765856" cy="43096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rgbClr val="002F87"/>
                </a:solidFill>
                <a:latin typeface="Raleway" panose="020B0503030101060003" pitchFamily="34" charset="0"/>
                <a:ea typeface="+mj-ea"/>
                <a:cs typeface="+mj-cs"/>
              </a:defRPr>
            </a:lvl1pPr>
          </a:lstStyle>
          <a:p>
            <a:pPr algn="ctr"/>
            <a:r>
              <a:rPr lang="en-US" sz="1600" b="0" dirty="0">
                <a:solidFill>
                  <a:schemeClr val="bg1"/>
                </a:solidFill>
                <a:latin typeface="Garamond" panose="02020404030301010803" pitchFamily="18" charset="0"/>
                <a:ea typeface="Palatino" pitchFamily="2" charset="77"/>
                <a:cs typeface="Lucida Grande" panose="020B0600040502020204" pitchFamily="34" charset="0"/>
              </a:rPr>
              <a:t>Decrease Drain</a:t>
            </a:r>
          </a:p>
        </p:txBody>
      </p:sp>
      <p:sp>
        <p:nvSpPr>
          <p:cNvPr id="51" name="Subtitle 2">
            <a:extLst>
              <a:ext uri="{FF2B5EF4-FFF2-40B4-BE49-F238E27FC236}">
                <a16:creationId xmlns:a16="http://schemas.microsoft.com/office/drawing/2014/main" id="{171BB003-5858-F367-6EB9-76327239A7B3}"/>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52" name="Date Placeholder 3">
            <a:extLst>
              <a:ext uri="{FF2B5EF4-FFF2-40B4-BE49-F238E27FC236}">
                <a16:creationId xmlns:a16="http://schemas.microsoft.com/office/drawing/2014/main" id="{13194C0C-0CAC-6F0B-E4D4-605D4D56B3B8}"/>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53" name="Footer Placeholder 5">
            <a:extLst>
              <a:ext uri="{FF2B5EF4-FFF2-40B4-BE49-F238E27FC236}">
                <a16:creationId xmlns:a16="http://schemas.microsoft.com/office/drawing/2014/main" id="{813F39D9-CBB2-318B-53DE-099CCF653D1B}"/>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54" name="object 3">
            <a:extLst>
              <a:ext uri="{FF2B5EF4-FFF2-40B4-BE49-F238E27FC236}">
                <a16:creationId xmlns:a16="http://schemas.microsoft.com/office/drawing/2014/main" id="{B55140E5-BE6A-C0EC-BCFA-CE1A66C436C3}"/>
              </a:ext>
            </a:extLst>
          </p:cNvPr>
          <p:cNvSpPr txBox="1"/>
          <p:nvPr/>
        </p:nvSpPr>
        <p:spPr>
          <a:xfrm>
            <a:off x="935766" y="776055"/>
            <a:ext cx="10374108" cy="480222"/>
          </a:xfrm>
          <a:prstGeom prst="rect">
            <a:avLst/>
          </a:prstGeom>
        </p:spPr>
        <p:txBody>
          <a:bodyPr vert="horz" wrap="square" lIns="0" tIns="33618" rIns="0" bIns="0" rtlCol="0">
            <a:spAutoFit/>
          </a:bodyPr>
          <a:lstStyle/>
          <a:p>
            <a:pPr marL="11206" marR="4483" defTabSz="806867">
              <a:spcBef>
                <a:spcPts val="265"/>
              </a:spcBef>
            </a:pPr>
            <a:r>
              <a:rPr lang="en-US" sz="2800" b="1" kern="0" dirty="0">
                <a:solidFill>
                  <a:srgbClr val="2D68C4"/>
                </a:solidFill>
                <a:latin typeface="Verdana" panose="020B0604030504040204" pitchFamily="34" charset="0"/>
                <a:cs typeface="Lucida Grande" panose="020B0600040502020204" pitchFamily="34" charset="0"/>
              </a:rPr>
              <a:t>Trait Energy Management Performance Strategies</a:t>
            </a:r>
            <a:endParaRPr sz="2800" b="1" kern="0" dirty="0">
              <a:solidFill>
                <a:srgbClr val="2D68C4"/>
              </a:solidFill>
              <a:latin typeface="Verdana" panose="020B0604030504040204" pitchFamily="34" charset="0"/>
              <a:cs typeface="Lucida Grande" panose="020B0600040502020204" pitchFamily="34" charset="0"/>
            </a:endParaRPr>
          </a:p>
        </p:txBody>
      </p:sp>
      <p:sp>
        <p:nvSpPr>
          <p:cNvPr id="55" name="Rectangle 54">
            <a:extLst>
              <a:ext uri="{FF2B5EF4-FFF2-40B4-BE49-F238E27FC236}">
                <a16:creationId xmlns:a16="http://schemas.microsoft.com/office/drawing/2014/main" id="{FF5203D0-0194-C4CF-27F0-6733333A4A93}"/>
              </a:ext>
            </a:extLst>
          </p:cNvPr>
          <p:cNvSpPr/>
          <p:nvPr/>
        </p:nvSpPr>
        <p:spPr>
          <a:xfrm>
            <a:off x="510988" y="419100"/>
            <a:ext cx="11185712" cy="5727049"/>
          </a:xfrm>
          <a:prstGeom prst="rect">
            <a:avLst/>
          </a:prstGeom>
          <a:noFill/>
          <a:ln w="41275">
            <a:solidFill>
              <a:srgbClr val="3369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56" name="object 19">
            <a:extLst>
              <a:ext uri="{FF2B5EF4-FFF2-40B4-BE49-F238E27FC236}">
                <a16:creationId xmlns:a16="http://schemas.microsoft.com/office/drawing/2014/main" id="{5A0A812C-DEDF-71DC-7AA5-1014319921EB}"/>
              </a:ext>
            </a:extLst>
          </p:cNvPr>
          <p:cNvSpPr txBox="1"/>
          <p:nvPr/>
        </p:nvSpPr>
        <p:spPr>
          <a:xfrm>
            <a:off x="2648954" y="2561526"/>
            <a:ext cx="2906025" cy="858663"/>
          </a:xfrm>
          <a:prstGeom prst="rect">
            <a:avLst/>
          </a:prstGeom>
        </p:spPr>
        <p:txBody>
          <a:bodyPr vert="horz" wrap="square" lIns="0" tIns="11206" rIns="0" bIns="0" rtlCol="0">
            <a:spAutoFit/>
          </a:bodyPr>
          <a:lstStyle/>
          <a:p>
            <a:pPr marL="11206" marR="4483" defTabSz="806867">
              <a:lnSpc>
                <a:spcPct val="111100"/>
              </a:lnSpc>
              <a:spcBef>
                <a:spcPts val="88"/>
              </a:spcBef>
            </a:pPr>
            <a:r>
              <a:rPr sz="1000" kern="0" spc="-10" dirty="0">
                <a:solidFill>
                  <a:srgbClr val="18332F"/>
                </a:solidFill>
                <a:latin typeface="Garamond" panose="02020404030301010803" pitchFamily="18" charset="0"/>
                <a:ea typeface="Palatino" pitchFamily="2" charset="77"/>
                <a:cs typeface="Arial"/>
              </a:rPr>
              <a:t>Schedule a dedicated 1:1 meeting with your direct report/leader to review your personality profile and evaluate current role responsibilities with respect to trait energy and drain. Identify opportunities to further leverage strengths or reduce drain by redefining or shifting specific tasks.</a:t>
            </a:r>
          </a:p>
        </p:txBody>
      </p:sp>
      <p:sp>
        <p:nvSpPr>
          <p:cNvPr id="57" name="object 22">
            <a:extLst>
              <a:ext uri="{FF2B5EF4-FFF2-40B4-BE49-F238E27FC236}">
                <a16:creationId xmlns:a16="http://schemas.microsoft.com/office/drawing/2014/main" id="{01AC889C-6112-758C-82C5-2E9D9F198B1B}"/>
              </a:ext>
            </a:extLst>
          </p:cNvPr>
          <p:cNvSpPr txBox="1"/>
          <p:nvPr/>
        </p:nvSpPr>
        <p:spPr>
          <a:xfrm>
            <a:off x="6527132" y="2569797"/>
            <a:ext cx="2784709" cy="1031979"/>
          </a:xfrm>
          <a:prstGeom prst="rect">
            <a:avLst/>
          </a:prstGeom>
        </p:spPr>
        <p:txBody>
          <a:bodyPr vert="horz" wrap="square" lIns="0" tIns="11206" rIns="0" bIns="0" rtlCol="0">
            <a:spAutoFit/>
          </a:bodyPr>
          <a:lstStyle/>
          <a:p>
            <a:pPr marL="11206" marR="4483" defTabSz="806867">
              <a:lnSpc>
                <a:spcPct val="111100"/>
              </a:lnSpc>
              <a:spcBef>
                <a:spcPts val="88"/>
              </a:spcBef>
            </a:pPr>
            <a:r>
              <a:rPr sz="1000" kern="0" spc="-10" dirty="0">
                <a:solidFill>
                  <a:srgbClr val="18332F"/>
                </a:solidFill>
                <a:latin typeface="Garamond" panose="02020404030301010803" pitchFamily="18" charset="0"/>
                <a:ea typeface="Palatino" pitchFamily="2" charset="77"/>
                <a:cs typeface="Arial"/>
              </a:rPr>
              <a:t>Ask your colleagues for suggestions on new tools or more efficient processes for handling draining tasks. Internal message boards and LinkedIn forums, particularly those focused on a specific aligned domain. People are often surprised how willing others are to share their ideas and suggestions.</a:t>
            </a:r>
          </a:p>
        </p:txBody>
      </p:sp>
      <p:sp>
        <p:nvSpPr>
          <p:cNvPr id="58" name="Rectangle 57">
            <a:extLst>
              <a:ext uri="{FF2B5EF4-FFF2-40B4-BE49-F238E27FC236}">
                <a16:creationId xmlns:a16="http://schemas.microsoft.com/office/drawing/2014/main" id="{15029A51-5830-2DEE-BF30-89DADED3A435}"/>
              </a:ext>
            </a:extLst>
          </p:cNvPr>
          <p:cNvSpPr/>
          <p:nvPr/>
        </p:nvSpPr>
        <p:spPr>
          <a:xfrm>
            <a:off x="2361501" y="2507704"/>
            <a:ext cx="45719" cy="1031979"/>
          </a:xfrm>
          <a:prstGeom prst="rect">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69B4"/>
              </a:solidFill>
              <a:latin typeface="Verdana" panose="020B0604030504040204" pitchFamily="34" charset="0"/>
              <a:cs typeface="Lucida Grande" panose="020B0600040502020204" pitchFamily="34" charset="0"/>
            </a:endParaRPr>
          </a:p>
        </p:txBody>
      </p:sp>
      <p:sp>
        <p:nvSpPr>
          <p:cNvPr id="59" name="object 25">
            <a:extLst>
              <a:ext uri="{FF2B5EF4-FFF2-40B4-BE49-F238E27FC236}">
                <a16:creationId xmlns:a16="http://schemas.microsoft.com/office/drawing/2014/main" id="{FF978D3C-7C84-1B3A-3EF8-631221490787}"/>
              </a:ext>
            </a:extLst>
          </p:cNvPr>
          <p:cNvSpPr txBox="1"/>
          <p:nvPr/>
        </p:nvSpPr>
        <p:spPr>
          <a:xfrm>
            <a:off x="6527133" y="4030854"/>
            <a:ext cx="2866746" cy="1029479"/>
          </a:xfrm>
          <a:prstGeom prst="rect">
            <a:avLst/>
          </a:prstGeom>
        </p:spPr>
        <p:txBody>
          <a:bodyPr vert="horz" wrap="square" lIns="0" tIns="11206" rIns="0" bIns="0" rtlCol="0">
            <a:spAutoFit/>
          </a:bodyPr>
          <a:lstStyle/>
          <a:p>
            <a:pPr marL="11206" marR="4483" defTabSz="806867">
              <a:lnSpc>
                <a:spcPct val="111100"/>
              </a:lnSpc>
              <a:spcBef>
                <a:spcPts val="88"/>
              </a:spcBef>
            </a:pPr>
            <a:r>
              <a:rPr sz="1000" kern="0" spc="-10" dirty="0">
                <a:solidFill>
                  <a:srgbClr val="18332F"/>
                </a:solidFill>
                <a:latin typeface="Garamond" panose="02020404030301010803" pitchFamily="18" charset="0"/>
                <a:ea typeface="Palatino" pitchFamily="2" charset="77"/>
                <a:cs typeface="Arial"/>
              </a:rPr>
              <a:t>Ask colleagues for suggestions/ tips on using specific tools more efficiently and effectively. </a:t>
            </a:r>
            <a:r>
              <a:rPr lang="en-US" sz="1000" kern="0" spc="-10" dirty="0">
                <a:solidFill>
                  <a:srgbClr val="18332F"/>
                </a:solidFill>
                <a:latin typeface="Garamond" panose="02020404030301010803" pitchFamily="18" charset="0"/>
                <a:ea typeface="Palatino" pitchFamily="2" charset="77"/>
                <a:cs typeface="Arial"/>
              </a:rPr>
              <a:t>Look for </a:t>
            </a:r>
            <a:r>
              <a:rPr sz="1000" kern="0" spc="-10" dirty="0">
                <a:solidFill>
                  <a:srgbClr val="18332F"/>
                </a:solidFill>
                <a:latin typeface="Garamond" panose="02020404030301010803" pitchFamily="18" charset="0"/>
                <a:ea typeface="Palatino" pitchFamily="2" charset="77"/>
                <a:cs typeface="Arial"/>
              </a:rPr>
              <a:t>on-line courses and free videos. We often don’t know what we don’t know so taking</a:t>
            </a:r>
            <a:r>
              <a:rPr lang="en-US" sz="1000" kern="0" spc="-10" dirty="0">
                <a:solidFill>
                  <a:srgbClr val="18332F"/>
                </a:solidFill>
                <a:latin typeface="Garamond" panose="02020404030301010803" pitchFamily="18" charset="0"/>
                <a:ea typeface="Palatino" pitchFamily="2" charset="77"/>
                <a:cs typeface="Arial"/>
              </a:rPr>
              <a:t> </a:t>
            </a:r>
            <a:r>
              <a:rPr sz="1000" kern="0" spc="-10" dirty="0">
                <a:solidFill>
                  <a:srgbClr val="18332F"/>
                </a:solidFill>
                <a:latin typeface="Garamond" panose="02020404030301010803" pitchFamily="18" charset="0"/>
                <a:ea typeface="Palatino" pitchFamily="2" charset="77"/>
                <a:cs typeface="Arial"/>
              </a:rPr>
              <a:t>a course focused on a tool that you already think you know well may reveal a few simple tips and techniques that have a big impact on your effectiveness.</a:t>
            </a:r>
          </a:p>
        </p:txBody>
      </p:sp>
      <p:sp>
        <p:nvSpPr>
          <p:cNvPr id="60" name="object 28">
            <a:extLst>
              <a:ext uri="{FF2B5EF4-FFF2-40B4-BE49-F238E27FC236}">
                <a16:creationId xmlns:a16="http://schemas.microsoft.com/office/drawing/2014/main" id="{6CB6B4D3-F7A7-EF74-26FF-2F5AB3A8CF59}"/>
              </a:ext>
            </a:extLst>
          </p:cNvPr>
          <p:cNvSpPr txBox="1"/>
          <p:nvPr/>
        </p:nvSpPr>
        <p:spPr>
          <a:xfrm>
            <a:off x="2648956" y="4036092"/>
            <a:ext cx="2800692" cy="1200295"/>
          </a:xfrm>
          <a:prstGeom prst="rect">
            <a:avLst/>
          </a:prstGeom>
        </p:spPr>
        <p:txBody>
          <a:bodyPr vert="horz" wrap="square" lIns="0" tIns="11206" rIns="0" bIns="0" rtlCol="0">
            <a:spAutoFit/>
          </a:bodyPr>
          <a:lstStyle/>
          <a:p>
            <a:pPr marL="11206" marR="4483" defTabSz="806867">
              <a:lnSpc>
                <a:spcPct val="111100"/>
              </a:lnSpc>
              <a:spcBef>
                <a:spcPts val="88"/>
              </a:spcBef>
            </a:pPr>
            <a:r>
              <a:rPr sz="1000" kern="0" spc="-10" dirty="0">
                <a:solidFill>
                  <a:srgbClr val="18332F"/>
                </a:solidFill>
                <a:latin typeface="Garamond" panose="02020404030301010803" pitchFamily="18" charset="0"/>
                <a:ea typeface="Palatino" pitchFamily="2" charset="77"/>
                <a:cs typeface="Arial"/>
              </a:rPr>
              <a:t>Schedule a brief, dedicated 1:1 session to talk openly about strengths, challenges, and opportunities for collaborating differently for mutual gain. Often task sharing with someone else on the team can share the draining task or take over a particularly draining aspect of it. This is a way for teammates to leverage their unique Trait Energy.</a:t>
            </a:r>
          </a:p>
        </p:txBody>
      </p:sp>
      <p:sp>
        <p:nvSpPr>
          <p:cNvPr id="61" name="object 18">
            <a:extLst>
              <a:ext uri="{FF2B5EF4-FFF2-40B4-BE49-F238E27FC236}">
                <a16:creationId xmlns:a16="http://schemas.microsoft.com/office/drawing/2014/main" id="{1A0438E3-339E-CC72-7574-23F221DF6749}"/>
              </a:ext>
            </a:extLst>
          </p:cNvPr>
          <p:cNvSpPr txBox="1"/>
          <p:nvPr/>
        </p:nvSpPr>
        <p:spPr>
          <a:xfrm>
            <a:off x="1148862" y="2520496"/>
            <a:ext cx="1105921" cy="823204"/>
          </a:xfrm>
          <a:prstGeom prst="rect">
            <a:avLst/>
          </a:prstGeom>
        </p:spPr>
        <p:txBody>
          <a:bodyPr vert="horz" wrap="square" lIns="0" tIns="11206" rIns="0" bIns="0" rtlCol="0">
            <a:spAutoFit/>
          </a:bodyPr>
          <a:lstStyle/>
          <a:p>
            <a:pPr marL="11206" marR="4483" algn="ctr" defTabSz="806867">
              <a:lnSpc>
                <a:spcPct val="111100"/>
              </a:lnSpc>
              <a:spcBef>
                <a:spcPts val="88"/>
              </a:spcBef>
            </a:pPr>
            <a:r>
              <a:rPr sz="1200" b="1" kern="0" dirty="0">
                <a:solidFill>
                  <a:srgbClr val="2D68C4"/>
                </a:solidFill>
                <a:latin typeface="Garamond" panose="02020404030301010803" pitchFamily="18" charset="0"/>
                <a:ea typeface="Palatino" pitchFamily="2" charset="77"/>
                <a:cs typeface="Arial"/>
              </a:rPr>
              <a:t>Redesign roles or tasks to better align with one’s Trait Energy.</a:t>
            </a:r>
          </a:p>
        </p:txBody>
      </p:sp>
      <p:sp>
        <p:nvSpPr>
          <p:cNvPr id="62" name="object 27">
            <a:extLst>
              <a:ext uri="{FF2B5EF4-FFF2-40B4-BE49-F238E27FC236}">
                <a16:creationId xmlns:a16="http://schemas.microsoft.com/office/drawing/2014/main" id="{0653E7E2-CBB0-92E2-2CD4-A342C1259B88}"/>
              </a:ext>
            </a:extLst>
          </p:cNvPr>
          <p:cNvSpPr txBox="1"/>
          <p:nvPr/>
        </p:nvSpPr>
        <p:spPr>
          <a:xfrm>
            <a:off x="1134551" y="4200459"/>
            <a:ext cx="1040999" cy="823269"/>
          </a:xfrm>
          <a:prstGeom prst="rect">
            <a:avLst/>
          </a:prstGeom>
        </p:spPr>
        <p:txBody>
          <a:bodyPr vert="horz" wrap="square" lIns="0" tIns="11206" rIns="0" bIns="0" rtlCol="0">
            <a:spAutoFit/>
          </a:bodyPr>
          <a:lstStyle/>
          <a:p>
            <a:pPr marL="11206" marR="4483" algn="ctr" defTabSz="806867">
              <a:lnSpc>
                <a:spcPct val="111100"/>
              </a:lnSpc>
              <a:spcBef>
                <a:spcPts val="88"/>
              </a:spcBef>
            </a:pPr>
            <a:r>
              <a:rPr sz="1200" b="1" kern="0" dirty="0">
                <a:solidFill>
                  <a:srgbClr val="2D68C4"/>
                </a:solidFill>
                <a:latin typeface="Garamond" panose="02020404030301010803" pitchFamily="18" charset="0"/>
                <a:ea typeface="Palatino" pitchFamily="2" charset="77"/>
                <a:cs typeface="Arial"/>
              </a:rPr>
              <a:t>Divide and conquer tasks with teammates.</a:t>
            </a:r>
          </a:p>
        </p:txBody>
      </p:sp>
      <p:sp>
        <p:nvSpPr>
          <p:cNvPr id="63" name="object 21">
            <a:extLst>
              <a:ext uri="{FF2B5EF4-FFF2-40B4-BE49-F238E27FC236}">
                <a16:creationId xmlns:a16="http://schemas.microsoft.com/office/drawing/2014/main" id="{CAC1CC2B-8010-7B18-6B70-05CB6D843273}"/>
              </a:ext>
            </a:extLst>
          </p:cNvPr>
          <p:cNvSpPr txBox="1"/>
          <p:nvPr/>
        </p:nvSpPr>
        <p:spPr>
          <a:xfrm>
            <a:off x="9805137" y="2570098"/>
            <a:ext cx="1217681" cy="980812"/>
          </a:xfrm>
          <a:prstGeom prst="rect">
            <a:avLst/>
          </a:prstGeom>
        </p:spPr>
        <p:txBody>
          <a:bodyPr vert="horz" wrap="square" lIns="0" tIns="11206" rIns="0" bIns="0" rtlCol="0">
            <a:spAutoFit/>
          </a:bodyPr>
          <a:lstStyle/>
          <a:p>
            <a:pPr marL="11206" marR="4483" algn="ctr" defTabSz="806867">
              <a:spcBef>
                <a:spcPts val="88"/>
              </a:spcBef>
            </a:pPr>
            <a:r>
              <a:rPr sz="1050" b="1" kern="0" dirty="0">
                <a:solidFill>
                  <a:srgbClr val="2D68C4"/>
                </a:solidFill>
                <a:latin typeface="Garamond" panose="02020404030301010803" pitchFamily="18" charset="0"/>
                <a:ea typeface="Palatino" pitchFamily="2" charset="77"/>
                <a:cs typeface="Arial"/>
              </a:rPr>
              <a:t>Explore new processes </a:t>
            </a:r>
            <a:r>
              <a:rPr lang="en-US" sz="1050" b="1" kern="0" dirty="0">
                <a:solidFill>
                  <a:srgbClr val="2D68C4"/>
                </a:solidFill>
                <a:latin typeface="Garamond" panose="02020404030301010803" pitchFamily="18" charset="0"/>
                <a:ea typeface="Palatino" pitchFamily="2" charset="77"/>
                <a:cs typeface="Arial"/>
              </a:rPr>
              <a:t>&amp;</a:t>
            </a:r>
            <a:r>
              <a:rPr sz="1050" b="1" kern="0" dirty="0">
                <a:solidFill>
                  <a:srgbClr val="2D68C4"/>
                </a:solidFill>
                <a:latin typeface="Garamond" panose="02020404030301010803" pitchFamily="18" charset="0"/>
                <a:ea typeface="Palatino" pitchFamily="2" charset="77"/>
                <a:cs typeface="Arial"/>
              </a:rPr>
              <a:t> technologies to streamline time spend on draining tasks.</a:t>
            </a:r>
          </a:p>
        </p:txBody>
      </p:sp>
      <p:sp>
        <p:nvSpPr>
          <p:cNvPr id="64" name="object 24">
            <a:extLst>
              <a:ext uri="{FF2B5EF4-FFF2-40B4-BE49-F238E27FC236}">
                <a16:creationId xmlns:a16="http://schemas.microsoft.com/office/drawing/2014/main" id="{78AB06CA-37D2-AD91-D7C2-8302CA8E0A17}"/>
              </a:ext>
            </a:extLst>
          </p:cNvPr>
          <p:cNvSpPr txBox="1"/>
          <p:nvPr/>
        </p:nvSpPr>
        <p:spPr>
          <a:xfrm>
            <a:off x="9766124" y="3999419"/>
            <a:ext cx="1395025" cy="980812"/>
          </a:xfrm>
          <a:prstGeom prst="rect">
            <a:avLst/>
          </a:prstGeom>
        </p:spPr>
        <p:txBody>
          <a:bodyPr vert="horz" wrap="square" lIns="0" tIns="11206" rIns="0" bIns="0" rtlCol="0">
            <a:spAutoFit/>
          </a:bodyPr>
          <a:lstStyle/>
          <a:p>
            <a:pPr marL="11206" marR="4483" algn="ctr" defTabSz="806867">
              <a:spcBef>
                <a:spcPts val="88"/>
              </a:spcBef>
            </a:pPr>
            <a:r>
              <a:rPr sz="1050" b="1" kern="0" dirty="0">
                <a:solidFill>
                  <a:srgbClr val="2D68C4"/>
                </a:solidFill>
                <a:latin typeface="Garamond" panose="02020404030301010803" pitchFamily="18" charset="0"/>
                <a:ea typeface="Palatino" pitchFamily="2" charset="77"/>
                <a:cs typeface="Arial"/>
              </a:rPr>
              <a:t>Identify skill</a:t>
            </a:r>
            <a:r>
              <a:rPr lang="en-US" sz="1050" b="1" kern="0" dirty="0">
                <a:solidFill>
                  <a:srgbClr val="2D68C4"/>
                </a:solidFill>
                <a:latin typeface="Garamond" panose="02020404030301010803" pitchFamily="18" charset="0"/>
                <a:ea typeface="Palatino" pitchFamily="2" charset="77"/>
                <a:cs typeface="Arial"/>
              </a:rPr>
              <a:t> </a:t>
            </a:r>
            <a:r>
              <a:rPr sz="1050" b="1" kern="0" dirty="0">
                <a:solidFill>
                  <a:srgbClr val="2D68C4"/>
                </a:solidFill>
                <a:latin typeface="Garamond" panose="02020404030301010803" pitchFamily="18" charset="0"/>
                <a:ea typeface="Palatino" pitchFamily="2" charset="77"/>
                <a:cs typeface="Arial"/>
              </a:rPr>
              <a:t> gaps related to the energy drain that would increase confidence, performance, and subsequent well-being.</a:t>
            </a:r>
          </a:p>
        </p:txBody>
      </p:sp>
      <p:sp>
        <p:nvSpPr>
          <p:cNvPr id="65" name="Rectangle 64">
            <a:extLst>
              <a:ext uri="{FF2B5EF4-FFF2-40B4-BE49-F238E27FC236}">
                <a16:creationId xmlns:a16="http://schemas.microsoft.com/office/drawing/2014/main" id="{5BC5A456-1F54-ACE3-04D6-A63AEDAEBEF9}"/>
              </a:ext>
            </a:extLst>
          </p:cNvPr>
          <p:cNvSpPr/>
          <p:nvPr/>
        </p:nvSpPr>
        <p:spPr>
          <a:xfrm>
            <a:off x="2375076" y="4045679"/>
            <a:ext cx="45719" cy="1236968"/>
          </a:xfrm>
          <a:prstGeom prst="rect">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69B4"/>
              </a:solidFill>
              <a:latin typeface="Verdana" panose="020B0604030504040204" pitchFamily="34" charset="0"/>
              <a:cs typeface="Lucida Grande" panose="020B0600040502020204" pitchFamily="34" charset="0"/>
            </a:endParaRPr>
          </a:p>
        </p:txBody>
      </p:sp>
      <p:sp>
        <p:nvSpPr>
          <p:cNvPr id="66" name="Rectangle 65">
            <a:extLst>
              <a:ext uri="{FF2B5EF4-FFF2-40B4-BE49-F238E27FC236}">
                <a16:creationId xmlns:a16="http://schemas.microsoft.com/office/drawing/2014/main" id="{C9BB3BD1-CB0B-AD44-B853-928C0EB3EDDC}"/>
              </a:ext>
            </a:extLst>
          </p:cNvPr>
          <p:cNvSpPr/>
          <p:nvPr/>
        </p:nvSpPr>
        <p:spPr>
          <a:xfrm>
            <a:off x="9598897" y="2548490"/>
            <a:ext cx="45719" cy="1031980"/>
          </a:xfrm>
          <a:prstGeom prst="rect">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69B4"/>
              </a:solidFill>
              <a:latin typeface="Verdana" panose="020B0604030504040204" pitchFamily="34" charset="0"/>
              <a:cs typeface="Lucida Grande" panose="020B0600040502020204" pitchFamily="34" charset="0"/>
            </a:endParaRPr>
          </a:p>
        </p:txBody>
      </p:sp>
      <p:sp>
        <p:nvSpPr>
          <p:cNvPr id="67" name="Rectangle 66">
            <a:extLst>
              <a:ext uri="{FF2B5EF4-FFF2-40B4-BE49-F238E27FC236}">
                <a16:creationId xmlns:a16="http://schemas.microsoft.com/office/drawing/2014/main" id="{BEF2579B-0EE9-073B-2F30-4280A6D19E4C}"/>
              </a:ext>
            </a:extLst>
          </p:cNvPr>
          <p:cNvSpPr/>
          <p:nvPr/>
        </p:nvSpPr>
        <p:spPr>
          <a:xfrm>
            <a:off x="9593404" y="3997932"/>
            <a:ext cx="45719" cy="1140279"/>
          </a:xfrm>
          <a:prstGeom prst="rect">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69B4"/>
              </a:solidFill>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12088316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D4B008-5D7A-5739-9A30-821351A0B6A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9" name="object 18">
            <a:extLst>
              <a:ext uri="{FF2B5EF4-FFF2-40B4-BE49-F238E27FC236}">
                <a16:creationId xmlns:a16="http://schemas.microsoft.com/office/drawing/2014/main" id="{1C163F7E-9BAC-96CE-3029-B9511138D86E}"/>
              </a:ext>
            </a:extLst>
          </p:cNvPr>
          <p:cNvSpPr txBox="1"/>
          <p:nvPr/>
        </p:nvSpPr>
        <p:spPr>
          <a:xfrm>
            <a:off x="4146119" y="2493484"/>
            <a:ext cx="5409767" cy="349870"/>
          </a:xfrm>
          <a:prstGeom prst="rect">
            <a:avLst/>
          </a:prstGeom>
        </p:spPr>
        <p:txBody>
          <a:bodyPr vert="horz" wrap="square" lIns="0" tIns="11206" rIns="0" bIns="0" rtlCol="0">
            <a:spAutoFit/>
          </a:bodyPr>
          <a:lstStyle/>
          <a:p>
            <a:pPr marL="11206" marR="4483" defTabSz="806867">
              <a:spcBef>
                <a:spcPts val="88"/>
              </a:spcBef>
            </a:pPr>
            <a:r>
              <a:rPr sz="1100" kern="0" spc="-31" dirty="0">
                <a:solidFill>
                  <a:srgbClr val="18332F"/>
                </a:solidFill>
                <a:latin typeface="Garamond" panose="02020404030301010803" pitchFamily="18" charset="0"/>
                <a:ea typeface="Palatino" pitchFamily="2" charset="77"/>
                <a:cs typeface="Arial"/>
              </a:rPr>
              <a:t>This</a:t>
            </a:r>
            <a:r>
              <a:rPr sz="1100" kern="0" spc="-9"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will</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help</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regulate cortisol</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and</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melatonin</a:t>
            </a:r>
            <a:r>
              <a:rPr sz="1100" kern="0" spc="-4" dirty="0">
                <a:solidFill>
                  <a:srgbClr val="18332F"/>
                </a:solidFill>
                <a:latin typeface="Garamond" panose="02020404030301010803" pitchFamily="18" charset="0"/>
                <a:ea typeface="Palatino" pitchFamily="2" charset="77"/>
                <a:cs typeface="Arial"/>
              </a:rPr>
              <a:t> </a:t>
            </a:r>
            <a:r>
              <a:rPr sz="1100" kern="0" spc="-22" dirty="0">
                <a:solidFill>
                  <a:srgbClr val="18332F"/>
                </a:solidFill>
                <a:latin typeface="Garamond" panose="02020404030301010803" pitchFamily="18" charset="0"/>
                <a:ea typeface="Palatino" pitchFamily="2" charset="77"/>
                <a:cs typeface="Arial"/>
              </a:rPr>
              <a:t>levels</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in</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your body.</a:t>
            </a:r>
            <a:r>
              <a:rPr sz="1100" kern="0" spc="4" dirty="0">
                <a:solidFill>
                  <a:srgbClr val="18332F"/>
                </a:solidFill>
                <a:latin typeface="Garamond" panose="02020404030301010803" pitchFamily="18" charset="0"/>
                <a:ea typeface="Palatino" pitchFamily="2" charset="77"/>
                <a:cs typeface="Arial"/>
              </a:rPr>
              <a:t> </a:t>
            </a:r>
            <a:r>
              <a:rPr sz="1100" kern="0" spc="-22" dirty="0">
                <a:solidFill>
                  <a:srgbClr val="18332F"/>
                </a:solidFill>
                <a:latin typeface="Garamond" panose="02020404030301010803" pitchFamily="18" charset="0"/>
                <a:ea typeface="Palatino" pitchFamily="2" charset="77"/>
                <a:cs typeface="Arial"/>
              </a:rPr>
              <a:t>You’ll</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feel</a:t>
            </a:r>
            <a:r>
              <a:rPr sz="1100" kern="0" spc="4" dirty="0">
                <a:solidFill>
                  <a:srgbClr val="18332F"/>
                </a:solidFill>
                <a:latin typeface="Garamond" panose="02020404030301010803" pitchFamily="18" charset="0"/>
                <a:ea typeface="Palatino" pitchFamily="2" charset="77"/>
                <a:cs typeface="Arial"/>
              </a:rPr>
              <a:t> </a:t>
            </a:r>
            <a:r>
              <a:rPr sz="1100" kern="0" spc="-18" dirty="0">
                <a:solidFill>
                  <a:srgbClr val="18332F"/>
                </a:solidFill>
                <a:latin typeface="Garamond" panose="02020404030301010803" pitchFamily="18" charset="0"/>
                <a:ea typeface="Palatino" pitchFamily="2" charset="77"/>
                <a:cs typeface="Arial"/>
              </a:rPr>
              <a:t>more </a:t>
            </a:r>
            <a:r>
              <a:rPr sz="1100" kern="0" spc="-9" dirty="0">
                <a:solidFill>
                  <a:srgbClr val="18332F"/>
                </a:solidFill>
                <a:latin typeface="Garamond" panose="02020404030301010803" pitchFamily="18" charset="0"/>
                <a:ea typeface="Palatino" pitchFamily="2" charset="77"/>
                <a:cs typeface="Arial"/>
              </a:rPr>
              <a:t>alert,</a:t>
            </a:r>
            <a:r>
              <a:rPr sz="1100" kern="0" spc="-31" dirty="0">
                <a:solidFill>
                  <a:srgbClr val="18332F"/>
                </a:solidFill>
                <a:latin typeface="Garamond" panose="02020404030301010803" pitchFamily="18" charset="0"/>
                <a:ea typeface="Palatino" pitchFamily="2" charset="77"/>
                <a:cs typeface="Arial"/>
              </a:rPr>
              <a:t> </a:t>
            </a:r>
            <a:r>
              <a:rPr sz="1100" kern="0" spc="-18" dirty="0">
                <a:solidFill>
                  <a:srgbClr val="18332F"/>
                </a:solidFill>
                <a:latin typeface="Garamond" panose="02020404030301010803" pitchFamily="18" charset="0"/>
                <a:ea typeface="Palatino" pitchFamily="2" charset="77"/>
                <a:cs typeface="Arial"/>
              </a:rPr>
              <a:t>calm,</a:t>
            </a:r>
            <a:r>
              <a:rPr sz="1100" kern="0" spc="-26"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and</a:t>
            </a:r>
            <a:r>
              <a:rPr sz="1100" kern="0" spc="-22"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ready</a:t>
            </a:r>
            <a:r>
              <a:rPr sz="1100" kern="0" spc="-22" dirty="0">
                <a:solidFill>
                  <a:srgbClr val="18332F"/>
                </a:solidFill>
                <a:latin typeface="Garamond" panose="02020404030301010803" pitchFamily="18" charset="0"/>
                <a:ea typeface="Palatino" pitchFamily="2" charset="77"/>
                <a:cs typeface="Arial"/>
              </a:rPr>
              <a:t> </a:t>
            </a:r>
            <a:r>
              <a:rPr sz="1100" kern="0" spc="44" dirty="0">
                <a:solidFill>
                  <a:srgbClr val="18332F"/>
                </a:solidFill>
                <a:latin typeface="Garamond" panose="02020404030301010803" pitchFamily="18" charset="0"/>
                <a:ea typeface="Palatino" pitchFamily="2" charset="77"/>
                <a:cs typeface="Arial"/>
              </a:rPr>
              <a:t>to</a:t>
            </a:r>
            <a:r>
              <a:rPr sz="1100" kern="0" spc="-22"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start</a:t>
            </a:r>
            <a:r>
              <a:rPr sz="1100" kern="0" spc="-22"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your</a:t>
            </a:r>
            <a:r>
              <a:rPr sz="1100" kern="0" spc="-22" dirty="0">
                <a:solidFill>
                  <a:srgbClr val="18332F"/>
                </a:solidFill>
                <a:latin typeface="Garamond" panose="02020404030301010803" pitchFamily="18" charset="0"/>
                <a:ea typeface="Palatino" pitchFamily="2" charset="77"/>
                <a:cs typeface="Arial"/>
              </a:rPr>
              <a:t> </a:t>
            </a:r>
            <a:r>
              <a:rPr sz="1100" kern="0" spc="-18" dirty="0">
                <a:solidFill>
                  <a:srgbClr val="18332F"/>
                </a:solidFill>
                <a:latin typeface="Garamond" panose="02020404030301010803" pitchFamily="18" charset="0"/>
                <a:ea typeface="Palatino" pitchFamily="2" charset="77"/>
                <a:cs typeface="Arial"/>
              </a:rPr>
              <a:t>day.</a:t>
            </a:r>
            <a:endParaRPr sz="1100" kern="0" dirty="0">
              <a:solidFill>
                <a:srgbClr val="18332F"/>
              </a:solidFill>
              <a:latin typeface="Garamond" panose="02020404030301010803" pitchFamily="18" charset="0"/>
              <a:ea typeface="Palatino" pitchFamily="2" charset="77"/>
              <a:cs typeface="Arial"/>
            </a:endParaRPr>
          </a:p>
        </p:txBody>
      </p:sp>
      <p:sp>
        <p:nvSpPr>
          <p:cNvPr id="11" name="object 20">
            <a:extLst>
              <a:ext uri="{FF2B5EF4-FFF2-40B4-BE49-F238E27FC236}">
                <a16:creationId xmlns:a16="http://schemas.microsoft.com/office/drawing/2014/main" id="{90BD5925-9377-2451-15FB-46B060ACAA52}"/>
              </a:ext>
            </a:extLst>
          </p:cNvPr>
          <p:cNvSpPr txBox="1"/>
          <p:nvPr/>
        </p:nvSpPr>
        <p:spPr>
          <a:xfrm>
            <a:off x="4130882" y="3037777"/>
            <a:ext cx="5754734" cy="519147"/>
          </a:xfrm>
          <a:prstGeom prst="rect">
            <a:avLst/>
          </a:prstGeom>
        </p:spPr>
        <p:txBody>
          <a:bodyPr vert="horz" wrap="square" lIns="0" tIns="11206" rIns="0" bIns="0" rtlCol="0">
            <a:spAutoFit/>
          </a:bodyPr>
          <a:lstStyle/>
          <a:p>
            <a:pPr marL="11206" marR="4483" defTabSz="806867">
              <a:spcBef>
                <a:spcPts val="88"/>
              </a:spcBef>
            </a:pPr>
            <a:r>
              <a:rPr lang="en-US" sz="1100" kern="0" spc="-66" dirty="0">
                <a:solidFill>
                  <a:srgbClr val="18332F"/>
                </a:solidFill>
                <a:latin typeface="Garamond" panose="02020404030301010803" pitchFamily="18" charset="0"/>
                <a:ea typeface="Palatino" pitchFamily="2" charset="77"/>
                <a:cs typeface="Arial"/>
              </a:rPr>
              <a:t>A</a:t>
            </a:r>
            <a:r>
              <a:rPr sz="1100" kern="0" spc="-22" dirty="0">
                <a:solidFill>
                  <a:srgbClr val="18332F"/>
                </a:solidFill>
                <a:latin typeface="Garamond" panose="02020404030301010803" pitchFamily="18" charset="0"/>
                <a:ea typeface="Palatino" pitchFamily="2" charset="77"/>
                <a:cs typeface="Arial"/>
              </a:rPr>
              <a:t>n </a:t>
            </a:r>
            <a:r>
              <a:rPr sz="1100" kern="0" spc="-9" dirty="0">
                <a:solidFill>
                  <a:srgbClr val="18332F"/>
                </a:solidFill>
                <a:latin typeface="Garamond" panose="02020404030301010803" pitchFamily="18" charset="0"/>
                <a:ea typeface="Palatino" pitchFamily="2" charset="77"/>
                <a:cs typeface="Arial"/>
              </a:rPr>
              <a:t>intentional</a:t>
            </a:r>
            <a:r>
              <a:rPr sz="1100" kern="0" spc="-22" dirty="0">
                <a:solidFill>
                  <a:srgbClr val="18332F"/>
                </a:solidFill>
                <a:latin typeface="Garamond" panose="02020404030301010803" pitchFamily="18" charset="0"/>
                <a:ea typeface="Palatino" pitchFamily="2" charset="77"/>
                <a:cs typeface="Arial"/>
              </a:rPr>
              <a:t> </a:t>
            </a:r>
            <a:r>
              <a:rPr sz="1100" kern="0" spc="-31" dirty="0">
                <a:solidFill>
                  <a:srgbClr val="18332F"/>
                </a:solidFill>
                <a:latin typeface="Garamond" panose="02020404030301010803" pitchFamily="18" charset="0"/>
                <a:ea typeface="Palatino" pitchFamily="2" charset="77"/>
                <a:cs typeface="Arial"/>
              </a:rPr>
              <a:t>break</a:t>
            </a:r>
            <a:r>
              <a:rPr sz="1100" kern="0" spc="-22"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of</a:t>
            </a:r>
            <a:r>
              <a:rPr sz="1100" kern="0" spc="-22"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mindful</a:t>
            </a:r>
            <a:r>
              <a:rPr sz="1100" kern="0" spc="-22" dirty="0">
                <a:solidFill>
                  <a:srgbClr val="18332F"/>
                </a:solidFill>
                <a:latin typeface="Garamond" panose="02020404030301010803" pitchFamily="18" charset="0"/>
                <a:ea typeface="Palatino" pitchFamily="2" charset="77"/>
                <a:cs typeface="Arial"/>
              </a:rPr>
              <a:t> breathing, </a:t>
            </a:r>
            <a:r>
              <a:rPr sz="1100" kern="0" spc="-62" dirty="0">
                <a:solidFill>
                  <a:srgbClr val="18332F"/>
                </a:solidFill>
                <a:latin typeface="Garamond" panose="02020404030301010803" pitchFamily="18" charset="0"/>
                <a:ea typeface="Palatino" pitchFamily="2" charset="77"/>
                <a:cs typeface="Arial"/>
              </a:rPr>
              <a:t>a</a:t>
            </a:r>
            <a:r>
              <a:rPr sz="1100" kern="0" spc="-22" dirty="0">
                <a:solidFill>
                  <a:srgbClr val="18332F"/>
                </a:solidFill>
                <a:latin typeface="Garamond" panose="02020404030301010803" pitchFamily="18" charset="0"/>
                <a:ea typeface="Palatino" pitchFamily="2" charset="77"/>
                <a:cs typeface="Arial"/>
              </a:rPr>
              <a:t> </a:t>
            </a:r>
            <a:r>
              <a:rPr sz="1100" kern="0" spc="-9" dirty="0">
                <a:solidFill>
                  <a:srgbClr val="18332F"/>
                </a:solidFill>
                <a:latin typeface="Garamond" panose="02020404030301010803" pitchFamily="18" charset="0"/>
                <a:ea typeface="Palatino" pitchFamily="2" charset="77"/>
                <a:cs typeface="Arial"/>
              </a:rPr>
              <a:t>brief</a:t>
            </a:r>
            <a:r>
              <a:rPr sz="1100" kern="0" spc="-22" dirty="0">
                <a:solidFill>
                  <a:srgbClr val="18332F"/>
                </a:solidFill>
                <a:latin typeface="Garamond" panose="02020404030301010803" pitchFamily="18" charset="0"/>
                <a:ea typeface="Palatino" pitchFamily="2" charset="77"/>
                <a:cs typeface="Arial"/>
              </a:rPr>
              <a:t> </a:t>
            </a:r>
            <a:r>
              <a:rPr sz="1100" kern="0" spc="-18" dirty="0">
                <a:solidFill>
                  <a:srgbClr val="18332F"/>
                </a:solidFill>
                <a:latin typeface="Garamond" panose="02020404030301010803" pitchFamily="18" charset="0"/>
                <a:ea typeface="Palatino" pitchFamily="2" charset="77"/>
                <a:cs typeface="Arial"/>
              </a:rPr>
              <a:t>meditation,</a:t>
            </a:r>
            <a:r>
              <a:rPr sz="1100" kern="0" spc="-22" dirty="0">
                <a:solidFill>
                  <a:srgbClr val="18332F"/>
                </a:solidFill>
                <a:latin typeface="Garamond" panose="02020404030301010803" pitchFamily="18" charset="0"/>
                <a:ea typeface="Palatino" pitchFamily="2" charset="77"/>
                <a:cs typeface="Arial"/>
              </a:rPr>
              <a:t> </a:t>
            </a:r>
            <a:r>
              <a:rPr sz="1100" kern="0" spc="-26" dirty="0">
                <a:solidFill>
                  <a:srgbClr val="18332F"/>
                </a:solidFill>
                <a:latin typeface="Garamond" panose="02020404030301010803" pitchFamily="18" charset="0"/>
                <a:ea typeface="Palatino" pitchFamily="2" charset="77"/>
                <a:cs typeface="Arial"/>
              </a:rPr>
              <a:t>stretching,</a:t>
            </a:r>
            <a:r>
              <a:rPr sz="1100" kern="0" spc="-22"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or</a:t>
            </a:r>
            <a:r>
              <a:rPr sz="1100" kern="0" spc="-22" dirty="0">
                <a:solidFill>
                  <a:srgbClr val="18332F"/>
                </a:solidFill>
                <a:latin typeface="Garamond" panose="02020404030301010803" pitchFamily="18" charset="0"/>
                <a:ea typeface="Palatino" pitchFamily="2" charset="77"/>
                <a:cs typeface="Arial"/>
              </a:rPr>
              <a:t> </a:t>
            </a:r>
            <a:r>
              <a:rPr sz="1100" kern="0" spc="-40" dirty="0">
                <a:solidFill>
                  <a:srgbClr val="18332F"/>
                </a:solidFill>
                <a:latin typeface="Garamond" panose="02020404030301010803" pitchFamily="18" charset="0"/>
                <a:ea typeface="Palatino" pitchFamily="2" charset="77"/>
                <a:cs typeface="Arial"/>
              </a:rPr>
              <a:t>10</a:t>
            </a:r>
            <a:r>
              <a:rPr sz="1100" kern="0" spc="-18" dirty="0">
                <a:solidFill>
                  <a:srgbClr val="18332F"/>
                </a:solidFill>
                <a:latin typeface="Garamond" panose="02020404030301010803" pitchFamily="18" charset="0"/>
                <a:ea typeface="Palatino" pitchFamily="2" charset="77"/>
                <a:cs typeface="Arial"/>
              </a:rPr>
              <a:t> </a:t>
            </a:r>
            <a:r>
              <a:rPr sz="1100" kern="0" spc="-22" dirty="0">
                <a:solidFill>
                  <a:srgbClr val="18332F"/>
                </a:solidFill>
                <a:latin typeface="Garamond" panose="02020404030301010803" pitchFamily="18" charset="0"/>
                <a:ea typeface="Palatino" pitchFamily="2" charset="77"/>
                <a:cs typeface="Arial"/>
              </a:rPr>
              <a:t>minutes of </a:t>
            </a:r>
            <a:r>
              <a:rPr sz="1100" kern="0" spc="-26" dirty="0">
                <a:solidFill>
                  <a:srgbClr val="18332F"/>
                </a:solidFill>
                <a:latin typeface="Garamond" panose="02020404030301010803" pitchFamily="18" charset="0"/>
                <a:ea typeface="Palatino" pitchFamily="2" charset="77"/>
                <a:cs typeface="Arial"/>
              </a:rPr>
              <a:t>walking,</a:t>
            </a:r>
            <a:r>
              <a:rPr sz="1100" kern="0" spc="-35"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or</a:t>
            </a:r>
            <a:r>
              <a:rPr sz="1100" kern="0" spc="-31"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other</a:t>
            </a:r>
            <a:r>
              <a:rPr sz="1100" kern="0" spc="-35" dirty="0">
                <a:solidFill>
                  <a:srgbClr val="18332F"/>
                </a:solidFill>
                <a:latin typeface="Garamond" panose="02020404030301010803" pitchFamily="18" charset="0"/>
                <a:ea typeface="Palatino" pitchFamily="2" charset="77"/>
                <a:cs typeface="Arial"/>
              </a:rPr>
              <a:t> </a:t>
            </a:r>
            <a:r>
              <a:rPr sz="1100" kern="0" spc="-18" dirty="0">
                <a:solidFill>
                  <a:srgbClr val="18332F"/>
                </a:solidFill>
                <a:latin typeface="Garamond" panose="02020404030301010803" pitchFamily="18" charset="0"/>
                <a:ea typeface="Palatino" pitchFamily="2" charset="77"/>
                <a:cs typeface="Arial"/>
              </a:rPr>
              <a:t>favorite</a:t>
            </a:r>
            <a:r>
              <a:rPr sz="1100" kern="0" spc="-31" dirty="0">
                <a:solidFill>
                  <a:srgbClr val="18332F"/>
                </a:solidFill>
                <a:latin typeface="Garamond" panose="02020404030301010803" pitchFamily="18" charset="0"/>
                <a:ea typeface="Palatino" pitchFamily="2" charset="77"/>
                <a:cs typeface="Arial"/>
              </a:rPr>
              <a:t> </a:t>
            </a:r>
            <a:r>
              <a:rPr sz="1100" kern="0" spc="-53" dirty="0">
                <a:solidFill>
                  <a:srgbClr val="18332F"/>
                </a:solidFill>
                <a:latin typeface="Garamond" panose="02020404030301010803" pitchFamily="18" charset="0"/>
                <a:ea typeface="Palatino" pitchFamily="2" charset="77"/>
                <a:cs typeface="Arial"/>
              </a:rPr>
              <a:t>exercise</a:t>
            </a:r>
            <a:r>
              <a:rPr sz="1100" kern="0" spc="-31" dirty="0">
                <a:solidFill>
                  <a:srgbClr val="18332F"/>
                </a:solidFill>
                <a:latin typeface="Garamond" panose="02020404030301010803" pitchFamily="18" charset="0"/>
                <a:ea typeface="Palatino" pitchFamily="2" charset="77"/>
                <a:cs typeface="Arial"/>
              </a:rPr>
              <a:t> </a:t>
            </a:r>
            <a:r>
              <a:rPr sz="1100" kern="0" spc="-49" dirty="0">
                <a:solidFill>
                  <a:srgbClr val="18332F"/>
                </a:solidFill>
                <a:latin typeface="Garamond" panose="02020404030301010803" pitchFamily="18" charset="0"/>
                <a:ea typeface="Palatino" pitchFamily="2" charset="77"/>
                <a:cs typeface="Arial"/>
              </a:rPr>
              <a:t>can</a:t>
            </a:r>
            <a:r>
              <a:rPr sz="1100" kern="0" spc="-35" dirty="0">
                <a:solidFill>
                  <a:srgbClr val="18332F"/>
                </a:solidFill>
                <a:latin typeface="Garamond" panose="02020404030301010803" pitchFamily="18" charset="0"/>
                <a:ea typeface="Palatino" pitchFamily="2" charset="77"/>
                <a:cs typeface="Arial"/>
              </a:rPr>
              <a:t> </a:t>
            </a:r>
            <a:r>
              <a:rPr sz="1100" kern="0" spc="-18" dirty="0">
                <a:solidFill>
                  <a:srgbClr val="18332F"/>
                </a:solidFill>
                <a:latin typeface="Garamond" panose="02020404030301010803" pitchFamily="18" charset="0"/>
                <a:ea typeface="Palatino" pitchFamily="2" charset="77"/>
                <a:cs typeface="Arial"/>
              </a:rPr>
              <a:t>all</a:t>
            </a:r>
            <a:r>
              <a:rPr sz="1100" kern="0" spc="-31" dirty="0">
                <a:solidFill>
                  <a:srgbClr val="18332F"/>
                </a:solidFill>
                <a:latin typeface="Garamond" panose="02020404030301010803" pitchFamily="18" charset="0"/>
                <a:ea typeface="Palatino" pitchFamily="2" charset="77"/>
                <a:cs typeface="Arial"/>
              </a:rPr>
              <a:t> </a:t>
            </a:r>
            <a:r>
              <a:rPr sz="1100" kern="0" spc="-9" dirty="0">
                <a:solidFill>
                  <a:srgbClr val="18332F"/>
                </a:solidFill>
                <a:latin typeface="Garamond" panose="02020404030301010803" pitchFamily="18" charset="0"/>
                <a:ea typeface="Palatino" pitchFamily="2" charset="77"/>
                <a:cs typeface="Arial"/>
              </a:rPr>
              <a:t>provide</a:t>
            </a:r>
            <a:r>
              <a:rPr sz="1100" kern="0" spc="-35" dirty="0">
                <a:solidFill>
                  <a:srgbClr val="18332F"/>
                </a:solidFill>
                <a:latin typeface="Garamond" panose="02020404030301010803" pitchFamily="18" charset="0"/>
                <a:ea typeface="Palatino" pitchFamily="2" charset="77"/>
                <a:cs typeface="Arial"/>
              </a:rPr>
              <a:t> renewed</a:t>
            </a:r>
            <a:r>
              <a:rPr sz="1100" kern="0" spc="-31" dirty="0">
                <a:solidFill>
                  <a:srgbClr val="18332F"/>
                </a:solidFill>
                <a:latin typeface="Garamond" panose="02020404030301010803" pitchFamily="18" charset="0"/>
                <a:ea typeface="Palatino" pitchFamily="2" charset="77"/>
                <a:cs typeface="Arial"/>
              </a:rPr>
              <a:t> </a:t>
            </a:r>
            <a:r>
              <a:rPr sz="1100" kern="0" spc="-26" dirty="0">
                <a:solidFill>
                  <a:srgbClr val="18332F"/>
                </a:solidFill>
                <a:latin typeface="Garamond" panose="02020404030301010803" pitchFamily="18" charset="0"/>
                <a:ea typeface="Palatino" pitchFamily="2" charset="77"/>
                <a:cs typeface="Arial"/>
              </a:rPr>
              <a:t>energy</a:t>
            </a:r>
            <a:r>
              <a:rPr sz="1100" kern="0" spc="-31"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to</a:t>
            </a:r>
            <a:r>
              <a:rPr sz="1100" kern="0" spc="-35"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our</a:t>
            </a:r>
            <a:r>
              <a:rPr sz="1100" kern="0" spc="-31" dirty="0">
                <a:solidFill>
                  <a:srgbClr val="18332F"/>
                </a:solidFill>
                <a:latin typeface="Garamond" panose="02020404030301010803" pitchFamily="18" charset="0"/>
                <a:ea typeface="Palatino" pitchFamily="2" charset="77"/>
                <a:cs typeface="Arial"/>
              </a:rPr>
              <a:t> </a:t>
            </a:r>
            <a:r>
              <a:rPr sz="1100" kern="0" spc="-26" dirty="0">
                <a:solidFill>
                  <a:srgbClr val="18332F"/>
                </a:solidFill>
                <a:latin typeface="Garamond" panose="02020404030301010803" pitchFamily="18" charset="0"/>
                <a:ea typeface="Palatino" pitchFamily="2" charset="77"/>
                <a:cs typeface="Arial"/>
              </a:rPr>
              <a:t>day</a:t>
            </a:r>
            <a:r>
              <a:rPr sz="1100" kern="0" spc="-35" dirty="0">
                <a:solidFill>
                  <a:srgbClr val="18332F"/>
                </a:solidFill>
                <a:latin typeface="Garamond" panose="02020404030301010803" pitchFamily="18" charset="0"/>
                <a:ea typeface="Palatino" pitchFamily="2" charset="77"/>
                <a:cs typeface="Arial"/>
              </a:rPr>
              <a:t> </a:t>
            </a:r>
            <a:r>
              <a:rPr sz="1100" kern="0" spc="-26" dirty="0">
                <a:solidFill>
                  <a:srgbClr val="18332F"/>
                </a:solidFill>
                <a:latin typeface="Garamond" panose="02020404030301010803" pitchFamily="18" charset="0"/>
                <a:ea typeface="Palatino" pitchFamily="2" charset="77"/>
                <a:cs typeface="Arial"/>
              </a:rPr>
              <a:t>and</a:t>
            </a:r>
            <a:r>
              <a:rPr sz="1100" kern="0" spc="-31" dirty="0">
                <a:solidFill>
                  <a:srgbClr val="18332F"/>
                </a:solidFill>
                <a:latin typeface="Garamond" panose="02020404030301010803" pitchFamily="18" charset="0"/>
                <a:ea typeface="Palatino" pitchFamily="2" charset="77"/>
                <a:cs typeface="Arial"/>
              </a:rPr>
              <a:t> </a:t>
            </a:r>
            <a:r>
              <a:rPr sz="1100" kern="0" spc="-18" dirty="0">
                <a:solidFill>
                  <a:srgbClr val="18332F"/>
                </a:solidFill>
                <a:latin typeface="Garamond" panose="02020404030301010803" pitchFamily="18" charset="0"/>
                <a:ea typeface="Palatino" pitchFamily="2" charset="77"/>
                <a:cs typeface="Arial"/>
              </a:rPr>
              <a:t>help </a:t>
            </a:r>
            <a:r>
              <a:rPr sz="1100" kern="0" spc="-31" dirty="0">
                <a:solidFill>
                  <a:srgbClr val="18332F"/>
                </a:solidFill>
                <a:latin typeface="Garamond" panose="02020404030301010803" pitchFamily="18" charset="0"/>
                <a:ea typeface="Palatino" pitchFamily="2" charset="77"/>
                <a:cs typeface="Arial"/>
              </a:rPr>
              <a:t>recenter</a:t>
            </a:r>
            <a:r>
              <a:rPr sz="1100" kern="0" spc="-35"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our</a:t>
            </a:r>
            <a:r>
              <a:rPr sz="1100" kern="0" spc="-35" dirty="0">
                <a:solidFill>
                  <a:srgbClr val="18332F"/>
                </a:solidFill>
                <a:latin typeface="Garamond" panose="02020404030301010803" pitchFamily="18" charset="0"/>
                <a:ea typeface="Palatino" pitchFamily="2" charset="77"/>
                <a:cs typeface="Arial"/>
              </a:rPr>
              <a:t> </a:t>
            </a:r>
            <a:r>
              <a:rPr sz="1100" kern="0" spc="-26" dirty="0">
                <a:solidFill>
                  <a:srgbClr val="18332F"/>
                </a:solidFill>
                <a:latin typeface="Garamond" panose="02020404030301010803" pitchFamily="18" charset="0"/>
                <a:ea typeface="Palatino" pitchFamily="2" charset="77"/>
                <a:cs typeface="Arial"/>
              </a:rPr>
              <a:t>work.</a:t>
            </a:r>
            <a:r>
              <a:rPr sz="1100" kern="0" spc="-35" dirty="0">
                <a:solidFill>
                  <a:srgbClr val="18332F"/>
                </a:solidFill>
                <a:latin typeface="Garamond" panose="02020404030301010803" pitchFamily="18" charset="0"/>
                <a:ea typeface="Palatino" pitchFamily="2" charset="77"/>
                <a:cs typeface="Arial"/>
              </a:rPr>
              <a:t> </a:t>
            </a:r>
            <a:r>
              <a:rPr sz="1100" kern="0" spc="-44" dirty="0">
                <a:solidFill>
                  <a:srgbClr val="18332F"/>
                </a:solidFill>
                <a:latin typeface="Garamond" panose="02020404030301010803" pitchFamily="18" charset="0"/>
                <a:ea typeface="Palatino" pitchFamily="2" charset="77"/>
                <a:cs typeface="Arial"/>
              </a:rPr>
              <a:t>Also,</a:t>
            </a:r>
            <a:r>
              <a:rPr sz="1100" kern="0" spc="-31"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don’t</a:t>
            </a:r>
            <a:r>
              <a:rPr sz="1100" kern="0" spc="-35"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forget</a:t>
            </a:r>
            <a:r>
              <a:rPr sz="1100" kern="0" spc="-35"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the</a:t>
            </a:r>
            <a:r>
              <a:rPr sz="1100" kern="0" spc="-31" dirty="0">
                <a:solidFill>
                  <a:srgbClr val="18332F"/>
                </a:solidFill>
                <a:latin typeface="Garamond" panose="02020404030301010803" pitchFamily="18" charset="0"/>
                <a:ea typeface="Palatino" pitchFamily="2" charset="77"/>
                <a:cs typeface="Arial"/>
              </a:rPr>
              <a:t> </a:t>
            </a:r>
            <a:r>
              <a:rPr sz="1100" kern="0" spc="-9" dirty="0">
                <a:solidFill>
                  <a:srgbClr val="18332F"/>
                </a:solidFill>
                <a:latin typeface="Garamond" panose="02020404030301010803" pitchFamily="18" charset="0"/>
                <a:ea typeface="Palatino" pitchFamily="2" charset="77"/>
                <a:cs typeface="Arial"/>
              </a:rPr>
              <a:t>power</a:t>
            </a:r>
            <a:r>
              <a:rPr sz="1100" kern="0" spc="-35"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of</a:t>
            </a:r>
            <a:r>
              <a:rPr sz="1100" kern="0" spc="-35" dirty="0">
                <a:solidFill>
                  <a:srgbClr val="18332F"/>
                </a:solidFill>
                <a:latin typeface="Garamond" panose="02020404030301010803" pitchFamily="18" charset="0"/>
                <a:ea typeface="Palatino" pitchFamily="2" charset="77"/>
                <a:cs typeface="Arial"/>
              </a:rPr>
              <a:t> </a:t>
            </a:r>
            <a:r>
              <a:rPr sz="1100" kern="0" spc="-62" dirty="0">
                <a:solidFill>
                  <a:srgbClr val="18332F"/>
                </a:solidFill>
                <a:latin typeface="Garamond" panose="02020404030301010803" pitchFamily="18" charset="0"/>
                <a:ea typeface="Palatino" pitchFamily="2" charset="77"/>
                <a:cs typeface="Arial"/>
              </a:rPr>
              <a:t>a</a:t>
            </a:r>
            <a:r>
              <a:rPr sz="1100" kern="0" spc="-31" dirty="0">
                <a:solidFill>
                  <a:srgbClr val="18332F"/>
                </a:solidFill>
                <a:latin typeface="Garamond" panose="02020404030301010803" pitchFamily="18" charset="0"/>
                <a:ea typeface="Palatino" pitchFamily="2" charset="77"/>
                <a:cs typeface="Arial"/>
              </a:rPr>
              <a:t> </a:t>
            </a:r>
            <a:r>
              <a:rPr sz="1100" kern="0" spc="-9" dirty="0">
                <a:solidFill>
                  <a:srgbClr val="18332F"/>
                </a:solidFill>
                <a:latin typeface="Garamond" panose="02020404030301010803" pitchFamily="18" charset="0"/>
                <a:ea typeface="Palatino" pitchFamily="2" charset="77"/>
                <a:cs typeface="Arial"/>
              </a:rPr>
              <a:t>mini-</a:t>
            </a:r>
            <a:r>
              <a:rPr sz="1100" kern="0" spc="-18" dirty="0">
                <a:solidFill>
                  <a:srgbClr val="18332F"/>
                </a:solidFill>
                <a:latin typeface="Garamond" panose="02020404030301010803" pitchFamily="18" charset="0"/>
                <a:ea typeface="Palatino" pitchFamily="2" charset="77"/>
                <a:cs typeface="Arial"/>
              </a:rPr>
              <a:t>nap!</a:t>
            </a:r>
            <a:endParaRPr sz="1100" kern="0" dirty="0">
              <a:solidFill>
                <a:srgbClr val="18332F"/>
              </a:solidFill>
              <a:latin typeface="Garamond" panose="02020404030301010803" pitchFamily="18" charset="0"/>
              <a:ea typeface="Palatino" pitchFamily="2" charset="77"/>
              <a:cs typeface="Arial"/>
            </a:endParaRPr>
          </a:p>
        </p:txBody>
      </p:sp>
      <p:sp>
        <p:nvSpPr>
          <p:cNvPr id="13" name="object 22">
            <a:extLst>
              <a:ext uri="{FF2B5EF4-FFF2-40B4-BE49-F238E27FC236}">
                <a16:creationId xmlns:a16="http://schemas.microsoft.com/office/drawing/2014/main" id="{2F846A12-63FC-3C1C-429E-F8D3B7EEC18F}"/>
              </a:ext>
            </a:extLst>
          </p:cNvPr>
          <p:cNvSpPr txBox="1"/>
          <p:nvPr/>
        </p:nvSpPr>
        <p:spPr>
          <a:xfrm>
            <a:off x="4129431" y="3811329"/>
            <a:ext cx="3799240" cy="349870"/>
          </a:xfrm>
          <a:prstGeom prst="rect">
            <a:avLst/>
          </a:prstGeom>
        </p:spPr>
        <p:txBody>
          <a:bodyPr vert="horz" wrap="square" lIns="0" tIns="11206" rIns="0" bIns="0" rtlCol="0">
            <a:spAutoFit/>
          </a:bodyPr>
          <a:lstStyle/>
          <a:p>
            <a:pPr marL="11206" marR="4483" defTabSz="806867">
              <a:spcBef>
                <a:spcPts val="88"/>
              </a:spcBef>
            </a:pPr>
            <a:r>
              <a:rPr sz="1100" kern="0" spc="-31" dirty="0">
                <a:solidFill>
                  <a:srgbClr val="18332F"/>
                </a:solidFill>
                <a:latin typeface="Garamond" panose="02020404030301010803" pitchFamily="18" charset="0"/>
                <a:ea typeface="Palatino" pitchFamily="2" charset="77"/>
                <a:cs typeface="Arial"/>
              </a:rPr>
              <a:t>This</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will</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give</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you</a:t>
            </a:r>
            <a:r>
              <a:rPr sz="1100" kern="0" spc="-9"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and</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your</a:t>
            </a:r>
            <a:r>
              <a:rPr sz="1100" kern="0" spc="-4" dirty="0">
                <a:solidFill>
                  <a:srgbClr val="18332F"/>
                </a:solidFill>
                <a:latin typeface="Garamond" panose="02020404030301010803" pitchFamily="18" charset="0"/>
                <a:ea typeface="Palatino" pitchFamily="2" charset="77"/>
                <a:cs typeface="Arial"/>
              </a:rPr>
              <a:t> </a:t>
            </a:r>
            <a:r>
              <a:rPr sz="1100" kern="0" spc="-18" dirty="0">
                <a:solidFill>
                  <a:srgbClr val="18332F"/>
                </a:solidFill>
                <a:latin typeface="Garamond" panose="02020404030301010803" pitchFamily="18" charset="0"/>
                <a:ea typeface="Palatino" pitchFamily="2" charset="77"/>
                <a:cs typeface="Arial"/>
              </a:rPr>
              <a:t>colleagues</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a</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brief</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respite</a:t>
            </a:r>
            <a:r>
              <a:rPr sz="1100" kern="0" spc="-4" dirty="0">
                <a:solidFill>
                  <a:srgbClr val="18332F"/>
                </a:solidFill>
                <a:latin typeface="Garamond" panose="02020404030301010803" pitchFamily="18" charset="0"/>
                <a:ea typeface="Palatino" pitchFamily="2" charset="77"/>
                <a:cs typeface="Arial"/>
              </a:rPr>
              <a:t> </a:t>
            </a:r>
            <a:r>
              <a:rPr sz="1100" kern="0" spc="44" dirty="0">
                <a:solidFill>
                  <a:srgbClr val="18332F"/>
                </a:solidFill>
                <a:latin typeface="Garamond" panose="02020404030301010803" pitchFamily="18" charset="0"/>
                <a:ea typeface="Palatino" pitchFamily="2" charset="77"/>
                <a:cs typeface="Arial"/>
              </a:rPr>
              <a:t>to</a:t>
            </a:r>
            <a:r>
              <a:rPr sz="1100" kern="0" spc="-4" dirty="0">
                <a:solidFill>
                  <a:srgbClr val="18332F"/>
                </a:solidFill>
                <a:latin typeface="Garamond" panose="02020404030301010803" pitchFamily="18" charset="0"/>
                <a:ea typeface="Palatino" pitchFamily="2" charset="77"/>
                <a:cs typeface="Arial"/>
              </a:rPr>
              <a:t> </a:t>
            </a:r>
            <a:r>
              <a:rPr sz="1100" kern="0" spc="-9" dirty="0">
                <a:solidFill>
                  <a:srgbClr val="18332F"/>
                </a:solidFill>
                <a:latin typeface="Garamond" panose="02020404030301010803" pitchFamily="18" charset="0"/>
                <a:ea typeface="Palatino" pitchFamily="2" charset="77"/>
                <a:cs typeface="Arial"/>
              </a:rPr>
              <a:t>recharge</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before</a:t>
            </a:r>
            <a:r>
              <a:rPr sz="1100" kern="0" spc="-4" dirty="0">
                <a:solidFill>
                  <a:srgbClr val="18332F"/>
                </a:solidFill>
                <a:latin typeface="Garamond" panose="02020404030301010803" pitchFamily="18" charset="0"/>
                <a:ea typeface="Palatino" pitchFamily="2" charset="77"/>
                <a:cs typeface="Arial"/>
              </a:rPr>
              <a:t> </a:t>
            </a:r>
            <a:r>
              <a:rPr sz="1100" kern="0" spc="-22" dirty="0">
                <a:solidFill>
                  <a:srgbClr val="18332F"/>
                </a:solidFill>
                <a:latin typeface="Garamond" panose="02020404030301010803" pitchFamily="18" charset="0"/>
                <a:ea typeface="Palatino" pitchFamily="2" charset="77"/>
                <a:cs typeface="Arial"/>
              </a:rPr>
              <a:t>the </a:t>
            </a:r>
            <a:r>
              <a:rPr sz="1100" kern="0" dirty="0">
                <a:solidFill>
                  <a:srgbClr val="18332F"/>
                </a:solidFill>
                <a:latin typeface="Garamond" panose="02020404030301010803" pitchFamily="18" charset="0"/>
                <a:ea typeface="Palatino" pitchFamily="2" charset="77"/>
                <a:cs typeface="Arial"/>
              </a:rPr>
              <a:t>next</a:t>
            </a:r>
            <a:r>
              <a:rPr sz="1100" kern="0" spc="-26" dirty="0">
                <a:solidFill>
                  <a:srgbClr val="18332F"/>
                </a:solidFill>
                <a:latin typeface="Garamond" panose="02020404030301010803" pitchFamily="18" charset="0"/>
                <a:ea typeface="Palatino" pitchFamily="2" charset="77"/>
                <a:cs typeface="Arial"/>
              </a:rPr>
              <a:t> </a:t>
            </a:r>
            <a:r>
              <a:rPr sz="1100" kern="0" spc="-9" dirty="0">
                <a:solidFill>
                  <a:srgbClr val="18332F"/>
                </a:solidFill>
                <a:latin typeface="Garamond" panose="02020404030301010803" pitchFamily="18" charset="0"/>
                <a:ea typeface="Palatino" pitchFamily="2" charset="77"/>
                <a:cs typeface="Arial"/>
              </a:rPr>
              <a:t>task.</a:t>
            </a:r>
            <a:endParaRPr sz="1100" kern="0" dirty="0">
              <a:solidFill>
                <a:srgbClr val="18332F"/>
              </a:solidFill>
              <a:latin typeface="Garamond" panose="02020404030301010803" pitchFamily="18" charset="0"/>
              <a:ea typeface="Palatino" pitchFamily="2" charset="77"/>
              <a:cs typeface="Arial"/>
            </a:endParaRPr>
          </a:p>
        </p:txBody>
      </p:sp>
      <p:sp>
        <p:nvSpPr>
          <p:cNvPr id="15" name="object 24">
            <a:extLst>
              <a:ext uri="{FF2B5EF4-FFF2-40B4-BE49-F238E27FC236}">
                <a16:creationId xmlns:a16="http://schemas.microsoft.com/office/drawing/2014/main" id="{CFA6C61B-A5B5-4D9C-3232-B57E64FE78E0}"/>
              </a:ext>
            </a:extLst>
          </p:cNvPr>
          <p:cNvSpPr txBox="1"/>
          <p:nvPr/>
        </p:nvSpPr>
        <p:spPr>
          <a:xfrm>
            <a:off x="4146119" y="4444247"/>
            <a:ext cx="3583035" cy="349870"/>
          </a:xfrm>
          <a:prstGeom prst="rect">
            <a:avLst/>
          </a:prstGeom>
        </p:spPr>
        <p:txBody>
          <a:bodyPr vert="horz" wrap="square" lIns="0" tIns="11206" rIns="0" bIns="0" rtlCol="0">
            <a:spAutoFit/>
          </a:bodyPr>
          <a:lstStyle/>
          <a:p>
            <a:pPr marL="11206" marR="4483" defTabSz="806867">
              <a:spcBef>
                <a:spcPts val="88"/>
              </a:spcBef>
            </a:pPr>
            <a:r>
              <a:rPr sz="1100" kern="0" spc="-22" dirty="0">
                <a:solidFill>
                  <a:srgbClr val="18332F"/>
                </a:solidFill>
                <a:latin typeface="Garamond" panose="02020404030301010803" pitchFamily="18" charset="0"/>
                <a:ea typeface="Palatino" pitchFamily="2" charset="77"/>
                <a:cs typeface="Arial"/>
              </a:rPr>
              <a:t>Sometimes</a:t>
            </a:r>
            <a:r>
              <a:rPr sz="1100" kern="0" dirty="0">
                <a:solidFill>
                  <a:srgbClr val="18332F"/>
                </a:solidFill>
                <a:latin typeface="Garamond" panose="02020404030301010803" pitchFamily="18" charset="0"/>
                <a:ea typeface="Palatino" pitchFamily="2" charset="77"/>
                <a:cs typeface="Arial"/>
              </a:rPr>
              <a:t> simply</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taking</a:t>
            </a:r>
            <a:r>
              <a:rPr sz="1100" kern="0" spc="9"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your</a:t>
            </a:r>
            <a:r>
              <a:rPr sz="1100" kern="0" spc="9"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laptop</a:t>
            </a:r>
            <a:r>
              <a:rPr sz="1100" kern="0" spc="4" dirty="0">
                <a:solidFill>
                  <a:srgbClr val="18332F"/>
                </a:solidFill>
                <a:latin typeface="Garamond" panose="02020404030301010803" pitchFamily="18" charset="0"/>
                <a:ea typeface="Palatino" pitchFamily="2" charset="77"/>
                <a:cs typeface="Arial"/>
              </a:rPr>
              <a:t> </a:t>
            </a:r>
            <a:r>
              <a:rPr sz="1100" kern="0" spc="44" dirty="0">
                <a:solidFill>
                  <a:srgbClr val="18332F"/>
                </a:solidFill>
                <a:latin typeface="Garamond" panose="02020404030301010803" pitchFamily="18" charset="0"/>
                <a:ea typeface="Palatino" pitchFamily="2" charset="77"/>
                <a:cs typeface="Arial"/>
              </a:rPr>
              <a:t>to</a:t>
            </a:r>
            <a:r>
              <a:rPr sz="1100" kern="0" spc="9"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another</a:t>
            </a:r>
            <a:r>
              <a:rPr sz="1100" kern="0" spc="9" dirty="0">
                <a:solidFill>
                  <a:srgbClr val="18332F"/>
                </a:solidFill>
                <a:latin typeface="Garamond" panose="02020404030301010803" pitchFamily="18" charset="0"/>
                <a:ea typeface="Palatino" pitchFamily="2" charset="77"/>
                <a:cs typeface="Arial"/>
              </a:rPr>
              <a:t> </a:t>
            </a:r>
            <a:r>
              <a:rPr sz="1100" kern="0" spc="-22" dirty="0">
                <a:solidFill>
                  <a:srgbClr val="18332F"/>
                </a:solidFill>
                <a:latin typeface="Garamond" panose="02020404030301010803" pitchFamily="18" charset="0"/>
                <a:ea typeface="Palatino" pitchFamily="2" charset="77"/>
                <a:cs typeface="Arial"/>
              </a:rPr>
              <a:t>area</a:t>
            </a:r>
            <a:r>
              <a:rPr sz="1100" kern="0" spc="9" dirty="0">
                <a:solidFill>
                  <a:srgbClr val="18332F"/>
                </a:solidFill>
                <a:latin typeface="Garamond" panose="02020404030301010803" pitchFamily="18" charset="0"/>
                <a:ea typeface="Palatino" pitchFamily="2" charset="77"/>
                <a:cs typeface="Arial"/>
              </a:rPr>
              <a:t> </a:t>
            </a:r>
            <a:r>
              <a:rPr sz="1100" kern="0" spc="-9" dirty="0">
                <a:solidFill>
                  <a:srgbClr val="18332F"/>
                </a:solidFill>
                <a:latin typeface="Garamond" panose="02020404030301010803" pitchFamily="18" charset="0"/>
                <a:ea typeface="Palatino" pitchFamily="2" charset="77"/>
                <a:cs typeface="Arial"/>
              </a:rPr>
              <a:t>can</a:t>
            </a:r>
            <a:r>
              <a:rPr sz="1100" kern="0" spc="9"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help</a:t>
            </a:r>
            <a:r>
              <a:rPr sz="1100" kern="0" spc="9"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refuel</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or</a:t>
            </a:r>
            <a:r>
              <a:rPr sz="1100" kern="0" spc="9" dirty="0">
                <a:solidFill>
                  <a:srgbClr val="18332F"/>
                </a:solidFill>
                <a:latin typeface="Garamond" panose="02020404030301010803" pitchFamily="18" charset="0"/>
                <a:ea typeface="Palatino" pitchFamily="2" charset="77"/>
                <a:cs typeface="Arial"/>
              </a:rPr>
              <a:t> </a:t>
            </a:r>
            <a:r>
              <a:rPr sz="1100" kern="0" spc="-9" dirty="0">
                <a:solidFill>
                  <a:srgbClr val="18332F"/>
                </a:solidFill>
                <a:latin typeface="Garamond" panose="02020404030301010803" pitchFamily="18" charset="0"/>
                <a:ea typeface="Palatino" pitchFamily="2" charset="77"/>
                <a:cs typeface="Arial"/>
              </a:rPr>
              <a:t>expand </a:t>
            </a:r>
            <a:r>
              <a:rPr sz="1100" kern="0" dirty="0">
                <a:solidFill>
                  <a:srgbClr val="18332F"/>
                </a:solidFill>
                <a:latin typeface="Garamond" panose="02020404030301010803" pitchFamily="18" charset="0"/>
                <a:ea typeface="Palatino" pitchFamily="2" charset="77"/>
                <a:cs typeface="Arial"/>
              </a:rPr>
              <a:t>your</a:t>
            </a:r>
            <a:r>
              <a:rPr sz="1100" kern="0" spc="13" dirty="0">
                <a:solidFill>
                  <a:srgbClr val="18332F"/>
                </a:solidFill>
                <a:latin typeface="Garamond" panose="02020404030301010803" pitchFamily="18" charset="0"/>
                <a:ea typeface="Palatino" pitchFamily="2" charset="77"/>
                <a:cs typeface="Arial"/>
              </a:rPr>
              <a:t> </a:t>
            </a:r>
            <a:r>
              <a:rPr sz="1100" kern="0" spc="-9" dirty="0">
                <a:solidFill>
                  <a:srgbClr val="18332F"/>
                </a:solidFill>
                <a:latin typeface="Garamond" panose="02020404030301010803" pitchFamily="18" charset="0"/>
                <a:ea typeface="Palatino" pitchFamily="2" charset="77"/>
                <a:cs typeface="Arial"/>
              </a:rPr>
              <a:t>perspective.</a:t>
            </a:r>
            <a:endParaRPr sz="1100" kern="0" dirty="0">
              <a:solidFill>
                <a:srgbClr val="18332F"/>
              </a:solidFill>
              <a:latin typeface="Garamond" panose="02020404030301010803" pitchFamily="18" charset="0"/>
              <a:ea typeface="Palatino" pitchFamily="2" charset="77"/>
              <a:cs typeface="Arial"/>
            </a:endParaRPr>
          </a:p>
        </p:txBody>
      </p:sp>
      <p:sp>
        <p:nvSpPr>
          <p:cNvPr id="17" name="object 26">
            <a:extLst>
              <a:ext uri="{FF2B5EF4-FFF2-40B4-BE49-F238E27FC236}">
                <a16:creationId xmlns:a16="http://schemas.microsoft.com/office/drawing/2014/main" id="{9CD75605-48B0-3057-5DF2-5DE1249169BB}"/>
              </a:ext>
            </a:extLst>
          </p:cNvPr>
          <p:cNvSpPr txBox="1"/>
          <p:nvPr/>
        </p:nvSpPr>
        <p:spPr>
          <a:xfrm>
            <a:off x="4146119" y="4946262"/>
            <a:ext cx="4675234" cy="349870"/>
          </a:xfrm>
          <a:prstGeom prst="rect">
            <a:avLst/>
          </a:prstGeom>
        </p:spPr>
        <p:txBody>
          <a:bodyPr vert="horz" wrap="square" lIns="0" tIns="11206" rIns="0" bIns="0" rtlCol="0">
            <a:spAutoFit/>
          </a:bodyPr>
          <a:lstStyle/>
          <a:p>
            <a:pPr marL="11206" marR="4483" defTabSz="806867">
              <a:spcBef>
                <a:spcPts val="88"/>
              </a:spcBef>
            </a:pPr>
            <a:r>
              <a:rPr sz="1100" kern="0" dirty="0">
                <a:solidFill>
                  <a:srgbClr val="18332F"/>
                </a:solidFill>
                <a:latin typeface="Garamond" panose="02020404030301010803" pitchFamily="18" charset="0"/>
                <a:ea typeface="Palatino" pitchFamily="2" charset="77"/>
                <a:cs typeface="Arial"/>
              </a:rPr>
              <a:t>Anytime</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you</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feel</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drain,</a:t>
            </a:r>
            <a:r>
              <a:rPr sz="1100" kern="0" spc="-4" dirty="0">
                <a:solidFill>
                  <a:srgbClr val="18332F"/>
                </a:solidFill>
                <a:latin typeface="Garamond" panose="02020404030301010803" pitchFamily="18" charset="0"/>
                <a:ea typeface="Palatino" pitchFamily="2" charset="77"/>
                <a:cs typeface="Arial"/>
              </a:rPr>
              <a:t> </a:t>
            </a:r>
            <a:r>
              <a:rPr sz="1100" kern="0" spc="-9" dirty="0">
                <a:solidFill>
                  <a:srgbClr val="18332F"/>
                </a:solidFill>
                <a:latin typeface="Garamond" panose="02020404030301010803" pitchFamily="18" charset="0"/>
                <a:ea typeface="Palatino" pitchFamily="2" charset="77"/>
                <a:cs typeface="Arial"/>
              </a:rPr>
              <a:t>make</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a</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list</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of</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the</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things that</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you’ve</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accomplished</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and</a:t>
            </a:r>
            <a:r>
              <a:rPr sz="1100" kern="0" spc="-4" dirty="0">
                <a:solidFill>
                  <a:srgbClr val="18332F"/>
                </a:solidFill>
                <a:latin typeface="Garamond" panose="02020404030301010803" pitchFamily="18" charset="0"/>
                <a:ea typeface="Palatino" pitchFamily="2" charset="77"/>
                <a:cs typeface="Arial"/>
              </a:rPr>
              <a:t> </a:t>
            </a:r>
            <a:r>
              <a:rPr sz="1100" kern="0" spc="-18" dirty="0">
                <a:solidFill>
                  <a:srgbClr val="18332F"/>
                </a:solidFill>
                <a:latin typeface="Garamond" panose="02020404030301010803" pitchFamily="18" charset="0"/>
                <a:ea typeface="Palatino" pitchFamily="2" charset="77"/>
                <a:cs typeface="Arial"/>
              </a:rPr>
              <a:t>done </a:t>
            </a:r>
            <a:r>
              <a:rPr sz="1100" kern="0" dirty="0">
                <a:solidFill>
                  <a:srgbClr val="18332F"/>
                </a:solidFill>
                <a:latin typeface="Garamond" panose="02020404030301010803" pitchFamily="18" charset="0"/>
                <a:ea typeface="Palatino" pitchFamily="2" charset="77"/>
                <a:cs typeface="Arial"/>
              </a:rPr>
              <a:t>well</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within</a:t>
            </a:r>
            <a:r>
              <a:rPr sz="1100" kern="0" spc="9"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the</a:t>
            </a:r>
            <a:r>
              <a:rPr sz="1100" kern="0" spc="9"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last</a:t>
            </a:r>
            <a:r>
              <a:rPr sz="1100" kern="0" spc="9" dirty="0">
                <a:solidFill>
                  <a:srgbClr val="18332F"/>
                </a:solidFill>
                <a:latin typeface="Garamond" panose="02020404030301010803" pitchFamily="18" charset="0"/>
                <a:ea typeface="Palatino" pitchFamily="2" charset="77"/>
                <a:cs typeface="Arial"/>
              </a:rPr>
              <a:t> </a:t>
            </a:r>
            <a:r>
              <a:rPr sz="1100" kern="0" spc="-9" dirty="0">
                <a:solidFill>
                  <a:srgbClr val="18332F"/>
                </a:solidFill>
                <a:latin typeface="Garamond" panose="02020404030301010803" pitchFamily="18" charset="0"/>
                <a:ea typeface="Palatino" pitchFamily="2" charset="77"/>
                <a:cs typeface="Arial"/>
              </a:rPr>
              <a:t>week</a:t>
            </a:r>
            <a:r>
              <a:rPr sz="1100" kern="0" spc="4"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or</a:t>
            </a:r>
            <a:r>
              <a:rPr sz="1100" kern="0" spc="9" dirty="0">
                <a:solidFill>
                  <a:srgbClr val="18332F"/>
                </a:solidFill>
                <a:latin typeface="Garamond" panose="02020404030301010803" pitchFamily="18" charset="0"/>
                <a:ea typeface="Palatino" pitchFamily="2" charset="77"/>
                <a:cs typeface="Arial"/>
              </a:rPr>
              <a:t> </a:t>
            </a:r>
            <a:r>
              <a:rPr sz="1100" kern="0" spc="-9" dirty="0">
                <a:solidFill>
                  <a:srgbClr val="18332F"/>
                </a:solidFill>
                <a:latin typeface="Garamond" panose="02020404030301010803" pitchFamily="18" charset="0"/>
                <a:ea typeface="Palatino" pitchFamily="2" charset="77"/>
                <a:cs typeface="Arial"/>
              </a:rPr>
              <a:t>month.</a:t>
            </a:r>
            <a:endParaRPr sz="1100" kern="0" dirty="0">
              <a:solidFill>
                <a:srgbClr val="18332F"/>
              </a:solidFill>
              <a:latin typeface="Garamond" panose="02020404030301010803" pitchFamily="18" charset="0"/>
              <a:ea typeface="Palatino" pitchFamily="2" charset="77"/>
              <a:cs typeface="Arial"/>
            </a:endParaRPr>
          </a:p>
        </p:txBody>
      </p:sp>
      <p:sp>
        <p:nvSpPr>
          <p:cNvPr id="19" name="object 28">
            <a:extLst>
              <a:ext uri="{FF2B5EF4-FFF2-40B4-BE49-F238E27FC236}">
                <a16:creationId xmlns:a16="http://schemas.microsoft.com/office/drawing/2014/main" id="{3E2DC3D4-7735-DF23-5C7D-BDD02DB8D350}"/>
              </a:ext>
            </a:extLst>
          </p:cNvPr>
          <p:cNvSpPr txBox="1"/>
          <p:nvPr/>
        </p:nvSpPr>
        <p:spPr>
          <a:xfrm>
            <a:off x="4129431" y="5440113"/>
            <a:ext cx="4114800" cy="349870"/>
          </a:xfrm>
          <a:prstGeom prst="rect">
            <a:avLst/>
          </a:prstGeom>
        </p:spPr>
        <p:txBody>
          <a:bodyPr vert="horz" wrap="square" lIns="0" tIns="11206" rIns="0" bIns="0" rtlCol="0">
            <a:spAutoFit/>
          </a:bodyPr>
          <a:lstStyle/>
          <a:p>
            <a:pPr marL="11206" marR="4483" defTabSz="806867">
              <a:spcBef>
                <a:spcPts val="88"/>
              </a:spcBef>
            </a:pPr>
            <a:r>
              <a:rPr sz="1100" kern="0" dirty="0">
                <a:solidFill>
                  <a:srgbClr val="18332F"/>
                </a:solidFill>
                <a:latin typeface="Garamond" panose="02020404030301010803" pitchFamily="18" charset="0"/>
                <a:ea typeface="Palatino" pitchFamily="2" charset="77"/>
                <a:cs typeface="Arial"/>
              </a:rPr>
              <a:t>Doing</a:t>
            </a:r>
            <a:r>
              <a:rPr sz="1100" kern="0" spc="18"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something</a:t>
            </a:r>
            <a:r>
              <a:rPr sz="1100" kern="0" spc="18" dirty="0">
                <a:solidFill>
                  <a:srgbClr val="18332F"/>
                </a:solidFill>
                <a:latin typeface="Garamond" panose="02020404030301010803" pitchFamily="18" charset="0"/>
                <a:ea typeface="Palatino" pitchFamily="2" charset="77"/>
                <a:cs typeface="Arial"/>
              </a:rPr>
              <a:t> </a:t>
            </a:r>
            <a:r>
              <a:rPr sz="1100" kern="0" spc="44" dirty="0">
                <a:solidFill>
                  <a:srgbClr val="18332F"/>
                </a:solidFill>
                <a:latin typeface="Garamond" panose="02020404030301010803" pitchFamily="18" charset="0"/>
                <a:ea typeface="Palatino" pitchFamily="2" charset="77"/>
                <a:cs typeface="Arial"/>
              </a:rPr>
              <a:t>to</a:t>
            </a:r>
            <a:r>
              <a:rPr sz="1100" kern="0" spc="18"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brighten</a:t>
            </a:r>
            <a:r>
              <a:rPr sz="1100" kern="0" spc="18" dirty="0">
                <a:solidFill>
                  <a:srgbClr val="18332F"/>
                </a:solidFill>
                <a:latin typeface="Garamond" panose="02020404030301010803" pitchFamily="18" charset="0"/>
                <a:ea typeface="Palatino" pitchFamily="2" charset="77"/>
                <a:cs typeface="Arial"/>
              </a:rPr>
              <a:t> </a:t>
            </a:r>
            <a:r>
              <a:rPr sz="1100" kern="0" spc="-18" dirty="0">
                <a:solidFill>
                  <a:srgbClr val="18332F"/>
                </a:solidFill>
                <a:latin typeface="Garamond" panose="02020404030301010803" pitchFamily="18" charset="0"/>
                <a:ea typeface="Palatino" pitchFamily="2" charset="77"/>
                <a:cs typeface="Arial"/>
              </a:rPr>
              <a:t>someone</a:t>
            </a:r>
            <a:r>
              <a:rPr sz="1100" kern="0" spc="18" dirty="0">
                <a:solidFill>
                  <a:srgbClr val="18332F"/>
                </a:solidFill>
                <a:latin typeface="Garamond" panose="02020404030301010803" pitchFamily="18" charset="0"/>
                <a:ea typeface="Palatino" pitchFamily="2" charset="77"/>
                <a:cs typeface="Arial"/>
              </a:rPr>
              <a:t> </a:t>
            </a:r>
            <a:r>
              <a:rPr sz="1100" kern="0" spc="-40" dirty="0">
                <a:solidFill>
                  <a:srgbClr val="18332F"/>
                </a:solidFill>
                <a:latin typeface="Garamond" panose="02020404030301010803" pitchFamily="18" charset="0"/>
                <a:ea typeface="Palatino" pitchFamily="2" charset="77"/>
                <a:cs typeface="Arial"/>
              </a:rPr>
              <a:t>else’s</a:t>
            </a:r>
            <a:r>
              <a:rPr sz="1100" kern="0" spc="18"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day</a:t>
            </a:r>
            <a:r>
              <a:rPr sz="1100" kern="0" spc="22"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will</a:t>
            </a:r>
            <a:r>
              <a:rPr sz="1100" kern="0" spc="18"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likely</a:t>
            </a:r>
            <a:r>
              <a:rPr sz="1100" kern="0" spc="18"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provide</a:t>
            </a:r>
            <a:r>
              <a:rPr sz="1100" kern="0" spc="18" dirty="0">
                <a:solidFill>
                  <a:srgbClr val="18332F"/>
                </a:solidFill>
                <a:latin typeface="Garamond" panose="02020404030301010803" pitchFamily="18" charset="0"/>
                <a:ea typeface="Palatino" pitchFamily="2" charset="77"/>
                <a:cs typeface="Arial"/>
              </a:rPr>
              <a:t> </a:t>
            </a:r>
            <a:r>
              <a:rPr sz="1100" kern="0" dirty="0">
                <a:solidFill>
                  <a:srgbClr val="18332F"/>
                </a:solidFill>
                <a:latin typeface="Garamond" panose="02020404030301010803" pitchFamily="18" charset="0"/>
                <a:ea typeface="Palatino" pitchFamily="2" charset="77"/>
                <a:cs typeface="Arial"/>
              </a:rPr>
              <a:t>the</a:t>
            </a:r>
            <a:r>
              <a:rPr sz="1100" kern="0" spc="18" dirty="0">
                <a:solidFill>
                  <a:srgbClr val="18332F"/>
                </a:solidFill>
                <a:latin typeface="Garamond" panose="02020404030301010803" pitchFamily="18" charset="0"/>
                <a:ea typeface="Palatino" pitchFamily="2" charset="77"/>
                <a:cs typeface="Arial"/>
              </a:rPr>
              <a:t> </a:t>
            </a:r>
            <a:r>
              <a:rPr sz="1100" kern="0" spc="-44" dirty="0">
                <a:solidFill>
                  <a:srgbClr val="18332F"/>
                </a:solidFill>
                <a:latin typeface="Garamond" panose="02020404030301010803" pitchFamily="18" charset="0"/>
                <a:ea typeface="Palatino" pitchFamily="2" charset="77"/>
                <a:cs typeface="Arial"/>
              </a:rPr>
              <a:t>same</a:t>
            </a:r>
            <a:r>
              <a:rPr sz="1100" kern="0" spc="18" dirty="0">
                <a:solidFill>
                  <a:srgbClr val="18332F"/>
                </a:solidFill>
                <a:latin typeface="Garamond" panose="02020404030301010803" pitchFamily="18" charset="0"/>
                <a:ea typeface="Palatino" pitchFamily="2" charset="77"/>
                <a:cs typeface="Arial"/>
              </a:rPr>
              <a:t> </a:t>
            </a:r>
            <a:r>
              <a:rPr sz="1100" kern="0" spc="-9" dirty="0">
                <a:solidFill>
                  <a:srgbClr val="18332F"/>
                </a:solidFill>
                <a:latin typeface="Garamond" panose="02020404030301010803" pitchFamily="18" charset="0"/>
                <a:ea typeface="Palatino" pitchFamily="2" charset="77"/>
                <a:cs typeface="Arial"/>
              </a:rPr>
              <a:t>impact </a:t>
            </a:r>
            <a:r>
              <a:rPr sz="1100" kern="0" dirty="0">
                <a:solidFill>
                  <a:srgbClr val="18332F"/>
                </a:solidFill>
                <a:latin typeface="Garamond" panose="02020404030301010803" pitchFamily="18" charset="0"/>
                <a:ea typeface="Palatino" pitchFamily="2" charset="77"/>
                <a:cs typeface="Arial"/>
              </a:rPr>
              <a:t>for</a:t>
            </a:r>
            <a:r>
              <a:rPr sz="1100" kern="0" spc="66" dirty="0">
                <a:solidFill>
                  <a:srgbClr val="18332F"/>
                </a:solidFill>
                <a:latin typeface="Garamond" panose="02020404030301010803" pitchFamily="18" charset="0"/>
                <a:ea typeface="Palatino" pitchFamily="2" charset="77"/>
                <a:cs typeface="Arial"/>
              </a:rPr>
              <a:t> </a:t>
            </a:r>
            <a:r>
              <a:rPr sz="1100" kern="0" spc="-18" dirty="0">
                <a:solidFill>
                  <a:srgbClr val="18332F"/>
                </a:solidFill>
                <a:latin typeface="Garamond" panose="02020404030301010803" pitchFamily="18" charset="0"/>
                <a:ea typeface="Palatino" pitchFamily="2" charset="77"/>
                <a:cs typeface="Arial"/>
              </a:rPr>
              <a:t>you.</a:t>
            </a:r>
            <a:endParaRPr sz="1100" kern="0" dirty="0">
              <a:solidFill>
                <a:srgbClr val="18332F"/>
              </a:solidFill>
              <a:latin typeface="Garamond" panose="02020404030301010803" pitchFamily="18" charset="0"/>
              <a:ea typeface="Palatino" pitchFamily="2" charset="77"/>
              <a:cs typeface="Arial"/>
            </a:endParaRPr>
          </a:p>
        </p:txBody>
      </p:sp>
      <p:sp>
        <p:nvSpPr>
          <p:cNvPr id="20" name="object 15">
            <a:extLst>
              <a:ext uri="{FF2B5EF4-FFF2-40B4-BE49-F238E27FC236}">
                <a16:creationId xmlns:a16="http://schemas.microsoft.com/office/drawing/2014/main" id="{652EA63B-2621-BCC6-D5F9-9F6AD7176F9D}"/>
              </a:ext>
            </a:extLst>
          </p:cNvPr>
          <p:cNvSpPr txBox="1"/>
          <p:nvPr/>
        </p:nvSpPr>
        <p:spPr>
          <a:xfrm>
            <a:off x="935765" y="1877390"/>
            <a:ext cx="2688421" cy="384048"/>
          </a:xfrm>
          <a:prstGeom prst="rect">
            <a:avLst/>
          </a:prstGeom>
          <a:solidFill>
            <a:srgbClr val="2D68C4"/>
          </a:solidFill>
        </p:spPr>
        <p:txBody>
          <a:bodyPr vert="horz" wrap="square" lIns="0" tIns="54909" rIns="91440" bIns="0" rtlCol="0" anchor="ctr">
            <a:noAutofit/>
          </a:bodyPr>
          <a:lstStyle/>
          <a:p>
            <a:pPr marL="72842" algn="r" defTabSz="806867">
              <a:spcBef>
                <a:spcPts val="432"/>
              </a:spcBef>
            </a:pPr>
            <a:r>
              <a:rPr lang="en-US" sz="1400" kern="0" spc="-9" dirty="0">
                <a:solidFill>
                  <a:srgbClr val="FFFFFF"/>
                </a:solidFill>
                <a:latin typeface="Verdana" panose="020B0604030504040204" pitchFamily="34" charset="0"/>
                <a:cs typeface="Lucida Grande" panose="020B0600040502020204" pitchFamily="34" charset="0"/>
              </a:rPr>
              <a:t>ACTION</a:t>
            </a:r>
            <a:endParaRPr lang="en-US" sz="1400" kern="0" dirty="0">
              <a:solidFill>
                <a:sysClr val="windowText" lastClr="000000"/>
              </a:solidFill>
              <a:latin typeface="Verdana" panose="020B0604030504040204" pitchFamily="34" charset="0"/>
              <a:cs typeface="Lucida Grande" panose="020B0600040502020204" pitchFamily="34" charset="0"/>
            </a:endParaRPr>
          </a:p>
        </p:txBody>
      </p:sp>
      <p:sp>
        <p:nvSpPr>
          <p:cNvPr id="21" name="object 16">
            <a:extLst>
              <a:ext uri="{FF2B5EF4-FFF2-40B4-BE49-F238E27FC236}">
                <a16:creationId xmlns:a16="http://schemas.microsoft.com/office/drawing/2014/main" id="{61D655E6-9590-06BD-57CF-7EE46CFA1A57}"/>
              </a:ext>
            </a:extLst>
          </p:cNvPr>
          <p:cNvSpPr txBox="1"/>
          <p:nvPr/>
        </p:nvSpPr>
        <p:spPr>
          <a:xfrm>
            <a:off x="4025894" y="1877390"/>
            <a:ext cx="6072263" cy="384048"/>
          </a:xfrm>
          <a:prstGeom prst="rect">
            <a:avLst/>
          </a:prstGeom>
          <a:solidFill>
            <a:srgbClr val="2D68C4"/>
          </a:solidFill>
        </p:spPr>
        <p:txBody>
          <a:bodyPr vert="horz" wrap="square" lIns="0" tIns="54909" rIns="0" bIns="0" rtlCol="0" anchor="ctr">
            <a:noAutofit/>
          </a:bodyPr>
          <a:lstStyle/>
          <a:p>
            <a:pPr marL="72282" defTabSz="806867">
              <a:spcBef>
                <a:spcPts val="432"/>
              </a:spcBef>
            </a:pPr>
            <a:r>
              <a:rPr lang="en-US" sz="1400" kern="0" spc="-9" dirty="0">
                <a:solidFill>
                  <a:srgbClr val="FFFFFF"/>
                </a:solidFill>
                <a:latin typeface="Verdana" panose="020B0604030504040204" pitchFamily="34" charset="0"/>
                <a:cs typeface="Lucida Grande" panose="020B0600040502020204" pitchFamily="34" charset="0"/>
              </a:rPr>
              <a:t> BENEFIT</a:t>
            </a:r>
            <a:endParaRPr sz="1400" kern="0" dirty="0">
              <a:solidFill>
                <a:sysClr val="windowText" lastClr="000000"/>
              </a:solidFill>
              <a:latin typeface="Verdana" panose="020B0604030504040204" pitchFamily="34" charset="0"/>
              <a:cs typeface="Lucida Grande" panose="020B0600040502020204" pitchFamily="34" charset="0"/>
            </a:endParaRPr>
          </a:p>
        </p:txBody>
      </p:sp>
      <p:sp>
        <p:nvSpPr>
          <p:cNvPr id="24" name="Subtitle 2">
            <a:extLst>
              <a:ext uri="{FF2B5EF4-FFF2-40B4-BE49-F238E27FC236}">
                <a16:creationId xmlns:a16="http://schemas.microsoft.com/office/drawing/2014/main" id="{CDF2715F-CDF8-2434-F9A3-F7CF3CA2FEB7}"/>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25" name="Date Placeholder 3">
            <a:extLst>
              <a:ext uri="{FF2B5EF4-FFF2-40B4-BE49-F238E27FC236}">
                <a16:creationId xmlns:a16="http://schemas.microsoft.com/office/drawing/2014/main" id="{651FAEFE-E892-B40F-9D60-082BF6F893F3}"/>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26" name="Footer Placeholder 5">
            <a:extLst>
              <a:ext uri="{FF2B5EF4-FFF2-40B4-BE49-F238E27FC236}">
                <a16:creationId xmlns:a16="http://schemas.microsoft.com/office/drawing/2014/main" id="{1BE3E431-329A-8D75-9ECB-6A41A20F8B48}"/>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5" name="Content Placeholder 2">
            <a:extLst>
              <a:ext uri="{FF2B5EF4-FFF2-40B4-BE49-F238E27FC236}">
                <a16:creationId xmlns:a16="http://schemas.microsoft.com/office/drawing/2014/main" id="{9A9162F3-DE2C-8E25-E5B0-E52F07861C7F}"/>
              </a:ext>
            </a:extLst>
          </p:cNvPr>
          <p:cNvSpPr txBox="1">
            <a:spLocks/>
          </p:cNvSpPr>
          <p:nvPr/>
        </p:nvSpPr>
        <p:spPr>
          <a:xfrm>
            <a:off x="-1126660" y="2433386"/>
            <a:ext cx="4731607" cy="43522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F87"/>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87"/>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87"/>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Aft>
                <a:spcPts val="1100"/>
              </a:spcAft>
              <a:buNone/>
            </a:pPr>
            <a:r>
              <a:rPr lang="en-US" sz="1400" b="1" dirty="0">
                <a:solidFill>
                  <a:srgbClr val="18332F"/>
                </a:solidFill>
                <a:latin typeface="Garamond" panose="02020404030301010803" pitchFamily="18" charset="0"/>
                <a:ea typeface="Palatino" pitchFamily="2" charset="77"/>
              </a:rPr>
              <a:t>Start your first moments of </a:t>
            </a:r>
            <a:br>
              <a:rPr lang="en-US" sz="1400" b="1" dirty="0">
                <a:solidFill>
                  <a:srgbClr val="18332F"/>
                </a:solidFill>
                <a:latin typeface="Garamond" panose="02020404030301010803" pitchFamily="18" charset="0"/>
                <a:ea typeface="Palatino" pitchFamily="2" charset="77"/>
              </a:rPr>
            </a:br>
            <a:r>
              <a:rPr lang="en-US" sz="1400" b="1" dirty="0">
                <a:solidFill>
                  <a:srgbClr val="18332F"/>
                </a:solidFill>
                <a:latin typeface="Garamond" panose="02020404030301010803" pitchFamily="18" charset="0"/>
                <a:ea typeface="Palatino" pitchFamily="2" charset="77"/>
              </a:rPr>
              <a:t>the day outside.</a:t>
            </a:r>
          </a:p>
          <a:p>
            <a:pPr marL="0" indent="0" algn="r">
              <a:lnSpc>
                <a:spcPct val="100000"/>
              </a:lnSpc>
              <a:spcAft>
                <a:spcPts val="1100"/>
              </a:spcAft>
              <a:buNone/>
            </a:pPr>
            <a:r>
              <a:rPr lang="en-US" sz="1400" b="1" dirty="0">
                <a:solidFill>
                  <a:srgbClr val="18332F"/>
                </a:solidFill>
                <a:latin typeface="Garamond" panose="02020404030301010803" pitchFamily="18" charset="0"/>
                <a:ea typeface="Palatino" pitchFamily="2" charset="77"/>
              </a:rPr>
              <a:t>Pause and reset.</a:t>
            </a:r>
          </a:p>
          <a:p>
            <a:pPr marL="0" indent="0" algn="r">
              <a:lnSpc>
                <a:spcPct val="100000"/>
              </a:lnSpc>
              <a:spcAft>
                <a:spcPts val="1100"/>
              </a:spcAft>
              <a:buNone/>
            </a:pPr>
            <a:r>
              <a:rPr lang="en-US" sz="1400" b="1" dirty="0">
                <a:solidFill>
                  <a:srgbClr val="18332F"/>
                </a:solidFill>
                <a:latin typeface="Garamond" panose="02020404030301010803" pitchFamily="18" charset="0"/>
                <a:ea typeface="Palatino" pitchFamily="2" charset="77"/>
              </a:rPr>
              <a:t>Schedule internal meetings for </a:t>
            </a:r>
            <a:br>
              <a:rPr lang="en-US" sz="1400" b="1" dirty="0">
                <a:solidFill>
                  <a:srgbClr val="18332F"/>
                </a:solidFill>
                <a:latin typeface="Garamond" panose="02020404030301010803" pitchFamily="18" charset="0"/>
                <a:ea typeface="Palatino" pitchFamily="2" charset="77"/>
              </a:rPr>
            </a:br>
            <a:r>
              <a:rPr lang="en-US" sz="1400" b="1" dirty="0">
                <a:solidFill>
                  <a:srgbClr val="18332F"/>
                </a:solidFill>
                <a:latin typeface="Garamond" panose="02020404030301010803" pitchFamily="18" charset="0"/>
                <a:ea typeface="Palatino" pitchFamily="2" charset="77"/>
              </a:rPr>
              <a:t>25 or 50 minutes instead of the </a:t>
            </a:r>
            <a:br>
              <a:rPr lang="en-US" sz="1400" b="1" dirty="0">
                <a:solidFill>
                  <a:srgbClr val="18332F"/>
                </a:solidFill>
                <a:latin typeface="Garamond" panose="02020404030301010803" pitchFamily="18" charset="0"/>
                <a:ea typeface="Palatino" pitchFamily="2" charset="77"/>
              </a:rPr>
            </a:br>
            <a:r>
              <a:rPr lang="en-US" sz="1400" b="1" dirty="0">
                <a:solidFill>
                  <a:srgbClr val="18332F"/>
                </a:solidFill>
                <a:latin typeface="Garamond" panose="02020404030301010803" pitchFamily="18" charset="0"/>
                <a:ea typeface="Palatino" pitchFamily="2" charset="77"/>
              </a:rPr>
              <a:t>standard 30 or 60 minutes. </a:t>
            </a:r>
          </a:p>
          <a:p>
            <a:pPr marL="0" indent="0" algn="r">
              <a:lnSpc>
                <a:spcPct val="100000"/>
              </a:lnSpc>
              <a:spcAft>
                <a:spcPts val="1100"/>
              </a:spcAft>
              <a:buNone/>
            </a:pPr>
            <a:r>
              <a:rPr lang="en-US" sz="1400" b="1" dirty="0">
                <a:solidFill>
                  <a:srgbClr val="18332F"/>
                </a:solidFill>
                <a:latin typeface="Garamond" panose="02020404030301010803" pitchFamily="18" charset="0"/>
                <a:ea typeface="Palatino" pitchFamily="2" charset="77"/>
              </a:rPr>
              <a:t>Change your scenery! </a:t>
            </a:r>
          </a:p>
          <a:p>
            <a:pPr marL="0" indent="0" algn="r">
              <a:lnSpc>
                <a:spcPct val="100000"/>
              </a:lnSpc>
              <a:spcAft>
                <a:spcPts val="1100"/>
              </a:spcAft>
              <a:buNone/>
            </a:pPr>
            <a:r>
              <a:rPr lang="en-US" sz="1400" b="1" dirty="0">
                <a:solidFill>
                  <a:srgbClr val="18332F"/>
                </a:solidFill>
                <a:latin typeface="Garamond" panose="02020404030301010803" pitchFamily="18" charset="0"/>
                <a:ea typeface="Palatino" pitchFamily="2" charset="77"/>
              </a:rPr>
              <a:t>Honor your accomplishments. </a:t>
            </a:r>
          </a:p>
          <a:p>
            <a:pPr marL="0" indent="0" algn="r">
              <a:lnSpc>
                <a:spcPct val="100000"/>
              </a:lnSpc>
              <a:spcAft>
                <a:spcPts val="1100"/>
              </a:spcAft>
              <a:buNone/>
            </a:pPr>
            <a:r>
              <a:rPr lang="en-US" sz="1400" b="1" dirty="0">
                <a:solidFill>
                  <a:srgbClr val="18332F"/>
                </a:solidFill>
                <a:latin typeface="Garamond" panose="02020404030301010803" pitchFamily="18" charset="0"/>
                <a:ea typeface="Palatino" pitchFamily="2" charset="77"/>
              </a:rPr>
              <a:t>Offer random kindness.</a:t>
            </a:r>
          </a:p>
          <a:p>
            <a:pPr marL="0" indent="0" algn="r">
              <a:lnSpc>
                <a:spcPct val="100000"/>
              </a:lnSpc>
              <a:spcAft>
                <a:spcPts val="1100"/>
              </a:spcAft>
              <a:buNone/>
            </a:pPr>
            <a:endParaRPr lang="en-US" sz="1400" b="1" dirty="0">
              <a:solidFill>
                <a:srgbClr val="093253"/>
              </a:solidFill>
              <a:latin typeface="Garamond" panose="02020404030301010803" pitchFamily="18" charset="0"/>
              <a:ea typeface="Palatino" pitchFamily="2" charset="77"/>
            </a:endParaRPr>
          </a:p>
        </p:txBody>
      </p:sp>
      <p:grpSp>
        <p:nvGrpSpPr>
          <p:cNvPr id="4" name="Group 3">
            <a:extLst>
              <a:ext uri="{FF2B5EF4-FFF2-40B4-BE49-F238E27FC236}">
                <a16:creationId xmlns:a16="http://schemas.microsoft.com/office/drawing/2014/main" id="{B8AC81CE-6F97-6E96-2E08-2FC35B51BBAE}"/>
              </a:ext>
            </a:extLst>
          </p:cNvPr>
          <p:cNvGrpSpPr/>
          <p:nvPr/>
        </p:nvGrpSpPr>
        <p:grpSpPr>
          <a:xfrm>
            <a:off x="3704367" y="2563248"/>
            <a:ext cx="304527" cy="210342"/>
            <a:chOff x="3704367" y="2563248"/>
            <a:chExt cx="304527" cy="210342"/>
          </a:xfrm>
        </p:grpSpPr>
        <p:sp>
          <p:nvSpPr>
            <p:cNvPr id="30" name="Isosceles Triangle 56">
              <a:extLst>
                <a:ext uri="{FF2B5EF4-FFF2-40B4-BE49-F238E27FC236}">
                  <a16:creationId xmlns:a16="http://schemas.microsoft.com/office/drawing/2014/main" id="{AF71E19C-BAB1-BA06-3F5A-B4C6EEB2D460}"/>
                </a:ext>
              </a:extLst>
            </p:cNvPr>
            <p:cNvSpPr/>
            <p:nvPr/>
          </p:nvSpPr>
          <p:spPr>
            <a:xfrm rot="5400000">
              <a:off x="3839181" y="2603877"/>
              <a:ext cx="207623" cy="131803"/>
            </a:xfrm>
            <a:prstGeom prst="triangle">
              <a:avLst/>
            </a:prstGeom>
            <a:solidFill>
              <a:srgbClr val="2D6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33" name="Isosceles Triangle 56">
              <a:extLst>
                <a:ext uri="{FF2B5EF4-FFF2-40B4-BE49-F238E27FC236}">
                  <a16:creationId xmlns:a16="http://schemas.microsoft.com/office/drawing/2014/main" id="{C8464717-A6E8-2E0A-2D52-C1E113177388}"/>
                </a:ext>
              </a:extLst>
            </p:cNvPr>
            <p:cNvSpPr/>
            <p:nvPr/>
          </p:nvSpPr>
          <p:spPr>
            <a:xfrm rot="5400000">
              <a:off x="3666457" y="2601158"/>
              <a:ext cx="207624" cy="131803"/>
            </a:xfrm>
            <a:prstGeom prst="triangle">
              <a:avLst/>
            </a:prstGeom>
            <a:solidFill>
              <a:srgbClr val="74B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sp>
        <p:nvSpPr>
          <p:cNvPr id="40" name="Isosceles Triangle 56">
            <a:extLst>
              <a:ext uri="{FF2B5EF4-FFF2-40B4-BE49-F238E27FC236}">
                <a16:creationId xmlns:a16="http://schemas.microsoft.com/office/drawing/2014/main" id="{4DE8AE49-02EA-53B8-AC56-45027409AFF7}"/>
              </a:ext>
            </a:extLst>
          </p:cNvPr>
          <p:cNvSpPr/>
          <p:nvPr/>
        </p:nvSpPr>
        <p:spPr>
          <a:xfrm rot="5400000">
            <a:off x="3555618" y="1944036"/>
            <a:ext cx="386338" cy="253050"/>
          </a:xfrm>
          <a:prstGeom prst="triangle">
            <a:avLst/>
          </a:prstGeom>
          <a:solidFill>
            <a:srgbClr val="2D6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485A593-6C23-846B-8B59-E5AAF36EFF3D}"/>
              </a:ext>
            </a:extLst>
          </p:cNvPr>
          <p:cNvSpPr/>
          <p:nvPr/>
        </p:nvSpPr>
        <p:spPr>
          <a:xfrm>
            <a:off x="510988" y="419100"/>
            <a:ext cx="11185712" cy="572704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grpSp>
        <p:nvGrpSpPr>
          <p:cNvPr id="7" name="Group 6">
            <a:extLst>
              <a:ext uri="{FF2B5EF4-FFF2-40B4-BE49-F238E27FC236}">
                <a16:creationId xmlns:a16="http://schemas.microsoft.com/office/drawing/2014/main" id="{173C55EA-5EFC-CCDC-29DA-E51642CAF169}"/>
              </a:ext>
            </a:extLst>
          </p:cNvPr>
          <p:cNvGrpSpPr/>
          <p:nvPr/>
        </p:nvGrpSpPr>
        <p:grpSpPr>
          <a:xfrm>
            <a:off x="3700333" y="3160065"/>
            <a:ext cx="304527" cy="210342"/>
            <a:chOff x="3704367" y="2563248"/>
            <a:chExt cx="304527" cy="210342"/>
          </a:xfrm>
        </p:grpSpPr>
        <p:sp>
          <p:nvSpPr>
            <p:cNvPr id="8" name="Isosceles Triangle 56">
              <a:extLst>
                <a:ext uri="{FF2B5EF4-FFF2-40B4-BE49-F238E27FC236}">
                  <a16:creationId xmlns:a16="http://schemas.microsoft.com/office/drawing/2014/main" id="{648DDA83-D7AE-5500-09EA-0EA45F6A98C7}"/>
                </a:ext>
              </a:extLst>
            </p:cNvPr>
            <p:cNvSpPr/>
            <p:nvPr/>
          </p:nvSpPr>
          <p:spPr>
            <a:xfrm rot="5400000">
              <a:off x="3839181" y="2603877"/>
              <a:ext cx="207623" cy="131803"/>
            </a:xfrm>
            <a:prstGeom prst="triangle">
              <a:avLst/>
            </a:prstGeom>
            <a:solidFill>
              <a:srgbClr val="2D6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10" name="Isosceles Triangle 56">
              <a:extLst>
                <a:ext uri="{FF2B5EF4-FFF2-40B4-BE49-F238E27FC236}">
                  <a16:creationId xmlns:a16="http://schemas.microsoft.com/office/drawing/2014/main" id="{F9B430EF-F23B-E47D-DC42-7FEFD5B8BCBD}"/>
                </a:ext>
              </a:extLst>
            </p:cNvPr>
            <p:cNvSpPr/>
            <p:nvPr/>
          </p:nvSpPr>
          <p:spPr>
            <a:xfrm rot="5400000">
              <a:off x="3666457" y="2601158"/>
              <a:ext cx="207624" cy="131803"/>
            </a:xfrm>
            <a:prstGeom prst="triangle">
              <a:avLst/>
            </a:prstGeom>
            <a:solidFill>
              <a:srgbClr val="74B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37CFEC3B-E276-9A5B-C06A-44965CB98C22}"/>
              </a:ext>
            </a:extLst>
          </p:cNvPr>
          <p:cNvGrpSpPr/>
          <p:nvPr/>
        </p:nvGrpSpPr>
        <p:grpSpPr>
          <a:xfrm>
            <a:off x="3700333" y="3869941"/>
            <a:ext cx="304527" cy="210342"/>
            <a:chOff x="3704367" y="2563248"/>
            <a:chExt cx="304527" cy="210342"/>
          </a:xfrm>
        </p:grpSpPr>
        <p:sp>
          <p:nvSpPr>
            <p:cNvPr id="14" name="Isosceles Triangle 56">
              <a:extLst>
                <a:ext uri="{FF2B5EF4-FFF2-40B4-BE49-F238E27FC236}">
                  <a16:creationId xmlns:a16="http://schemas.microsoft.com/office/drawing/2014/main" id="{6C4CB581-6118-02F8-33D3-09AB96D41E1D}"/>
                </a:ext>
              </a:extLst>
            </p:cNvPr>
            <p:cNvSpPr/>
            <p:nvPr/>
          </p:nvSpPr>
          <p:spPr>
            <a:xfrm rot="5400000">
              <a:off x="3839181" y="2603877"/>
              <a:ext cx="207623" cy="131803"/>
            </a:xfrm>
            <a:prstGeom prst="triangle">
              <a:avLst/>
            </a:prstGeom>
            <a:solidFill>
              <a:srgbClr val="2D6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16" name="Isosceles Triangle 56">
              <a:extLst>
                <a:ext uri="{FF2B5EF4-FFF2-40B4-BE49-F238E27FC236}">
                  <a16:creationId xmlns:a16="http://schemas.microsoft.com/office/drawing/2014/main" id="{60C9F80D-1D7F-5956-F695-04A3E77C341F}"/>
                </a:ext>
              </a:extLst>
            </p:cNvPr>
            <p:cNvSpPr/>
            <p:nvPr/>
          </p:nvSpPr>
          <p:spPr>
            <a:xfrm rot="5400000">
              <a:off x="3666457" y="2601158"/>
              <a:ext cx="207624" cy="131803"/>
            </a:xfrm>
            <a:prstGeom prst="triangle">
              <a:avLst/>
            </a:prstGeom>
            <a:solidFill>
              <a:srgbClr val="74B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sp>
        <p:nvSpPr>
          <p:cNvPr id="36" name="Rectangle 35">
            <a:extLst>
              <a:ext uri="{FF2B5EF4-FFF2-40B4-BE49-F238E27FC236}">
                <a16:creationId xmlns:a16="http://schemas.microsoft.com/office/drawing/2014/main" id="{E65A820E-C988-3CB5-3664-7FBDC967843F}"/>
              </a:ext>
            </a:extLst>
          </p:cNvPr>
          <p:cNvSpPr/>
          <p:nvPr/>
        </p:nvSpPr>
        <p:spPr>
          <a:xfrm>
            <a:off x="618835" y="689513"/>
            <a:ext cx="10691039" cy="986417"/>
          </a:xfrm>
          <a:prstGeom prst="rect">
            <a:avLst/>
          </a:prstGeom>
          <a:solidFill>
            <a:srgbClr val="74BB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90EF6FEB-7063-8CD2-768E-B186CC680BC6}"/>
              </a:ext>
            </a:extLst>
          </p:cNvPr>
          <p:cNvGrpSpPr/>
          <p:nvPr/>
        </p:nvGrpSpPr>
        <p:grpSpPr>
          <a:xfrm>
            <a:off x="3700333" y="4526393"/>
            <a:ext cx="304527" cy="210342"/>
            <a:chOff x="3704367" y="2563248"/>
            <a:chExt cx="304527" cy="210342"/>
          </a:xfrm>
        </p:grpSpPr>
        <p:sp>
          <p:nvSpPr>
            <p:cNvPr id="23" name="Isosceles Triangle 56">
              <a:extLst>
                <a:ext uri="{FF2B5EF4-FFF2-40B4-BE49-F238E27FC236}">
                  <a16:creationId xmlns:a16="http://schemas.microsoft.com/office/drawing/2014/main" id="{A098EE43-DD89-68E4-FAF8-163DDAD125E3}"/>
                </a:ext>
              </a:extLst>
            </p:cNvPr>
            <p:cNvSpPr/>
            <p:nvPr/>
          </p:nvSpPr>
          <p:spPr>
            <a:xfrm rot="5400000">
              <a:off x="3839181" y="2603877"/>
              <a:ext cx="207623" cy="131803"/>
            </a:xfrm>
            <a:prstGeom prst="triangle">
              <a:avLst/>
            </a:prstGeom>
            <a:solidFill>
              <a:srgbClr val="2D6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27" name="Isosceles Triangle 56">
              <a:extLst>
                <a:ext uri="{FF2B5EF4-FFF2-40B4-BE49-F238E27FC236}">
                  <a16:creationId xmlns:a16="http://schemas.microsoft.com/office/drawing/2014/main" id="{3D196532-5E33-0ABD-E347-55F514215EB7}"/>
                </a:ext>
              </a:extLst>
            </p:cNvPr>
            <p:cNvSpPr/>
            <p:nvPr/>
          </p:nvSpPr>
          <p:spPr>
            <a:xfrm rot="5400000">
              <a:off x="3666457" y="2601158"/>
              <a:ext cx="207624" cy="131803"/>
            </a:xfrm>
            <a:prstGeom prst="triangle">
              <a:avLst/>
            </a:prstGeom>
            <a:solidFill>
              <a:srgbClr val="74B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B2B513AE-CA96-93C9-E3B4-04415BA85756}"/>
              </a:ext>
            </a:extLst>
          </p:cNvPr>
          <p:cNvGrpSpPr/>
          <p:nvPr/>
        </p:nvGrpSpPr>
        <p:grpSpPr>
          <a:xfrm>
            <a:off x="3704797" y="5022969"/>
            <a:ext cx="304527" cy="210342"/>
            <a:chOff x="3704367" y="2563248"/>
            <a:chExt cx="304527" cy="210342"/>
          </a:xfrm>
        </p:grpSpPr>
        <p:sp>
          <p:nvSpPr>
            <p:cNvPr id="29" name="Isosceles Triangle 56">
              <a:extLst>
                <a:ext uri="{FF2B5EF4-FFF2-40B4-BE49-F238E27FC236}">
                  <a16:creationId xmlns:a16="http://schemas.microsoft.com/office/drawing/2014/main" id="{1950F1DD-F0BD-BFD7-D552-EAAA752EC49A}"/>
                </a:ext>
              </a:extLst>
            </p:cNvPr>
            <p:cNvSpPr/>
            <p:nvPr/>
          </p:nvSpPr>
          <p:spPr>
            <a:xfrm rot="5400000">
              <a:off x="3839181" y="2603877"/>
              <a:ext cx="207623" cy="131803"/>
            </a:xfrm>
            <a:prstGeom prst="triangle">
              <a:avLst/>
            </a:prstGeom>
            <a:solidFill>
              <a:srgbClr val="2D6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31" name="Isosceles Triangle 56">
              <a:extLst>
                <a:ext uri="{FF2B5EF4-FFF2-40B4-BE49-F238E27FC236}">
                  <a16:creationId xmlns:a16="http://schemas.microsoft.com/office/drawing/2014/main" id="{8014E076-4BD9-7F52-2BF6-DB34955B80BD}"/>
                </a:ext>
              </a:extLst>
            </p:cNvPr>
            <p:cNvSpPr/>
            <p:nvPr/>
          </p:nvSpPr>
          <p:spPr>
            <a:xfrm rot="5400000">
              <a:off x="3666457" y="2601158"/>
              <a:ext cx="207624" cy="131803"/>
            </a:xfrm>
            <a:prstGeom prst="triangle">
              <a:avLst/>
            </a:prstGeom>
            <a:solidFill>
              <a:srgbClr val="74B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E8C9D282-7F3D-025A-D875-7961BE554ED7}"/>
              </a:ext>
            </a:extLst>
          </p:cNvPr>
          <p:cNvGrpSpPr/>
          <p:nvPr/>
        </p:nvGrpSpPr>
        <p:grpSpPr>
          <a:xfrm>
            <a:off x="3700333" y="5497572"/>
            <a:ext cx="304527" cy="210342"/>
            <a:chOff x="3704367" y="2563248"/>
            <a:chExt cx="304527" cy="210342"/>
          </a:xfrm>
        </p:grpSpPr>
        <p:sp>
          <p:nvSpPr>
            <p:cNvPr id="34" name="Isosceles Triangle 56">
              <a:extLst>
                <a:ext uri="{FF2B5EF4-FFF2-40B4-BE49-F238E27FC236}">
                  <a16:creationId xmlns:a16="http://schemas.microsoft.com/office/drawing/2014/main" id="{2FDA1A82-3EE9-B4DA-4B6D-E82B7B0EFCF9}"/>
                </a:ext>
              </a:extLst>
            </p:cNvPr>
            <p:cNvSpPr/>
            <p:nvPr/>
          </p:nvSpPr>
          <p:spPr>
            <a:xfrm rot="5400000">
              <a:off x="3839181" y="2603877"/>
              <a:ext cx="207623" cy="131803"/>
            </a:xfrm>
            <a:prstGeom prst="triangle">
              <a:avLst/>
            </a:prstGeom>
            <a:solidFill>
              <a:srgbClr val="2D6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35" name="Isosceles Triangle 56">
              <a:extLst>
                <a:ext uri="{FF2B5EF4-FFF2-40B4-BE49-F238E27FC236}">
                  <a16:creationId xmlns:a16="http://schemas.microsoft.com/office/drawing/2014/main" id="{6CCCA9EB-122B-5B59-9F85-4D5A73E15B09}"/>
                </a:ext>
              </a:extLst>
            </p:cNvPr>
            <p:cNvSpPr/>
            <p:nvPr/>
          </p:nvSpPr>
          <p:spPr>
            <a:xfrm rot="5400000">
              <a:off x="3666457" y="2601158"/>
              <a:ext cx="207624" cy="131803"/>
            </a:xfrm>
            <a:prstGeom prst="triangle">
              <a:avLst/>
            </a:prstGeom>
            <a:solidFill>
              <a:srgbClr val="74B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sp>
        <p:nvSpPr>
          <p:cNvPr id="3" name="object 3">
            <a:extLst>
              <a:ext uri="{FF2B5EF4-FFF2-40B4-BE49-F238E27FC236}">
                <a16:creationId xmlns:a16="http://schemas.microsoft.com/office/drawing/2014/main" id="{B2DE9F16-4DEE-30CD-23DF-CDF455CA50F7}"/>
              </a:ext>
            </a:extLst>
          </p:cNvPr>
          <p:cNvSpPr txBox="1"/>
          <p:nvPr/>
        </p:nvSpPr>
        <p:spPr>
          <a:xfrm>
            <a:off x="935766" y="750655"/>
            <a:ext cx="10374108" cy="841860"/>
          </a:xfrm>
          <a:prstGeom prst="rect">
            <a:avLst/>
          </a:prstGeom>
        </p:spPr>
        <p:txBody>
          <a:bodyPr vert="horz" wrap="square" lIns="0" tIns="33618" rIns="0" bIns="0" rtlCol="0">
            <a:spAutoFit/>
          </a:bodyPr>
          <a:lstStyle/>
          <a:p>
            <a:pPr marL="11206" marR="4483" defTabSz="806867">
              <a:spcBef>
                <a:spcPts val="265"/>
              </a:spcBef>
            </a:pPr>
            <a:r>
              <a:rPr lang="en-US" sz="2200" kern="0" dirty="0">
                <a:solidFill>
                  <a:srgbClr val="2D68C4"/>
                </a:solidFill>
                <a:latin typeface="Verdana" panose="020B0604030504040204" pitchFamily="34" charset="0"/>
                <a:cs typeface="Lucida Grande" panose="020B0600040502020204" pitchFamily="34" charset="0"/>
              </a:rPr>
              <a:t>Energy Microburst Tactics:</a:t>
            </a:r>
            <a:endParaRPr lang="en-US" sz="2200" kern="0" spc="-31" dirty="0">
              <a:solidFill>
                <a:srgbClr val="2D68C4"/>
              </a:solidFill>
              <a:latin typeface="Verdana" panose="020B0604030504040204" pitchFamily="34" charset="0"/>
              <a:cs typeface="Lucida Grande" panose="020B0600040502020204" pitchFamily="34" charset="0"/>
            </a:endParaRPr>
          </a:p>
          <a:p>
            <a:pPr marL="11206" marR="4483" defTabSz="806867">
              <a:spcBef>
                <a:spcPts val="265"/>
              </a:spcBef>
            </a:pPr>
            <a:r>
              <a:rPr lang="en-US" sz="2800" b="1" kern="0" dirty="0">
                <a:solidFill>
                  <a:srgbClr val="2D68C4"/>
                </a:solidFill>
                <a:latin typeface="Verdana" panose="020B0604030504040204" pitchFamily="34" charset="0"/>
                <a:cs typeface="Lucida Grande" panose="020B0600040502020204" pitchFamily="34" charset="0"/>
              </a:rPr>
              <a:t>When you feel the drain but need to push through</a:t>
            </a:r>
            <a:endParaRPr sz="2800" b="1" kern="0" dirty="0">
              <a:solidFill>
                <a:srgbClr val="2D68C4"/>
              </a:solidFill>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24663178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D4B008-5D7A-5739-9A30-821351A0B6A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6DA41"/>
              </a:solidFill>
            </a:endParaRPr>
          </a:p>
        </p:txBody>
      </p:sp>
      <p:sp>
        <p:nvSpPr>
          <p:cNvPr id="20" name="object 15">
            <a:extLst>
              <a:ext uri="{FF2B5EF4-FFF2-40B4-BE49-F238E27FC236}">
                <a16:creationId xmlns:a16="http://schemas.microsoft.com/office/drawing/2014/main" id="{652EA63B-2621-BCC6-D5F9-9F6AD7176F9D}"/>
              </a:ext>
            </a:extLst>
          </p:cNvPr>
          <p:cNvSpPr txBox="1"/>
          <p:nvPr/>
        </p:nvSpPr>
        <p:spPr>
          <a:xfrm>
            <a:off x="935765" y="1619484"/>
            <a:ext cx="2688421" cy="384048"/>
          </a:xfrm>
          <a:prstGeom prst="rect">
            <a:avLst/>
          </a:prstGeom>
          <a:solidFill>
            <a:srgbClr val="2D68C4"/>
          </a:solidFill>
        </p:spPr>
        <p:txBody>
          <a:bodyPr vert="horz" wrap="square" lIns="0" tIns="54909" rIns="91440" bIns="0" rtlCol="0" anchor="ctr">
            <a:noAutofit/>
          </a:bodyPr>
          <a:lstStyle/>
          <a:p>
            <a:pPr marL="72842" algn="r" defTabSz="806867">
              <a:spcBef>
                <a:spcPts val="432"/>
              </a:spcBef>
            </a:pPr>
            <a:r>
              <a:rPr lang="en-US" sz="1400" kern="0" spc="-9" dirty="0">
                <a:solidFill>
                  <a:srgbClr val="FFFFFF"/>
                </a:solidFill>
                <a:latin typeface="Verdana" panose="020B0604030504040204" pitchFamily="34" charset="0"/>
                <a:cs typeface="Lucida Grande" panose="020B0600040502020204" pitchFamily="34" charset="0"/>
              </a:rPr>
              <a:t>ACTION</a:t>
            </a:r>
            <a:endParaRPr lang="en-US" sz="1400" kern="0" dirty="0">
              <a:solidFill>
                <a:sysClr val="windowText" lastClr="000000"/>
              </a:solidFill>
              <a:latin typeface="Verdana" panose="020B0604030504040204" pitchFamily="34" charset="0"/>
              <a:cs typeface="Lucida Grande" panose="020B0600040502020204" pitchFamily="34" charset="0"/>
            </a:endParaRPr>
          </a:p>
        </p:txBody>
      </p:sp>
      <p:sp>
        <p:nvSpPr>
          <p:cNvPr id="21" name="object 16">
            <a:extLst>
              <a:ext uri="{FF2B5EF4-FFF2-40B4-BE49-F238E27FC236}">
                <a16:creationId xmlns:a16="http://schemas.microsoft.com/office/drawing/2014/main" id="{61D655E6-9590-06BD-57CF-7EE46CFA1A57}"/>
              </a:ext>
            </a:extLst>
          </p:cNvPr>
          <p:cNvSpPr txBox="1"/>
          <p:nvPr/>
        </p:nvSpPr>
        <p:spPr>
          <a:xfrm>
            <a:off x="4319914" y="1619484"/>
            <a:ext cx="6072263" cy="384048"/>
          </a:xfrm>
          <a:prstGeom prst="rect">
            <a:avLst/>
          </a:prstGeom>
          <a:solidFill>
            <a:srgbClr val="2D68C4"/>
          </a:solidFill>
        </p:spPr>
        <p:txBody>
          <a:bodyPr vert="horz" wrap="square" lIns="0" tIns="54909" rIns="0" bIns="0" rtlCol="0" anchor="ctr">
            <a:noAutofit/>
          </a:bodyPr>
          <a:lstStyle/>
          <a:p>
            <a:pPr marL="72282" defTabSz="806867">
              <a:spcBef>
                <a:spcPts val="432"/>
              </a:spcBef>
            </a:pPr>
            <a:r>
              <a:rPr lang="en-US" sz="1400" kern="0" spc="-9" dirty="0">
                <a:solidFill>
                  <a:srgbClr val="FFFFFF"/>
                </a:solidFill>
                <a:latin typeface="Verdana" panose="020B0604030504040204" pitchFamily="34" charset="0"/>
                <a:cs typeface="Lucida Grande" panose="020B0600040502020204" pitchFamily="34" charset="0"/>
              </a:rPr>
              <a:t> BENEFIT</a:t>
            </a:r>
            <a:endParaRPr sz="1400" kern="0" dirty="0">
              <a:solidFill>
                <a:sysClr val="windowText" lastClr="000000"/>
              </a:solidFill>
              <a:latin typeface="Verdana" panose="020B0604030504040204" pitchFamily="34" charset="0"/>
              <a:cs typeface="Lucida Grande" panose="020B0600040502020204" pitchFamily="34" charset="0"/>
            </a:endParaRPr>
          </a:p>
        </p:txBody>
      </p:sp>
      <p:sp>
        <p:nvSpPr>
          <p:cNvPr id="24" name="Subtitle 2">
            <a:extLst>
              <a:ext uri="{FF2B5EF4-FFF2-40B4-BE49-F238E27FC236}">
                <a16:creationId xmlns:a16="http://schemas.microsoft.com/office/drawing/2014/main" id="{CDF2715F-CDF8-2434-F9A3-F7CF3CA2FEB7}"/>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25" name="Date Placeholder 3">
            <a:extLst>
              <a:ext uri="{FF2B5EF4-FFF2-40B4-BE49-F238E27FC236}">
                <a16:creationId xmlns:a16="http://schemas.microsoft.com/office/drawing/2014/main" id="{651FAEFE-E892-B40F-9D60-082BF6F893F3}"/>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26" name="Footer Placeholder 5">
            <a:extLst>
              <a:ext uri="{FF2B5EF4-FFF2-40B4-BE49-F238E27FC236}">
                <a16:creationId xmlns:a16="http://schemas.microsoft.com/office/drawing/2014/main" id="{1BE3E431-329A-8D75-9ECB-6A41A20F8B48}"/>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40" name="Isosceles Triangle 56">
            <a:extLst>
              <a:ext uri="{FF2B5EF4-FFF2-40B4-BE49-F238E27FC236}">
                <a16:creationId xmlns:a16="http://schemas.microsoft.com/office/drawing/2014/main" id="{4DE8AE49-02EA-53B8-AC56-45027409AFF7}"/>
              </a:ext>
            </a:extLst>
          </p:cNvPr>
          <p:cNvSpPr/>
          <p:nvPr/>
        </p:nvSpPr>
        <p:spPr>
          <a:xfrm rot="5400000">
            <a:off x="3555618" y="1686130"/>
            <a:ext cx="386338" cy="253050"/>
          </a:xfrm>
          <a:prstGeom prst="triangle">
            <a:avLst/>
          </a:prstGeom>
          <a:solidFill>
            <a:srgbClr val="2D6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 name="object 17">
            <a:extLst>
              <a:ext uri="{FF2B5EF4-FFF2-40B4-BE49-F238E27FC236}">
                <a16:creationId xmlns:a16="http://schemas.microsoft.com/office/drawing/2014/main" id="{A7290AE9-8FE1-B7D7-748F-7DF8B23962EE}"/>
              </a:ext>
            </a:extLst>
          </p:cNvPr>
          <p:cNvSpPr txBox="1"/>
          <p:nvPr/>
        </p:nvSpPr>
        <p:spPr>
          <a:xfrm>
            <a:off x="1463422" y="2268104"/>
            <a:ext cx="2148963" cy="244862"/>
          </a:xfrm>
          <a:prstGeom prst="rect">
            <a:avLst/>
          </a:prstGeom>
        </p:spPr>
        <p:txBody>
          <a:bodyPr vert="horz" wrap="square" lIns="0" tIns="29134" rIns="0" bIns="0" rtlCol="0">
            <a:spAutoFit/>
          </a:bodyPr>
          <a:lstStyle/>
          <a:p>
            <a:pPr marL="11206" algn="r" defTabSz="806867">
              <a:spcBef>
                <a:spcPts val="229"/>
              </a:spcBef>
            </a:pPr>
            <a:r>
              <a:rPr lang="en-US" sz="1400" b="1" kern="0" spc="-9" dirty="0">
                <a:solidFill>
                  <a:srgbClr val="18332F"/>
                </a:solidFill>
                <a:latin typeface="Garamond" panose="02020404030301010803" pitchFamily="18" charset="0"/>
                <a:ea typeface="Palatino" pitchFamily="2" charset="77"/>
                <a:cs typeface="Arial"/>
              </a:rPr>
              <a:t>Take a gratitude moment.</a:t>
            </a:r>
            <a:endParaRPr sz="1400" b="1" kern="0" dirty="0">
              <a:solidFill>
                <a:srgbClr val="18332F"/>
              </a:solidFill>
              <a:latin typeface="Garamond" panose="02020404030301010803" pitchFamily="18" charset="0"/>
              <a:ea typeface="Palatino" pitchFamily="2" charset="77"/>
              <a:cs typeface="Arial"/>
            </a:endParaRPr>
          </a:p>
        </p:txBody>
      </p:sp>
      <p:sp>
        <p:nvSpPr>
          <p:cNvPr id="7" name="object 19">
            <a:extLst>
              <a:ext uri="{FF2B5EF4-FFF2-40B4-BE49-F238E27FC236}">
                <a16:creationId xmlns:a16="http://schemas.microsoft.com/office/drawing/2014/main" id="{8487A515-E3C0-1498-408D-80676344D859}"/>
              </a:ext>
            </a:extLst>
          </p:cNvPr>
          <p:cNvSpPr txBox="1"/>
          <p:nvPr/>
        </p:nvSpPr>
        <p:spPr>
          <a:xfrm>
            <a:off x="1910788" y="2884578"/>
            <a:ext cx="1701597" cy="226759"/>
          </a:xfrm>
          <a:prstGeom prst="rect">
            <a:avLst/>
          </a:prstGeom>
        </p:spPr>
        <p:txBody>
          <a:bodyPr vert="horz" wrap="square" lIns="0" tIns="11206" rIns="0" bIns="0" rtlCol="0">
            <a:spAutoFit/>
          </a:bodyPr>
          <a:lstStyle/>
          <a:p>
            <a:pPr marL="11206" algn="r" defTabSz="806867">
              <a:spcBef>
                <a:spcPts val="88"/>
              </a:spcBef>
            </a:pPr>
            <a:r>
              <a:rPr lang="en-US" sz="1400" b="1" kern="0" spc="-66" dirty="0">
                <a:solidFill>
                  <a:srgbClr val="18332F"/>
                </a:solidFill>
                <a:latin typeface="Garamond" panose="02020404030301010803" pitchFamily="18" charset="0"/>
                <a:ea typeface="Palatino" pitchFamily="2" charset="77"/>
                <a:cs typeface="Arial"/>
              </a:rPr>
              <a:t>Play some music.</a:t>
            </a:r>
            <a:endParaRPr sz="1400" b="1" kern="0" dirty="0">
              <a:solidFill>
                <a:srgbClr val="18332F"/>
              </a:solidFill>
              <a:latin typeface="Garamond" panose="02020404030301010803" pitchFamily="18" charset="0"/>
              <a:ea typeface="Palatino" pitchFamily="2" charset="77"/>
              <a:cs typeface="Arial"/>
            </a:endParaRPr>
          </a:p>
        </p:txBody>
      </p:sp>
      <p:sp>
        <p:nvSpPr>
          <p:cNvPr id="8" name="object 21">
            <a:extLst>
              <a:ext uri="{FF2B5EF4-FFF2-40B4-BE49-F238E27FC236}">
                <a16:creationId xmlns:a16="http://schemas.microsoft.com/office/drawing/2014/main" id="{30ABB85F-9BBC-FAAE-D8DD-15FA65B447C3}"/>
              </a:ext>
            </a:extLst>
          </p:cNvPr>
          <p:cNvSpPr txBox="1"/>
          <p:nvPr/>
        </p:nvSpPr>
        <p:spPr>
          <a:xfrm>
            <a:off x="845726" y="3386363"/>
            <a:ext cx="2766660" cy="974913"/>
          </a:xfrm>
          <a:prstGeom prst="rect">
            <a:avLst/>
          </a:prstGeom>
        </p:spPr>
        <p:txBody>
          <a:bodyPr vert="horz" wrap="square" lIns="0" tIns="11206" rIns="0" bIns="0" rtlCol="0">
            <a:spAutoFit/>
          </a:bodyPr>
          <a:lstStyle/>
          <a:p>
            <a:pPr marL="11206" marR="4483" algn="r" defTabSz="806867">
              <a:lnSpc>
                <a:spcPct val="111100"/>
              </a:lnSpc>
              <a:spcBef>
                <a:spcPts val="88"/>
              </a:spcBef>
            </a:pPr>
            <a:r>
              <a:rPr lang="en-US" sz="1400" b="1" kern="0" spc="-31" dirty="0">
                <a:solidFill>
                  <a:srgbClr val="18332F"/>
                </a:solidFill>
                <a:latin typeface="Garamond" panose="02020404030301010803" pitchFamily="18" charset="0"/>
                <a:ea typeface="Palatino" pitchFamily="2" charset="77"/>
                <a:cs typeface="Arial"/>
              </a:rPr>
              <a:t>Switch to “old-fashioned” pen and paper to take notes, sketch a</a:t>
            </a:r>
          </a:p>
          <a:p>
            <a:pPr marL="11206" marR="4483" algn="r" defTabSz="806867">
              <a:lnSpc>
                <a:spcPct val="111100"/>
              </a:lnSpc>
              <a:spcBef>
                <a:spcPts val="88"/>
              </a:spcBef>
            </a:pPr>
            <a:r>
              <a:rPr lang="en-US" sz="1400" b="1" kern="0" spc="-31" dirty="0">
                <a:solidFill>
                  <a:srgbClr val="18332F"/>
                </a:solidFill>
                <a:latin typeface="Garamond" panose="02020404030301010803" pitchFamily="18" charset="0"/>
                <a:ea typeface="Palatino" pitchFamily="2" charset="77"/>
                <a:cs typeface="Arial"/>
              </a:rPr>
              <a:t>work outline, or even doodling can provide a needed change.</a:t>
            </a:r>
          </a:p>
        </p:txBody>
      </p:sp>
      <p:sp>
        <p:nvSpPr>
          <p:cNvPr id="10" name="object 25">
            <a:extLst>
              <a:ext uri="{FF2B5EF4-FFF2-40B4-BE49-F238E27FC236}">
                <a16:creationId xmlns:a16="http://schemas.microsoft.com/office/drawing/2014/main" id="{97BB03FE-D28B-1F4B-91F6-306B6219C6FE}"/>
              </a:ext>
            </a:extLst>
          </p:cNvPr>
          <p:cNvSpPr txBox="1"/>
          <p:nvPr/>
        </p:nvSpPr>
        <p:spPr>
          <a:xfrm>
            <a:off x="845726" y="4641464"/>
            <a:ext cx="2766659" cy="226759"/>
          </a:xfrm>
          <a:prstGeom prst="rect">
            <a:avLst/>
          </a:prstGeom>
        </p:spPr>
        <p:txBody>
          <a:bodyPr vert="horz" wrap="square" lIns="0" tIns="11206" rIns="0" bIns="0" rtlCol="0">
            <a:spAutoFit/>
          </a:bodyPr>
          <a:lstStyle/>
          <a:p>
            <a:pPr marL="11206" algn="r" defTabSz="806867">
              <a:spcBef>
                <a:spcPts val="88"/>
              </a:spcBef>
            </a:pPr>
            <a:r>
              <a:rPr lang="en-US" sz="1400" b="1" kern="0" dirty="0">
                <a:solidFill>
                  <a:srgbClr val="18332F"/>
                </a:solidFill>
                <a:latin typeface="Garamond" panose="02020404030301010803" pitchFamily="18" charset="0"/>
                <a:ea typeface="Palatino" pitchFamily="2" charset="77"/>
                <a:cs typeface="Arial"/>
              </a:rPr>
              <a:t>Stop to acknowledge.</a:t>
            </a:r>
            <a:endParaRPr sz="1400" b="1" kern="0" dirty="0">
              <a:solidFill>
                <a:srgbClr val="18332F"/>
              </a:solidFill>
              <a:latin typeface="Garamond" panose="02020404030301010803" pitchFamily="18" charset="0"/>
              <a:ea typeface="Palatino" pitchFamily="2" charset="77"/>
              <a:cs typeface="Arial"/>
            </a:endParaRPr>
          </a:p>
        </p:txBody>
      </p:sp>
      <p:sp>
        <p:nvSpPr>
          <p:cNvPr id="12" name="object 27">
            <a:extLst>
              <a:ext uri="{FF2B5EF4-FFF2-40B4-BE49-F238E27FC236}">
                <a16:creationId xmlns:a16="http://schemas.microsoft.com/office/drawing/2014/main" id="{A7338C7D-5942-9324-2620-5C1846934A45}"/>
              </a:ext>
            </a:extLst>
          </p:cNvPr>
          <p:cNvSpPr txBox="1"/>
          <p:nvPr/>
        </p:nvSpPr>
        <p:spPr>
          <a:xfrm>
            <a:off x="1349960" y="5341026"/>
            <a:ext cx="2245657" cy="226759"/>
          </a:xfrm>
          <a:prstGeom prst="rect">
            <a:avLst/>
          </a:prstGeom>
        </p:spPr>
        <p:txBody>
          <a:bodyPr vert="horz" wrap="square" lIns="0" tIns="11206" rIns="0" bIns="0" rtlCol="0">
            <a:spAutoFit/>
          </a:bodyPr>
          <a:lstStyle/>
          <a:p>
            <a:pPr marL="11206" algn="r" defTabSz="806867">
              <a:spcBef>
                <a:spcPts val="88"/>
              </a:spcBef>
            </a:pPr>
            <a:r>
              <a:rPr lang="en-US" sz="1400" b="1" kern="0" dirty="0">
                <a:solidFill>
                  <a:srgbClr val="18332F"/>
                </a:solidFill>
                <a:latin typeface="Garamond" panose="02020404030301010803" pitchFamily="18" charset="0"/>
                <a:ea typeface="Palatino" pitchFamily="2" charset="77"/>
                <a:cs typeface="Arial"/>
              </a:rPr>
              <a:t>Get creative!</a:t>
            </a:r>
            <a:endParaRPr sz="1400" b="1" kern="0" dirty="0">
              <a:solidFill>
                <a:srgbClr val="18332F"/>
              </a:solidFill>
              <a:latin typeface="Garamond" panose="02020404030301010803" pitchFamily="18" charset="0"/>
              <a:ea typeface="Palatino" pitchFamily="2" charset="77"/>
              <a:cs typeface="Arial"/>
            </a:endParaRPr>
          </a:p>
        </p:txBody>
      </p:sp>
      <p:sp>
        <p:nvSpPr>
          <p:cNvPr id="14" name="object 18">
            <a:extLst>
              <a:ext uri="{FF2B5EF4-FFF2-40B4-BE49-F238E27FC236}">
                <a16:creationId xmlns:a16="http://schemas.microsoft.com/office/drawing/2014/main" id="{B8A355A9-194E-11F2-B1A5-DEA1E3D2BCC8}"/>
              </a:ext>
            </a:extLst>
          </p:cNvPr>
          <p:cNvSpPr txBox="1"/>
          <p:nvPr/>
        </p:nvSpPr>
        <p:spPr>
          <a:xfrm>
            <a:off x="4333455" y="2285943"/>
            <a:ext cx="6046571" cy="208229"/>
          </a:xfrm>
          <a:prstGeom prst="rect">
            <a:avLst/>
          </a:prstGeom>
        </p:spPr>
        <p:txBody>
          <a:bodyPr vert="horz" wrap="square" lIns="0" tIns="11206" rIns="0" bIns="0" rtlCol="0">
            <a:spAutoFit/>
          </a:bodyPr>
          <a:lstStyle/>
          <a:p>
            <a:pPr marL="11206" marR="4483" defTabSz="806867">
              <a:lnSpc>
                <a:spcPct val="111100"/>
              </a:lnSpc>
              <a:spcBef>
                <a:spcPts val="88"/>
              </a:spcBef>
            </a:pPr>
            <a:r>
              <a:rPr lang="en-US" sz="1200" kern="0" spc="-31" dirty="0">
                <a:solidFill>
                  <a:srgbClr val="18332F"/>
                </a:solidFill>
                <a:latin typeface="Garamond" panose="02020404030301010803" pitchFamily="18" charset="0"/>
                <a:ea typeface="Palatino" pitchFamily="2" charset="77"/>
                <a:cs typeface="Arial"/>
              </a:rPr>
              <a:t>Research shows that writing a short list of daily gratitude serves as a sustained pick-me-up.</a:t>
            </a:r>
          </a:p>
        </p:txBody>
      </p:sp>
      <p:sp>
        <p:nvSpPr>
          <p:cNvPr id="16" name="object 20">
            <a:extLst>
              <a:ext uri="{FF2B5EF4-FFF2-40B4-BE49-F238E27FC236}">
                <a16:creationId xmlns:a16="http://schemas.microsoft.com/office/drawing/2014/main" id="{552C1BD4-11F8-7D86-CB9C-CF8618E3537F}"/>
              </a:ext>
            </a:extLst>
          </p:cNvPr>
          <p:cNvSpPr txBox="1"/>
          <p:nvPr/>
        </p:nvSpPr>
        <p:spPr>
          <a:xfrm>
            <a:off x="4333454" y="2887964"/>
            <a:ext cx="4484117" cy="208229"/>
          </a:xfrm>
          <a:prstGeom prst="rect">
            <a:avLst/>
          </a:prstGeom>
        </p:spPr>
        <p:txBody>
          <a:bodyPr vert="horz" wrap="square" lIns="0" tIns="11206" rIns="0" bIns="0" rtlCol="0">
            <a:spAutoFit/>
          </a:bodyPr>
          <a:lstStyle/>
          <a:p>
            <a:pPr marL="11206" marR="4483" defTabSz="806867">
              <a:lnSpc>
                <a:spcPct val="111100"/>
              </a:lnSpc>
              <a:spcBef>
                <a:spcPts val="88"/>
              </a:spcBef>
            </a:pPr>
            <a:r>
              <a:rPr lang="en-US" sz="1200" kern="0" spc="-66" dirty="0">
                <a:solidFill>
                  <a:srgbClr val="18332F"/>
                </a:solidFill>
                <a:latin typeface="Garamond" panose="02020404030301010803" pitchFamily="18" charset="0"/>
                <a:ea typeface="Palatino" pitchFamily="2" charset="77"/>
                <a:cs typeface="Arial"/>
              </a:rPr>
              <a:t>Your favorite music has the power to quickly bring an energy lift.</a:t>
            </a:r>
          </a:p>
        </p:txBody>
      </p:sp>
      <p:sp>
        <p:nvSpPr>
          <p:cNvPr id="18" name="object 22">
            <a:extLst>
              <a:ext uri="{FF2B5EF4-FFF2-40B4-BE49-F238E27FC236}">
                <a16:creationId xmlns:a16="http://schemas.microsoft.com/office/drawing/2014/main" id="{97A50298-100D-0B68-1900-2C110FEC7CB7}"/>
              </a:ext>
            </a:extLst>
          </p:cNvPr>
          <p:cNvSpPr txBox="1"/>
          <p:nvPr/>
        </p:nvSpPr>
        <p:spPr>
          <a:xfrm>
            <a:off x="4333454" y="3726710"/>
            <a:ext cx="4894426" cy="208229"/>
          </a:xfrm>
          <a:prstGeom prst="rect">
            <a:avLst/>
          </a:prstGeom>
        </p:spPr>
        <p:txBody>
          <a:bodyPr vert="horz" wrap="square" lIns="0" tIns="11206" rIns="0" bIns="0" rtlCol="0">
            <a:spAutoFit/>
          </a:bodyPr>
          <a:lstStyle/>
          <a:p>
            <a:pPr marL="11206" marR="4483" defTabSz="806867">
              <a:lnSpc>
                <a:spcPct val="111100"/>
              </a:lnSpc>
              <a:spcBef>
                <a:spcPts val="88"/>
              </a:spcBef>
            </a:pPr>
            <a:r>
              <a:rPr lang="en-US" sz="1200" kern="0" spc="-31" dirty="0">
                <a:solidFill>
                  <a:srgbClr val="18332F"/>
                </a:solidFill>
                <a:latin typeface="Garamond" panose="02020404030301010803" pitchFamily="18" charset="0"/>
                <a:ea typeface="Palatino" pitchFamily="2" charset="77"/>
                <a:cs typeface="Arial"/>
              </a:rPr>
              <a:t>Research shows pen-and-paper improves retention and deepens processing.</a:t>
            </a:r>
          </a:p>
        </p:txBody>
      </p:sp>
      <p:sp>
        <p:nvSpPr>
          <p:cNvPr id="23" name="object 26">
            <a:extLst>
              <a:ext uri="{FF2B5EF4-FFF2-40B4-BE49-F238E27FC236}">
                <a16:creationId xmlns:a16="http://schemas.microsoft.com/office/drawing/2014/main" id="{0239FBA4-E5DC-A998-D8AE-176B5879DFA9}"/>
              </a:ext>
            </a:extLst>
          </p:cNvPr>
          <p:cNvSpPr txBox="1"/>
          <p:nvPr/>
        </p:nvSpPr>
        <p:spPr>
          <a:xfrm>
            <a:off x="4333454" y="4500296"/>
            <a:ext cx="6219134" cy="618213"/>
          </a:xfrm>
          <a:prstGeom prst="rect">
            <a:avLst/>
          </a:prstGeom>
        </p:spPr>
        <p:txBody>
          <a:bodyPr vert="horz" wrap="square" lIns="0" tIns="11206" rIns="0" bIns="0" rtlCol="0">
            <a:spAutoFit/>
          </a:bodyPr>
          <a:lstStyle/>
          <a:p>
            <a:pPr marL="11206" marR="4483" defTabSz="806867">
              <a:lnSpc>
                <a:spcPct val="111100"/>
              </a:lnSpc>
              <a:spcBef>
                <a:spcPts val="88"/>
              </a:spcBef>
            </a:pPr>
            <a:r>
              <a:rPr lang="en-US" sz="1200" kern="0" dirty="0">
                <a:solidFill>
                  <a:srgbClr val="18332F"/>
                </a:solidFill>
                <a:latin typeface="Garamond" panose="02020404030301010803" pitchFamily="18" charset="0"/>
                <a:ea typeface="Palatino" pitchFamily="2" charset="77"/>
                <a:cs typeface="Arial"/>
              </a:rPr>
              <a:t>If you are feeling frustration with a task you’re working on, coming out of a tough discussion, or otherwise dealing with draining event, don’t just plow ahead. Instead, take some time to acknowledge your feelings. Often, this is all you need to help refocus and positively reset.</a:t>
            </a:r>
          </a:p>
        </p:txBody>
      </p:sp>
      <p:sp>
        <p:nvSpPr>
          <p:cNvPr id="27" name="object 28">
            <a:extLst>
              <a:ext uri="{FF2B5EF4-FFF2-40B4-BE49-F238E27FC236}">
                <a16:creationId xmlns:a16="http://schemas.microsoft.com/office/drawing/2014/main" id="{4A4531E3-D5BF-D0FB-025F-CE037117E869}"/>
              </a:ext>
            </a:extLst>
          </p:cNvPr>
          <p:cNvSpPr txBox="1"/>
          <p:nvPr/>
        </p:nvSpPr>
        <p:spPr>
          <a:xfrm>
            <a:off x="4297145" y="5286998"/>
            <a:ext cx="6108573" cy="413220"/>
          </a:xfrm>
          <a:prstGeom prst="rect">
            <a:avLst/>
          </a:prstGeom>
        </p:spPr>
        <p:txBody>
          <a:bodyPr vert="horz" wrap="square" lIns="0" tIns="11206" rIns="0" bIns="0" rtlCol="0">
            <a:spAutoFit/>
          </a:bodyPr>
          <a:lstStyle/>
          <a:p>
            <a:pPr marL="11206" marR="4483" defTabSz="806867">
              <a:lnSpc>
                <a:spcPct val="111100"/>
              </a:lnSpc>
              <a:spcBef>
                <a:spcPts val="88"/>
              </a:spcBef>
            </a:pPr>
            <a:r>
              <a:rPr lang="en-US" sz="1200" kern="0" dirty="0">
                <a:solidFill>
                  <a:srgbClr val="18332F"/>
                </a:solidFill>
                <a:latin typeface="Garamond" panose="02020404030301010803" pitchFamily="18" charset="0"/>
                <a:ea typeface="Palatino" pitchFamily="2" charset="77"/>
                <a:cs typeface="Arial"/>
              </a:rPr>
              <a:t>Whether it’s writing or painting, designing, or building, each of us has a unique path to sparking joy and energy through creating.</a:t>
            </a:r>
          </a:p>
        </p:txBody>
      </p:sp>
      <p:sp>
        <p:nvSpPr>
          <p:cNvPr id="5" name="Rectangle 4">
            <a:extLst>
              <a:ext uri="{FF2B5EF4-FFF2-40B4-BE49-F238E27FC236}">
                <a16:creationId xmlns:a16="http://schemas.microsoft.com/office/drawing/2014/main" id="{92D54E13-BD10-A874-397E-7BED0BE111EB}"/>
              </a:ext>
            </a:extLst>
          </p:cNvPr>
          <p:cNvSpPr/>
          <p:nvPr/>
        </p:nvSpPr>
        <p:spPr>
          <a:xfrm>
            <a:off x="510988" y="419100"/>
            <a:ext cx="11185712" cy="5727049"/>
          </a:xfrm>
          <a:prstGeom prst="rect">
            <a:avLst/>
          </a:prstGeom>
          <a:noFill/>
          <a:ln w="41275">
            <a:solidFill>
              <a:srgbClr val="3369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grpSp>
        <p:nvGrpSpPr>
          <p:cNvPr id="4" name="Group 3">
            <a:extLst>
              <a:ext uri="{FF2B5EF4-FFF2-40B4-BE49-F238E27FC236}">
                <a16:creationId xmlns:a16="http://schemas.microsoft.com/office/drawing/2014/main" id="{61534931-D1E8-5A43-2F9D-A99E42849A8D}"/>
              </a:ext>
            </a:extLst>
          </p:cNvPr>
          <p:cNvGrpSpPr/>
          <p:nvPr/>
        </p:nvGrpSpPr>
        <p:grpSpPr>
          <a:xfrm>
            <a:off x="3811165" y="4664933"/>
            <a:ext cx="304527" cy="210342"/>
            <a:chOff x="3704367" y="2563248"/>
            <a:chExt cx="304527" cy="210342"/>
          </a:xfrm>
        </p:grpSpPr>
        <p:sp>
          <p:nvSpPr>
            <p:cNvPr id="9" name="Isosceles Triangle 56">
              <a:extLst>
                <a:ext uri="{FF2B5EF4-FFF2-40B4-BE49-F238E27FC236}">
                  <a16:creationId xmlns:a16="http://schemas.microsoft.com/office/drawing/2014/main" id="{5688FE94-F538-7E89-4F43-EA9237FFB3BD}"/>
                </a:ext>
              </a:extLst>
            </p:cNvPr>
            <p:cNvSpPr/>
            <p:nvPr/>
          </p:nvSpPr>
          <p:spPr>
            <a:xfrm rot="5400000">
              <a:off x="3839181" y="2603877"/>
              <a:ext cx="207623" cy="131803"/>
            </a:xfrm>
            <a:prstGeom prst="triangle">
              <a:avLst/>
            </a:prstGeom>
            <a:solidFill>
              <a:srgbClr val="2D6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11" name="Isosceles Triangle 56">
              <a:extLst>
                <a:ext uri="{FF2B5EF4-FFF2-40B4-BE49-F238E27FC236}">
                  <a16:creationId xmlns:a16="http://schemas.microsoft.com/office/drawing/2014/main" id="{041BF78F-7B45-C0D6-2D4E-9419237DE366}"/>
                </a:ext>
              </a:extLst>
            </p:cNvPr>
            <p:cNvSpPr/>
            <p:nvPr/>
          </p:nvSpPr>
          <p:spPr>
            <a:xfrm rot="5400000">
              <a:off x="3666457" y="2601158"/>
              <a:ext cx="207624" cy="131803"/>
            </a:xfrm>
            <a:prstGeom prst="triangle">
              <a:avLst/>
            </a:prstGeom>
            <a:solidFill>
              <a:srgbClr val="74B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E05296FE-49E0-8E49-F22C-FFE3CAC0A6FC}"/>
              </a:ext>
            </a:extLst>
          </p:cNvPr>
          <p:cNvGrpSpPr/>
          <p:nvPr/>
        </p:nvGrpSpPr>
        <p:grpSpPr>
          <a:xfrm>
            <a:off x="3814471" y="5345840"/>
            <a:ext cx="304527" cy="210342"/>
            <a:chOff x="3704367" y="2563248"/>
            <a:chExt cx="304527" cy="210342"/>
          </a:xfrm>
        </p:grpSpPr>
        <p:sp>
          <p:nvSpPr>
            <p:cNvPr id="15" name="Isosceles Triangle 56">
              <a:extLst>
                <a:ext uri="{FF2B5EF4-FFF2-40B4-BE49-F238E27FC236}">
                  <a16:creationId xmlns:a16="http://schemas.microsoft.com/office/drawing/2014/main" id="{9AD8E2FC-EE2D-5B2C-8348-907E2D614BC3}"/>
                </a:ext>
              </a:extLst>
            </p:cNvPr>
            <p:cNvSpPr/>
            <p:nvPr/>
          </p:nvSpPr>
          <p:spPr>
            <a:xfrm rot="5400000">
              <a:off x="3839181" y="2603877"/>
              <a:ext cx="207623" cy="131803"/>
            </a:xfrm>
            <a:prstGeom prst="triangle">
              <a:avLst/>
            </a:prstGeom>
            <a:solidFill>
              <a:srgbClr val="2D6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17" name="Isosceles Triangle 56">
              <a:extLst>
                <a:ext uri="{FF2B5EF4-FFF2-40B4-BE49-F238E27FC236}">
                  <a16:creationId xmlns:a16="http://schemas.microsoft.com/office/drawing/2014/main" id="{D4FB7E93-C383-8DBE-8244-8A9ADE760256}"/>
                </a:ext>
              </a:extLst>
            </p:cNvPr>
            <p:cNvSpPr/>
            <p:nvPr/>
          </p:nvSpPr>
          <p:spPr>
            <a:xfrm rot="5400000">
              <a:off x="3666457" y="2601158"/>
              <a:ext cx="207624" cy="131803"/>
            </a:xfrm>
            <a:prstGeom prst="triangle">
              <a:avLst/>
            </a:prstGeom>
            <a:solidFill>
              <a:srgbClr val="74B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63DCA25C-B58D-9509-8D7F-94CEB54612BC}"/>
              </a:ext>
            </a:extLst>
          </p:cNvPr>
          <p:cNvGrpSpPr/>
          <p:nvPr/>
        </p:nvGrpSpPr>
        <p:grpSpPr>
          <a:xfrm>
            <a:off x="3815789" y="3727441"/>
            <a:ext cx="304527" cy="210342"/>
            <a:chOff x="3704367" y="2563248"/>
            <a:chExt cx="304527" cy="210342"/>
          </a:xfrm>
        </p:grpSpPr>
        <p:sp>
          <p:nvSpPr>
            <p:cNvPr id="36" name="Isosceles Triangle 56">
              <a:extLst>
                <a:ext uri="{FF2B5EF4-FFF2-40B4-BE49-F238E27FC236}">
                  <a16:creationId xmlns:a16="http://schemas.microsoft.com/office/drawing/2014/main" id="{7F1D133A-1226-134C-EF7B-EDAF18981E01}"/>
                </a:ext>
              </a:extLst>
            </p:cNvPr>
            <p:cNvSpPr/>
            <p:nvPr/>
          </p:nvSpPr>
          <p:spPr>
            <a:xfrm rot="5400000">
              <a:off x="3839181" y="2603877"/>
              <a:ext cx="207623" cy="131803"/>
            </a:xfrm>
            <a:prstGeom prst="triangle">
              <a:avLst/>
            </a:prstGeom>
            <a:solidFill>
              <a:srgbClr val="2D6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38" name="Isosceles Triangle 56">
              <a:extLst>
                <a:ext uri="{FF2B5EF4-FFF2-40B4-BE49-F238E27FC236}">
                  <a16:creationId xmlns:a16="http://schemas.microsoft.com/office/drawing/2014/main" id="{C8E333CC-1FA8-592F-723A-F5B128119592}"/>
                </a:ext>
              </a:extLst>
            </p:cNvPr>
            <p:cNvSpPr/>
            <p:nvPr/>
          </p:nvSpPr>
          <p:spPr>
            <a:xfrm rot="5400000">
              <a:off x="3666457" y="2601158"/>
              <a:ext cx="207624" cy="131803"/>
            </a:xfrm>
            <a:prstGeom prst="triangle">
              <a:avLst/>
            </a:prstGeom>
            <a:solidFill>
              <a:srgbClr val="74B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7E2BDAC-EBEA-E704-FFE9-8B65726BFC5F}"/>
              </a:ext>
            </a:extLst>
          </p:cNvPr>
          <p:cNvGrpSpPr/>
          <p:nvPr/>
        </p:nvGrpSpPr>
        <p:grpSpPr>
          <a:xfrm>
            <a:off x="3824835" y="2907645"/>
            <a:ext cx="304527" cy="210342"/>
            <a:chOff x="3704367" y="2563248"/>
            <a:chExt cx="304527" cy="210342"/>
          </a:xfrm>
        </p:grpSpPr>
        <p:sp>
          <p:nvSpPr>
            <p:cNvPr id="44" name="Isosceles Triangle 56">
              <a:extLst>
                <a:ext uri="{FF2B5EF4-FFF2-40B4-BE49-F238E27FC236}">
                  <a16:creationId xmlns:a16="http://schemas.microsoft.com/office/drawing/2014/main" id="{0E59A536-E96E-D26C-B66D-7F1F2344AFE5}"/>
                </a:ext>
              </a:extLst>
            </p:cNvPr>
            <p:cNvSpPr/>
            <p:nvPr/>
          </p:nvSpPr>
          <p:spPr>
            <a:xfrm rot="5400000">
              <a:off x="3839181" y="2603877"/>
              <a:ext cx="207623" cy="131803"/>
            </a:xfrm>
            <a:prstGeom prst="triangle">
              <a:avLst/>
            </a:prstGeom>
            <a:solidFill>
              <a:srgbClr val="2D6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45" name="Isosceles Triangle 56">
              <a:extLst>
                <a:ext uri="{FF2B5EF4-FFF2-40B4-BE49-F238E27FC236}">
                  <a16:creationId xmlns:a16="http://schemas.microsoft.com/office/drawing/2014/main" id="{CB5B16B7-731C-0EB5-3F25-AA299BC0AFAB}"/>
                </a:ext>
              </a:extLst>
            </p:cNvPr>
            <p:cNvSpPr/>
            <p:nvPr/>
          </p:nvSpPr>
          <p:spPr>
            <a:xfrm rot="5400000">
              <a:off x="3666457" y="2601158"/>
              <a:ext cx="207624" cy="131803"/>
            </a:xfrm>
            <a:prstGeom prst="triangle">
              <a:avLst/>
            </a:prstGeom>
            <a:solidFill>
              <a:srgbClr val="74B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22185975-4332-6647-CCC6-4666DF537F42}"/>
              </a:ext>
            </a:extLst>
          </p:cNvPr>
          <p:cNvGrpSpPr/>
          <p:nvPr/>
        </p:nvGrpSpPr>
        <p:grpSpPr>
          <a:xfrm>
            <a:off x="3820220" y="2302670"/>
            <a:ext cx="304527" cy="210342"/>
            <a:chOff x="3704367" y="2563248"/>
            <a:chExt cx="304527" cy="210342"/>
          </a:xfrm>
        </p:grpSpPr>
        <p:sp>
          <p:nvSpPr>
            <p:cNvPr id="47" name="Isosceles Triangle 56">
              <a:extLst>
                <a:ext uri="{FF2B5EF4-FFF2-40B4-BE49-F238E27FC236}">
                  <a16:creationId xmlns:a16="http://schemas.microsoft.com/office/drawing/2014/main" id="{E4DC87B7-214A-EF51-C273-80C227E93D91}"/>
                </a:ext>
              </a:extLst>
            </p:cNvPr>
            <p:cNvSpPr/>
            <p:nvPr/>
          </p:nvSpPr>
          <p:spPr>
            <a:xfrm rot="5400000">
              <a:off x="3839181" y="2603877"/>
              <a:ext cx="207623" cy="131803"/>
            </a:xfrm>
            <a:prstGeom prst="triangle">
              <a:avLst/>
            </a:prstGeom>
            <a:solidFill>
              <a:srgbClr val="2D6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48" name="Isosceles Triangle 56">
              <a:extLst>
                <a:ext uri="{FF2B5EF4-FFF2-40B4-BE49-F238E27FC236}">
                  <a16:creationId xmlns:a16="http://schemas.microsoft.com/office/drawing/2014/main" id="{F24781A3-C3C0-838E-3C2E-746A1ECA2AD9}"/>
                </a:ext>
              </a:extLst>
            </p:cNvPr>
            <p:cNvSpPr/>
            <p:nvPr/>
          </p:nvSpPr>
          <p:spPr>
            <a:xfrm rot="5400000">
              <a:off x="3666457" y="2601158"/>
              <a:ext cx="207624" cy="131803"/>
            </a:xfrm>
            <a:prstGeom prst="triangle">
              <a:avLst/>
            </a:prstGeom>
            <a:solidFill>
              <a:srgbClr val="74B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sp>
        <p:nvSpPr>
          <p:cNvPr id="49" name="Rectangle 48">
            <a:extLst>
              <a:ext uri="{FF2B5EF4-FFF2-40B4-BE49-F238E27FC236}">
                <a16:creationId xmlns:a16="http://schemas.microsoft.com/office/drawing/2014/main" id="{BCE901B9-E324-4655-3249-B4B4111555FA}"/>
              </a:ext>
            </a:extLst>
          </p:cNvPr>
          <p:cNvSpPr/>
          <p:nvPr/>
        </p:nvSpPr>
        <p:spPr>
          <a:xfrm>
            <a:off x="621824" y="641532"/>
            <a:ext cx="10945091" cy="777151"/>
          </a:xfrm>
          <a:prstGeom prst="rect">
            <a:avLst/>
          </a:prstGeom>
          <a:solidFill>
            <a:srgbClr val="74BB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B2DE9F16-4DEE-30CD-23DF-CDF455CA50F7}"/>
              </a:ext>
            </a:extLst>
          </p:cNvPr>
          <p:cNvSpPr txBox="1"/>
          <p:nvPr/>
        </p:nvSpPr>
        <p:spPr>
          <a:xfrm>
            <a:off x="935765" y="748210"/>
            <a:ext cx="10374108" cy="495611"/>
          </a:xfrm>
          <a:prstGeom prst="rect">
            <a:avLst/>
          </a:prstGeom>
        </p:spPr>
        <p:txBody>
          <a:bodyPr vert="horz" wrap="square" lIns="0" tIns="33618" rIns="0" bIns="0" rtlCol="0">
            <a:spAutoFit/>
          </a:bodyPr>
          <a:lstStyle/>
          <a:p>
            <a:pPr marL="11206" marR="4483" defTabSz="806867">
              <a:spcBef>
                <a:spcPts val="265"/>
              </a:spcBef>
            </a:pPr>
            <a:r>
              <a:rPr lang="en-US" sz="3000" b="1" kern="0" dirty="0">
                <a:solidFill>
                  <a:srgbClr val="2D68C4"/>
                </a:solidFill>
                <a:latin typeface="Verdana" panose="020B0604030504040204" pitchFamily="34" charset="0"/>
                <a:cs typeface="Lucida Grande" panose="020B0600040502020204" pitchFamily="34" charset="0"/>
              </a:rPr>
              <a:t>Energy Microburst Tactics</a:t>
            </a:r>
            <a:endParaRPr sz="3000" b="1" kern="0" dirty="0">
              <a:solidFill>
                <a:srgbClr val="2D68C4"/>
              </a:solidFill>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30935442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group of women laughing&#10;&#10;Description automatically generated">
            <a:extLst>
              <a:ext uri="{FF2B5EF4-FFF2-40B4-BE49-F238E27FC236}">
                <a16:creationId xmlns:a16="http://schemas.microsoft.com/office/drawing/2014/main" id="{1DBF4CCE-6149-81EF-3C46-D30AEEB7EAFB}"/>
              </a:ext>
            </a:extLst>
          </p:cNvPr>
          <p:cNvPicPr>
            <a:picLocks noChangeAspect="1"/>
          </p:cNvPicPr>
          <p:nvPr/>
        </p:nvPicPr>
        <p:blipFill rotWithShape="1">
          <a:blip r:embed="rId3">
            <a:extLst>
              <a:ext uri="{28A0092B-C50C-407E-A947-70E740481C1C}">
                <a14:useLocalDpi xmlns:a14="http://schemas.microsoft.com/office/drawing/2010/main" val="0"/>
              </a:ext>
            </a:extLst>
          </a:blip>
          <a:srcRect t="6186" b="6186"/>
          <a:stretch/>
        </p:blipFill>
        <p:spPr>
          <a:xfrm>
            <a:off x="0" y="0"/>
            <a:ext cx="12192000" cy="6858000"/>
          </a:xfrm>
          <a:prstGeom prst="rect">
            <a:avLst/>
          </a:prstGeom>
        </p:spPr>
      </p:pic>
      <p:sp>
        <p:nvSpPr>
          <p:cNvPr id="35" name="Rectangle 34">
            <a:extLst>
              <a:ext uri="{FF2B5EF4-FFF2-40B4-BE49-F238E27FC236}">
                <a16:creationId xmlns:a16="http://schemas.microsoft.com/office/drawing/2014/main" id="{5B1933E0-300F-8D6E-BE37-F5EE84A8D36D}"/>
              </a:ext>
            </a:extLst>
          </p:cNvPr>
          <p:cNvSpPr/>
          <p:nvPr/>
        </p:nvSpPr>
        <p:spPr>
          <a:xfrm>
            <a:off x="0" y="0"/>
            <a:ext cx="12192000" cy="6858000"/>
          </a:xfrm>
          <a:prstGeom prst="rect">
            <a:avLst/>
          </a:prstGeom>
          <a:solidFill>
            <a:srgbClr val="30230B">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066F044C-CC47-4E13-5B6A-790D97D7F465}"/>
              </a:ext>
            </a:extLst>
          </p:cNvPr>
          <p:cNvSpPr txBox="1">
            <a:spLocks/>
          </p:cNvSpPr>
          <p:nvPr/>
        </p:nvSpPr>
        <p:spPr>
          <a:xfrm>
            <a:off x="946684" y="3957059"/>
            <a:ext cx="6773110" cy="1325563"/>
          </a:xfrm>
          <a:prstGeom prst="rect">
            <a:avLst/>
          </a:prstGeom>
        </p:spPr>
        <p:txBody>
          <a:bodyPr>
            <a:noAutofit/>
          </a:bodyPr>
          <a:lstStyle>
            <a:lvl1pPr algn="l" defTabSz="914400" rtl="0" eaLnBrk="1" latinLnBrk="0" hangingPunct="1">
              <a:lnSpc>
                <a:spcPct val="90000"/>
              </a:lnSpc>
              <a:spcBef>
                <a:spcPct val="0"/>
              </a:spcBef>
              <a:buNone/>
              <a:defRPr sz="4000" b="1" i="0" kern="1200">
                <a:solidFill>
                  <a:schemeClr val="bg1"/>
                </a:solidFill>
                <a:latin typeface="Lucida Grande" panose="020B0600040502020204" pitchFamily="34" charset="0"/>
                <a:ea typeface="+mj-ea"/>
                <a:cs typeface="Lucida Grande" panose="020B0600040502020204" pitchFamily="34" charset="0"/>
              </a:defRPr>
            </a:lvl1pPr>
          </a:lstStyle>
          <a:p>
            <a:r>
              <a:rPr lang="en-US" dirty="0">
                <a:latin typeface="Verdana" panose="020B0604030504040204" pitchFamily="34" charset="0"/>
              </a:rPr>
              <a:t>Why you have the time for Energy Microbursts</a:t>
            </a:r>
          </a:p>
        </p:txBody>
      </p:sp>
      <p:sp>
        <p:nvSpPr>
          <p:cNvPr id="23" name="Content Placeholder 2">
            <a:extLst>
              <a:ext uri="{FF2B5EF4-FFF2-40B4-BE49-F238E27FC236}">
                <a16:creationId xmlns:a16="http://schemas.microsoft.com/office/drawing/2014/main" id="{9FFED3D5-9E43-071F-96EF-B6BA0D7E2659}"/>
              </a:ext>
            </a:extLst>
          </p:cNvPr>
          <p:cNvSpPr txBox="1">
            <a:spLocks/>
          </p:cNvSpPr>
          <p:nvPr/>
        </p:nvSpPr>
        <p:spPr>
          <a:xfrm>
            <a:off x="818062" y="595531"/>
            <a:ext cx="5981700" cy="2305410"/>
          </a:xfrm>
          <a:prstGeom prst="rect">
            <a:avLst/>
          </a:prstGeom>
        </p:spPr>
        <p:txBody>
          <a:bodyPr>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bg1"/>
                </a:solidFill>
                <a:latin typeface="Lucida Grande" panose="020B0600040502020204" pitchFamily="34" charset="0"/>
                <a:ea typeface="+mn-ea"/>
                <a:cs typeface="Lucida Grande" panose="020B06000405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Verdana" panose="020B0604030504040204" pitchFamily="34" charset="0"/>
              </a:rPr>
              <a:t>Be Your Best, Feel Your Best</a:t>
            </a:r>
            <a:br>
              <a:rPr lang="en-US" sz="2400" dirty="0">
                <a:latin typeface="Verdana" panose="020B0604030504040204" pitchFamily="34" charset="0"/>
              </a:rPr>
            </a:br>
            <a:r>
              <a:rPr lang="en-US" sz="3000" b="1" dirty="0">
                <a:latin typeface="Verdana" panose="020B0604030504040204" pitchFamily="34" charset="0"/>
              </a:rPr>
              <a:t>Energy Microburst Tactics</a:t>
            </a:r>
          </a:p>
        </p:txBody>
      </p:sp>
      <p:sp>
        <p:nvSpPr>
          <p:cNvPr id="24" name="Footer Placeholder 5">
            <a:extLst>
              <a:ext uri="{FF2B5EF4-FFF2-40B4-BE49-F238E27FC236}">
                <a16:creationId xmlns:a16="http://schemas.microsoft.com/office/drawing/2014/main" id="{D7099D2D-2623-BA13-D407-CBDBC889FB52}"/>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sp>
        <p:nvSpPr>
          <p:cNvPr id="25" name="Subtitle 2">
            <a:extLst>
              <a:ext uri="{FF2B5EF4-FFF2-40B4-BE49-F238E27FC236}">
                <a16:creationId xmlns:a16="http://schemas.microsoft.com/office/drawing/2014/main" id="{B73D2207-1896-B1B7-A546-CCD851175770}"/>
              </a:ext>
            </a:extLst>
          </p:cNvPr>
          <p:cNvSpPr txBox="1">
            <a:spLocks/>
          </p:cNvSpPr>
          <p:nvPr/>
        </p:nvSpPr>
        <p:spPr>
          <a:xfrm>
            <a:off x="1089285" y="6318097"/>
            <a:ext cx="267281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E3F2E3"/>
                </a:solidFill>
                <a:effectLst/>
                <a:latin typeface="Century Gothic" panose="020B0502020202020204" pitchFamily="34" charset="0"/>
              </a:rPr>
              <a:t>PARADIGM PERSONALITY LABS  </a:t>
            </a:r>
            <a:r>
              <a:rPr lang="en-US" sz="900" b="1" kern="700" spc="40" dirty="0">
                <a:solidFill>
                  <a:schemeClr val="bg1"/>
                </a:solidFill>
                <a:effectLst/>
                <a:latin typeface="Century Gothic" panose="020B0502020202020204" pitchFamily="34" charset="0"/>
              </a:rPr>
              <a:t>| </a:t>
            </a:r>
          </a:p>
        </p:txBody>
      </p:sp>
      <p:sp>
        <p:nvSpPr>
          <p:cNvPr id="26" name="Date Placeholder 3">
            <a:extLst>
              <a:ext uri="{FF2B5EF4-FFF2-40B4-BE49-F238E27FC236}">
                <a16:creationId xmlns:a16="http://schemas.microsoft.com/office/drawing/2014/main" id="{C5DDA40A-52B7-25BE-6B03-0BEC31CF4870}"/>
              </a:ext>
            </a:extLst>
          </p:cNvPr>
          <p:cNvSpPr txBox="1">
            <a:spLocks/>
          </p:cNvSpPr>
          <p:nvPr/>
        </p:nvSpPr>
        <p:spPr>
          <a:xfrm>
            <a:off x="3084590" y="6235323"/>
            <a:ext cx="1035972"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chemeClr val="bg1"/>
                </a:solidFill>
                <a:latin typeface="Century Gothic" panose="020B0502020202020204" pitchFamily="34" charset="0"/>
              </a:rPr>
              <a:pPr algn="l"/>
              <a:t>May 24</a:t>
            </a:fld>
            <a:endParaRPr lang="en-US" dirty="0">
              <a:solidFill>
                <a:schemeClr val="bg1"/>
              </a:solidFill>
              <a:latin typeface="Century Gothic" panose="020B0502020202020204" pitchFamily="34" charset="0"/>
            </a:endParaRPr>
          </a:p>
        </p:txBody>
      </p:sp>
      <p:pic>
        <p:nvPicPr>
          <p:cNvPr id="30" name="Picture 29" descr="A yellow and black pattern&#10;&#10;Description automatically generated">
            <a:extLst>
              <a:ext uri="{FF2B5EF4-FFF2-40B4-BE49-F238E27FC236}">
                <a16:creationId xmlns:a16="http://schemas.microsoft.com/office/drawing/2014/main" id="{F3FFB840-02E7-DB81-57D1-E6CAD82EC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3378" y="2693462"/>
            <a:ext cx="1926379" cy="1926379"/>
          </a:xfrm>
          <a:prstGeom prst="rect">
            <a:avLst/>
          </a:prstGeom>
        </p:spPr>
      </p:pic>
      <p:pic>
        <p:nvPicPr>
          <p:cNvPr id="32" name="Picture 31" descr="A yellow and black circle&#10;&#10;Description automatically generated">
            <a:extLst>
              <a:ext uri="{FF2B5EF4-FFF2-40B4-BE49-F238E27FC236}">
                <a16:creationId xmlns:a16="http://schemas.microsoft.com/office/drawing/2014/main" id="{994C4888-9DB0-D0BE-32E6-8F34E9E31D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1834" y="4652893"/>
            <a:ext cx="1857923" cy="1857923"/>
          </a:xfrm>
          <a:prstGeom prst="rect">
            <a:avLst/>
          </a:prstGeom>
        </p:spPr>
      </p:pic>
      <p:pic>
        <p:nvPicPr>
          <p:cNvPr id="34" name="Picture 33" descr="A red and black logo&#10;&#10;Description automatically generated">
            <a:extLst>
              <a:ext uri="{FF2B5EF4-FFF2-40B4-BE49-F238E27FC236}">
                <a16:creationId xmlns:a16="http://schemas.microsoft.com/office/drawing/2014/main" id="{034D54E6-BD81-1EAB-B1E5-5A8061869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9794" y="2939424"/>
            <a:ext cx="1908432" cy="1908432"/>
          </a:xfrm>
          <a:prstGeom prst="rect">
            <a:avLst/>
          </a:prstGeom>
        </p:spPr>
      </p:pic>
    </p:spTree>
    <p:extLst>
      <p:ext uri="{BB962C8B-B14F-4D97-AF65-F5344CB8AC3E}">
        <p14:creationId xmlns:p14="http://schemas.microsoft.com/office/powerpoint/2010/main" val="8040768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group of women laughing&#10;&#10;Description automatically generated">
            <a:extLst>
              <a:ext uri="{FF2B5EF4-FFF2-40B4-BE49-F238E27FC236}">
                <a16:creationId xmlns:a16="http://schemas.microsoft.com/office/drawing/2014/main" id="{C5008C17-1515-B28A-9435-0B7548FBEFA1}"/>
              </a:ext>
            </a:extLst>
          </p:cNvPr>
          <p:cNvPicPr>
            <a:picLocks noChangeAspect="1"/>
          </p:cNvPicPr>
          <p:nvPr/>
        </p:nvPicPr>
        <p:blipFill rotWithShape="1">
          <a:blip r:embed="rId3">
            <a:extLst>
              <a:ext uri="{28A0092B-C50C-407E-A947-70E740481C1C}">
                <a14:useLocalDpi xmlns:a14="http://schemas.microsoft.com/office/drawing/2010/main" val="0"/>
              </a:ext>
            </a:extLst>
          </a:blip>
          <a:srcRect t="6186" b="6186"/>
          <a:stretch/>
        </p:blipFill>
        <p:spPr>
          <a:xfrm>
            <a:off x="0" y="0"/>
            <a:ext cx="12192000" cy="6858000"/>
          </a:xfrm>
          <a:prstGeom prst="rect">
            <a:avLst/>
          </a:prstGeom>
        </p:spPr>
      </p:pic>
      <p:sp>
        <p:nvSpPr>
          <p:cNvPr id="8" name="Rectangle 7">
            <a:extLst>
              <a:ext uri="{FF2B5EF4-FFF2-40B4-BE49-F238E27FC236}">
                <a16:creationId xmlns:a16="http://schemas.microsoft.com/office/drawing/2014/main" id="{AFEC2768-F41F-423F-8472-5A85985B0DF3}"/>
              </a:ext>
            </a:extLst>
          </p:cNvPr>
          <p:cNvSpPr/>
          <p:nvPr/>
        </p:nvSpPr>
        <p:spPr>
          <a:xfrm>
            <a:off x="0" y="0"/>
            <a:ext cx="12267344" cy="6858000"/>
          </a:xfrm>
          <a:prstGeom prst="rect">
            <a:avLst/>
          </a:prstGeom>
          <a:solidFill>
            <a:srgbClr val="30230B">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2AA16E0-4FF8-DE27-19D2-0431DB587A23}"/>
              </a:ext>
            </a:extLst>
          </p:cNvPr>
          <p:cNvSpPr txBox="1">
            <a:spLocks/>
          </p:cNvSpPr>
          <p:nvPr/>
        </p:nvSpPr>
        <p:spPr>
          <a:xfrm>
            <a:off x="946684" y="4020471"/>
            <a:ext cx="6773110" cy="1840278"/>
          </a:xfrm>
          <a:prstGeom prst="rect">
            <a:avLst/>
          </a:prstGeom>
        </p:spPr>
        <p:txBody>
          <a:bodyPr>
            <a:noAutofit/>
          </a:bodyPr>
          <a:lstStyle>
            <a:lvl1pPr algn="l" defTabSz="914400" rtl="0" eaLnBrk="1" latinLnBrk="0" hangingPunct="1">
              <a:lnSpc>
                <a:spcPct val="90000"/>
              </a:lnSpc>
              <a:spcBef>
                <a:spcPct val="0"/>
              </a:spcBef>
              <a:buNone/>
              <a:defRPr sz="4000" b="1" i="0" kern="1200">
                <a:solidFill>
                  <a:schemeClr val="bg1"/>
                </a:solidFill>
                <a:latin typeface="Lucida Grande" panose="020B0600040502020204" pitchFamily="34" charset="0"/>
                <a:ea typeface="+mj-ea"/>
                <a:cs typeface="Lucida Grande" panose="020B0600040502020204" pitchFamily="34" charset="0"/>
              </a:defRPr>
            </a:lvl1pPr>
          </a:lstStyle>
          <a:p>
            <a:r>
              <a:rPr lang="en-US" sz="3400" dirty="0">
                <a:latin typeface="Verdana" panose="020B0604030504040204" pitchFamily="34" charset="0"/>
              </a:rPr>
              <a:t>What are your favorite personal microbursts that you use to recharge?</a:t>
            </a:r>
          </a:p>
        </p:txBody>
      </p:sp>
      <p:sp>
        <p:nvSpPr>
          <p:cNvPr id="22" name="Footer Placeholder 5">
            <a:extLst>
              <a:ext uri="{FF2B5EF4-FFF2-40B4-BE49-F238E27FC236}">
                <a16:creationId xmlns:a16="http://schemas.microsoft.com/office/drawing/2014/main" id="{7CA85D58-83EE-DCC2-CA7C-5B32AD4820A9}"/>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sp>
        <p:nvSpPr>
          <p:cNvPr id="23" name="Subtitle 2">
            <a:extLst>
              <a:ext uri="{FF2B5EF4-FFF2-40B4-BE49-F238E27FC236}">
                <a16:creationId xmlns:a16="http://schemas.microsoft.com/office/drawing/2014/main" id="{1D5D6D08-3E64-73BC-56C9-F4BAEE5954F2}"/>
              </a:ext>
            </a:extLst>
          </p:cNvPr>
          <p:cNvSpPr txBox="1">
            <a:spLocks/>
          </p:cNvSpPr>
          <p:nvPr/>
        </p:nvSpPr>
        <p:spPr>
          <a:xfrm>
            <a:off x="1089285" y="6318097"/>
            <a:ext cx="267281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E3F2E3"/>
                </a:solidFill>
                <a:effectLst/>
                <a:latin typeface="Century Gothic" panose="020B0502020202020204" pitchFamily="34" charset="0"/>
              </a:rPr>
              <a:t>PARADIGM PERSONALITY LABS  </a:t>
            </a:r>
            <a:r>
              <a:rPr lang="en-US" sz="900" b="1" kern="700" spc="40" dirty="0">
                <a:solidFill>
                  <a:schemeClr val="bg1"/>
                </a:solidFill>
                <a:effectLst/>
                <a:latin typeface="Century Gothic" panose="020B0502020202020204" pitchFamily="34" charset="0"/>
              </a:rPr>
              <a:t>| </a:t>
            </a:r>
          </a:p>
        </p:txBody>
      </p:sp>
      <p:pic>
        <p:nvPicPr>
          <p:cNvPr id="24" name="Picture 23" descr="A yellow and black pattern&#10;&#10;Description automatically generated">
            <a:extLst>
              <a:ext uri="{FF2B5EF4-FFF2-40B4-BE49-F238E27FC236}">
                <a16:creationId xmlns:a16="http://schemas.microsoft.com/office/drawing/2014/main" id="{B3E2750C-1562-55E9-B602-1DBAAA37B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3378" y="2693462"/>
            <a:ext cx="1926379" cy="1926379"/>
          </a:xfrm>
          <a:prstGeom prst="rect">
            <a:avLst/>
          </a:prstGeom>
        </p:spPr>
      </p:pic>
      <p:pic>
        <p:nvPicPr>
          <p:cNvPr id="25" name="Picture 24" descr="A yellow and black circle&#10;&#10;Description automatically generated">
            <a:extLst>
              <a:ext uri="{FF2B5EF4-FFF2-40B4-BE49-F238E27FC236}">
                <a16:creationId xmlns:a16="http://schemas.microsoft.com/office/drawing/2014/main" id="{AEE7E4DB-CBBC-B46E-969E-09C58329EA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1834" y="4652893"/>
            <a:ext cx="1857923" cy="1857923"/>
          </a:xfrm>
          <a:prstGeom prst="rect">
            <a:avLst/>
          </a:prstGeom>
        </p:spPr>
      </p:pic>
      <p:pic>
        <p:nvPicPr>
          <p:cNvPr id="26" name="Picture 25" descr="A red and black logo&#10;&#10;Description automatically generated">
            <a:extLst>
              <a:ext uri="{FF2B5EF4-FFF2-40B4-BE49-F238E27FC236}">
                <a16:creationId xmlns:a16="http://schemas.microsoft.com/office/drawing/2014/main" id="{B5CA20F6-129D-9EC0-14FA-9220AE424D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9794" y="2939424"/>
            <a:ext cx="1908432" cy="1908432"/>
          </a:xfrm>
          <a:prstGeom prst="rect">
            <a:avLst/>
          </a:prstGeom>
        </p:spPr>
      </p:pic>
      <p:sp>
        <p:nvSpPr>
          <p:cNvPr id="28" name="Rectangle 27">
            <a:extLst>
              <a:ext uri="{FF2B5EF4-FFF2-40B4-BE49-F238E27FC236}">
                <a16:creationId xmlns:a16="http://schemas.microsoft.com/office/drawing/2014/main" id="{FE3977CE-9FC6-B9FD-82EB-344E67F1E93E}"/>
              </a:ext>
            </a:extLst>
          </p:cNvPr>
          <p:cNvSpPr/>
          <p:nvPr/>
        </p:nvSpPr>
        <p:spPr>
          <a:xfrm>
            <a:off x="946684" y="3096406"/>
            <a:ext cx="1495891" cy="68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101105-4481-7678-57C8-2C82C14D7501}"/>
              </a:ext>
            </a:extLst>
          </p:cNvPr>
          <p:cNvSpPr/>
          <p:nvPr/>
        </p:nvSpPr>
        <p:spPr>
          <a:xfrm>
            <a:off x="1066264" y="3173306"/>
            <a:ext cx="1095749"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srgbClr val="093253"/>
                </a:solidFill>
                <a:effectLst/>
                <a:uLnTx/>
                <a:uFillTx/>
                <a:latin typeface="Garamond" panose="02020404030301010803" pitchFamily="18" charset="0"/>
                <a:ea typeface="Palatino" pitchFamily="2" charset="77"/>
              </a:rPr>
              <a:t>Share</a:t>
            </a:r>
          </a:p>
        </p:txBody>
      </p:sp>
      <p:sp>
        <p:nvSpPr>
          <p:cNvPr id="29" name="Date Placeholder 3">
            <a:extLst>
              <a:ext uri="{FF2B5EF4-FFF2-40B4-BE49-F238E27FC236}">
                <a16:creationId xmlns:a16="http://schemas.microsoft.com/office/drawing/2014/main" id="{6C7F214C-68A4-CFE6-13C1-BDAFF76A0E24}"/>
              </a:ext>
            </a:extLst>
          </p:cNvPr>
          <p:cNvSpPr txBox="1">
            <a:spLocks/>
          </p:cNvSpPr>
          <p:nvPr/>
        </p:nvSpPr>
        <p:spPr>
          <a:xfrm>
            <a:off x="3084590" y="6235323"/>
            <a:ext cx="1035972"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chemeClr val="bg1"/>
                </a:solidFill>
                <a:latin typeface="Century Gothic" panose="020B0502020202020204" pitchFamily="34" charset="0"/>
              </a:rPr>
              <a:pPr algn="l"/>
              <a:t>May 24</a:t>
            </a:fld>
            <a:endParaRPr lang="en-US" dirty="0">
              <a:solidFill>
                <a:schemeClr val="bg1"/>
              </a:solidFill>
              <a:latin typeface="Century Gothic" panose="020B0502020202020204" pitchFamily="34" charset="0"/>
            </a:endParaRPr>
          </a:p>
        </p:txBody>
      </p:sp>
      <p:sp>
        <p:nvSpPr>
          <p:cNvPr id="2" name="Content Placeholder 2">
            <a:extLst>
              <a:ext uri="{FF2B5EF4-FFF2-40B4-BE49-F238E27FC236}">
                <a16:creationId xmlns:a16="http://schemas.microsoft.com/office/drawing/2014/main" id="{22B33315-C9AA-50B7-28F1-AA068FD5CD09}"/>
              </a:ext>
            </a:extLst>
          </p:cNvPr>
          <p:cNvSpPr txBox="1">
            <a:spLocks/>
          </p:cNvSpPr>
          <p:nvPr/>
        </p:nvSpPr>
        <p:spPr>
          <a:xfrm>
            <a:off x="818062" y="595531"/>
            <a:ext cx="5981700" cy="2305410"/>
          </a:xfrm>
          <a:prstGeom prst="rect">
            <a:avLst/>
          </a:prstGeom>
        </p:spPr>
        <p:txBody>
          <a:bodyPr>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bg1"/>
                </a:solidFill>
                <a:latin typeface="Lucida Grande" panose="020B0600040502020204" pitchFamily="34" charset="0"/>
                <a:ea typeface="+mn-ea"/>
                <a:cs typeface="Lucida Grande" panose="020B06000405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Verdana" panose="020B0604030504040204" pitchFamily="34" charset="0"/>
              </a:rPr>
              <a:t>Be Your Best, Feel Your Best</a:t>
            </a:r>
            <a:br>
              <a:rPr lang="en-US" sz="2400" dirty="0">
                <a:latin typeface="Verdana" panose="020B0604030504040204" pitchFamily="34" charset="0"/>
              </a:rPr>
            </a:br>
            <a:r>
              <a:rPr lang="en-US" sz="3000" b="1" dirty="0">
                <a:latin typeface="Verdana" panose="020B0604030504040204" pitchFamily="34" charset="0"/>
              </a:rPr>
              <a:t>Energy Microburst Tactics</a:t>
            </a:r>
          </a:p>
        </p:txBody>
      </p:sp>
    </p:spTree>
    <p:extLst>
      <p:ext uri="{BB962C8B-B14F-4D97-AF65-F5344CB8AC3E}">
        <p14:creationId xmlns:p14="http://schemas.microsoft.com/office/powerpoint/2010/main" val="29229321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group of people sitting in chairs&#10;&#10;Description automatically generated">
            <a:extLst>
              <a:ext uri="{FF2B5EF4-FFF2-40B4-BE49-F238E27FC236}">
                <a16:creationId xmlns:a16="http://schemas.microsoft.com/office/drawing/2014/main" id="{367297E6-5000-963E-764C-033EE31077DE}"/>
              </a:ext>
            </a:extLst>
          </p:cNvPr>
          <p:cNvPicPr>
            <a:picLocks noChangeAspect="1"/>
          </p:cNvPicPr>
          <p:nvPr/>
        </p:nvPicPr>
        <p:blipFill rotWithShape="1">
          <a:blip r:embed="rId3">
            <a:extLst>
              <a:ext uri="{28A0092B-C50C-407E-A947-70E740481C1C}">
                <a14:useLocalDpi xmlns:a14="http://schemas.microsoft.com/office/drawing/2010/main" val="0"/>
              </a:ext>
            </a:extLst>
          </a:blip>
          <a:srcRect t="8490" b="9103"/>
          <a:stretch/>
        </p:blipFill>
        <p:spPr>
          <a:xfrm>
            <a:off x="-6764" y="0"/>
            <a:ext cx="12267344" cy="6858000"/>
          </a:xfrm>
          <a:prstGeom prst="rect">
            <a:avLst/>
          </a:prstGeom>
        </p:spPr>
      </p:pic>
      <p:sp>
        <p:nvSpPr>
          <p:cNvPr id="8" name="Rectangle 7">
            <a:extLst>
              <a:ext uri="{FF2B5EF4-FFF2-40B4-BE49-F238E27FC236}">
                <a16:creationId xmlns:a16="http://schemas.microsoft.com/office/drawing/2014/main" id="{D723CE87-ABB4-DE39-0B5A-A692522E27F9}"/>
              </a:ext>
            </a:extLst>
          </p:cNvPr>
          <p:cNvSpPr/>
          <p:nvPr/>
        </p:nvSpPr>
        <p:spPr>
          <a:xfrm>
            <a:off x="0" y="25325"/>
            <a:ext cx="12267344" cy="6858000"/>
          </a:xfrm>
          <a:prstGeom prst="rect">
            <a:avLst/>
          </a:prstGeom>
          <a:solidFill>
            <a:srgbClr val="30230B">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E5678EAA-DF89-BFA8-D61B-548E59B068FE}"/>
              </a:ext>
            </a:extLst>
          </p:cNvPr>
          <p:cNvSpPr txBox="1">
            <a:spLocks/>
          </p:cNvSpPr>
          <p:nvPr/>
        </p:nvSpPr>
        <p:spPr>
          <a:xfrm>
            <a:off x="946683" y="3619595"/>
            <a:ext cx="9099359" cy="3278057"/>
          </a:xfrm>
          <a:prstGeom prst="rect">
            <a:avLst/>
          </a:prstGeom>
        </p:spPr>
        <p:txBody>
          <a:bodyPr>
            <a:noAutofit/>
          </a:bodyPr>
          <a:lstStyle>
            <a:lvl1pPr algn="l" defTabSz="914400" rtl="0" eaLnBrk="1" latinLnBrk="0" hangingPunct="1">
              <a:lnSpc>
                <a:spcPct val="90000"/>
              </a:lnSpc>
              <a:spcBef>
                <a:spcPct val="0"/>
              </a:spcBef>
              <a:buNone/>
              <a:defRPr sz="4000" b="1" i="0" kern="1200">
                <a:solidFill>
                  <a:schemeClr val="bg1"/>
                </a:solidFill>
                <a:latin typeface="Lucida Grande" panose="020B0600040502020204" pitchFamily="34" charset="0"/>
                <a:ea typeface="+mj-ea"/>
                <a:cs typeface="Lucida Grande" panose="020B0600040502020204" pitchFamily="34" charset="0"/>
              </a:defRPr>
            </a:lvl1pPr>
          </a:lstStyle>
          <a:p>
            <a:pPr>
              <a:lnSpc>
                <a:spcPct val="100000"/>
              </a:lnSpc>
            </a:pPr>
            <a:r>
              <a:rPr lang="en-US" sz="2300" dirty="0">
                <a:latin typeface="Verdana" panose="020B0604030504040204" pitchFamily="34" charset="0"/>
              </a:rPr>
              <a:t>One thing I need to let go of is__________?</a:t>
            </a:r>
          </a:p>
          <a:p>
            <a:pPr>
              <a:lnSpc>
                <a:spcPct val="100000"/>
              </a:lnSpc>
            </a:pPr>
            <a:endParaRPr lang="en-US" sz="2300" dirty="0">
              <a:latin typeface="Verdana" panose="020B0604030504040204" pitchFamily="34" charset="0"/>
            </a:endParaRPr>
          </a:p>
          <a:p>
            <a:pPr>
              <a:lnSpc>
                <a:spcPct val="100000"/>
              </a:lnSpc>
            </a:pPr>
            <a:r>
              <a:rPr lang="en-US" sz="2300" dirty="0">
                <a:latin typeface="Verdana" panose="020B0604030504040204" pitchFamily="34" charset="0"/>
              </a:rPr>
              <a:t>I will give myself more permission to__________?</a:t>
            </a:r>
          </a:p>
          <a:p>
            <a:pPr>
              <a:lnSpc>
                <a:spcPct val="100000"/>
              </a:lnSpc>
            </a:pPr>
            <a:endParaRPr lang="en-US" sz="2300" dirty="0">
              <a:latin typeface="Verdana" panose="020B0604030504040204" pitchFamily="34" charset="0"/>
            </a:endParaRPr>
          </a:p>
          <a:p>
            <a:pPr>
              <a:lnSpc>
                <a:spcPct val="100000"/>
              </a:lnSpc>
            </a:pPr>
            <a:r>
              <a:rPr lang="en-US" sz="2300" dirty="0">
                <a:latin typeface="Verdana" panose="020B0604030504040204" pitchFamily="34" charset="0"/>
              </a:rPr>
              <a:t>As a result of this, what will I be able to give back </a:t>
            </a:r>
            <a:br>
              <a:rPr lang="en-US" sz="2300" dirty="0">
                <a:latin typeface="Verdana" panose="020B0604030504040204" pitchFamily="34" charset="0"/>
              </a:rPr>
            </a:br>
            <a:r>
              <a:rPr lang="en-US" sz="2300" dirty="0">
                <a:latin typeface="Verdana" panose="020B0604030504040204" pitchFamily="34" charset="0"/>
              </a:rPr>
              <a:t>to my team/friends/family (the positive impact)?</a:t>
            </a:r>
          </a:p>
        </p:txBody>
      </p:sp>
      <p:sp>
        <p:nvSpPr>
          <p:cNvPr id="25" name="Content Placeholder 2">
            <a:extLst>
              <a:ext uri="{FF2B5EF4-FFF2-40B4-BE49-F238E27FC236}">
                <a16:creationId xmlns:a16="http://schemas.microsoft.com/office/drawing/2014/main" id="{BFB9A8A0-6DBE-CD1F-D2A4-12A74ADE0CAD}"/>
              </a:ext>
            </a:extLst>
          </p:cNvPr>
          <p:cNvSpPr txBox="1">
            <a:spLocks/>
          </p:cNvSpPr>
          <p:nvPr/>
        </p:nvSpPr>
        <p:spPr>
          <a:xfrm>
            <a:off x="818062" y="595531"/>
            <a:ext cx="5981700" cy="2305410"/>
          </a:xfrm>
          <a:prstGeom prst="rect">
            <a:avLst/>
          </a:prstGeom>
        </p:spPr>
        <p:txBody>
          <a:bodyPr>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bg1"/>
                </a:solidFill>
                <a:latin typeface="Lucida Grande" panose="020B0600040502020204" pitchFamily="34" charset="0"/>
                <a:ea typeface="+mn-ea"/>
                <a:cs typeface="Lucida Grande" panose="020B06000405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Verdana" panose="020B0604030504040204" pitchFamily="34" charset="0"/>
              </a:rPr>
              <a:t>Be Your Best, Feel Your Best</a:t>
            </a:r>
            <a:br>
              <a:rPr lang="en-US" sz="2400" dirty="0">
                <a:latin typeface="Verdana" panose="020B0604030504040204" pitchFamily="34" charset="0"/>
              </a:rPr>
            </a:br>
            <a:r>
              <a:rPr lang="en-US" sz="3000" b="1" dirty="0">
                <a:latin typeface="Verdana" panose="020B0604030504040204" pitchFamily="34" charset="0"/>
              </a:rPr>
              <a:t>Trait Energy</a:t>
            </a:r>
          </a:p>
        </p:txBody>
      </p:sp>
      <p:sp>
        <p:nvSpPr>
          <p:cNvPr id="29" name="Footer Placeholder 5">
            <a:extLst>
              <a:ext uri="{FF2B5EF4-FFF2-40B4-BE49-F238E27FC236}">
                <a16:creationId xmlns:a16="http://schemas.microsoft.com/office/drawing/2014/main" id="{8349DE82-DAC0-7DD4-44A9-D277E60C4A6D}"/>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sp>
        <p:nvSpPr>
          <p:cNvPr id="30" name="Subtitle 2">
            <a:extLst>
              <a:ext uri="{FF2B5EF4-FFF2-40B4-BE49-F238E27FC236}">
                <a16:creationId xmlns:a16="http://schemas.microsoft.com/office/drawing/2014/main" id="{A9CD7053-686F-C984-FD8D-ACB30212DD90}"/>
              </a:ext>
            </a:extLst>
          </p:cNvPr>
          <p:cNvSpPr txBox="1">
            <a:spLocks/>
          </p:cNvSpPr>
          <p:nvPr/>
        </p:nvSpPr>
        <p:spPr>
          <a:xfrm>
            <a:off x="1089285" y="6318097"/>
            <a:ext cx="267281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E3F2E3"/>
                </a:solidFill>
                <a:effectLst/>
                <a:latin typeface="Century Gothic" panose="020B0502020202020204" pitchFamily="34" charset="0"/>
              </a:rPr>
              <a:t>PARADIGM PERSONALITY LABS  </a:t>
            </a:r>
            <a:r>
              <a:rPr lang="en-US" sz="900" b="1" kern="700" spc="40" dirty="0">
                <a:solidFill>
                  <a:schemeClr val="bg1"/>
                </a:solidFill>
                <a:effectLst/>
                <a:latin typeface="Century Gothic" panose="020B0502020202020204" pitchFamily="34" charset="0"/>
              </a:rPr>
              <a:t>| </a:t>
            </a:r>
          </a:p>
        </p:txBody>
      </p:sp>
      <p:sp>
        <p:nvSpPr>
          <p:cNvPr id="34" name="Rectangle 33">
            <a:extLst>
              <a:ext uri="{FF2B5EF4-FFF2-40B4-BE49-F238E27FC236}">
                <a16:creationId xmlns:a16="http://schemas.microsoft.com/office/drawing/2014/main" id="{418CF39E-78D0-0896-9858-65F37C9B0E32}"/>
              </a:ext>
            </a:extLst>
          </p:cNvPr>
          <p:cNvSpPr/>
          <p:nvPr/>
        </p:nvSpPr>
        <p:spPr>
          <a:xfrm>
            <a:off x="946683" y="2332053"/>
            <a:ext cx="7458281" cy="10121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4F425B9-5F9D-1C3E-AAE3-5ECDAD638CE0}"/>
              </a:ext>
            </a:extLst>
          </p:cNvPr>
          <p:cNvSpPr/>
          <p:nvPr/>
        </p:nvSpPr>
        <p:spPr>
          <a:xfrm>
            <a:off x="946683" y="2353908"/>
            <a:ext cx="769017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srgbClr val="093253"/>
                </a:solidFill>
                <a:latin typeface="Garamond" panose="02020404030301010803" pitchFamily="18" charset="0"/>
                <a:ea typeface="Palatino" pitchFamily="2" charset="77"/>
              </a:rPr>
              <a:t>3 minutes r</a:t>
            </a:r>
            <a:r>
              <a:rPr kumimoji="0" lang="en-US" sz="3000" b="1" u="none" strike="noStrike" kern="1200" cap="none" spc="0" normalizeH="0" baseline="0" noProof="0" dirty="0" err="1">
                <a:ln>
                  <a:noFill/>
                </a:ln>
                <a:solidFill>
                  <a:srgbClr val="093253"/>
                </a:solidFill>
                <a:effectLst/>
                <a:uLnTx/>
                <a:uFillTx/>
                <a:latin typeface="Garamond" panose="02020404030301010803" pitchFamily="18" charset="0"/>
                <a:ea typeface="Palatino" pitchFamily="2" charset="77"/>
              </a:rPr>
              <a:t>eflect</a:t>
            </a:r>
            <a:r>
              <a:rPr kumimoji="0" lang="en-US" sz="3000" b="1" u="none" strike="noStrike" kern="1200" cap="none" spc="0" normalizeH="0" baseline="0" noProof="0" dirty="0">
                <a:ln>
                  <a:noFill/>
                </a:ln>
                <a:solidFill>
                  <a:srgbClr val="093253"/>
                </a:solidFill>
                <a:effectLst/>
                <a:uLnTx/>
                <a:uFillTx/>
                <a:latin typeface="Garamond" panose="02020404030301010803" pitchFamily="18" charset="0"/>
                <a:ea typeface="Palatino" pitchFamily="2" charset="77"/>
              </a:rPr>
              <a:t> individually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srgbClr val="093253"/>
                </a:solidFill>
                <a:effectLst/>
                <a:uLnTx/>
                <a:uFillTx/>
                <a:latin typeface="Garamond" panose="02020404030301010803" pitchFamily="18" charset="0"/>
                <a:ea typeface="Palatino" pitchFamily="2" charset="77"/>
              </a:rPr>
              <a:t>3 minutes</a:t>
            </a:r>
            <a:r>
              <a:rPr lang="en-US" sz="3000" b="1" dirty="0">
                <a:solidFill>
                  <a:srgbClr val="093253"/>
                </a:solidFill>
                <a:latin typeface="Garamond" panose="02020404030301010803" pitchFamily="18" charset="0"/>
                <a:ea typeface="Palatino" pitchFamily="2" charset="77"/>
              </a:rPr>
              <a:t> </a:t>
            </a:r>
            <a:r>
              <a:rPr kumimoji="0" lang="en-US" sz="3000" b="1" u="none" strike="noStrike" kern="1200" cap="none" spc="0" normalizeH="0" baseline="0" noProof="0" dirty="0">
                <a:ln>
                  <a:noFill/>
                </a:ln>
                <a:solidFill>
                  <a:srgbClr val="093253"/>
                </a:solidFill>
                <a:effectLst/>
                <a:uLnTx/>
                <a:uFillTx/>
                <a:latin typeface="Garamond" panose="02020404030301010803" pitchFamily="18" charset="0"/>
                <a:ea typeface="Palatino" pitchFamily="2" charset="77"/>
              </a:rPr>
              <a:t>walk and talk sharing (2 - 3 ppl)</a:t>
            </a:r>
          </a:p>
        </p:txBody>
      </p:sp>
      <p:sp>
        <p:nvSpPr>
          <p:cNvPr id="36" name="Date Placeholder 3">
            <a:extLst>
              <a:ext uri="{FF2B5EF4-FFF2-40B4-BE49-F238E27FC236}">
                <a16:creationId xmlns:a16="http://schemas.microsoft.com/office/drawing/2014/main" id="{5632DC3B-B8BB-508C-0166-98ADBD050322}"/>
              </a:ext>
            </a:extLst>
          </p:cNvPr>
          <p:cNvSpPr txBox="1">
            <a:spLocks/>
          </p:cNvSpPr>
          <p:nvPr/>
        </p:nvSpPr>
        <p:spPr>
          <a:xfrm>
            <a:off x="3084590" y="6235323"/>
            <a:ext cx="1035972"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chemeClr val="bg1"/>
                </a:solidFill>
                <a:latin typeface="Century Gothic" panose="020B0502020202020204" pitchFamily="34" charset="0"/>
              </a:rPr>
              <a:pPr algn="l"/>
              <a:t>May 24</a:t>
            </a:fld>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35507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F4EEAB-7EC3-540E-72FC-F01F91351B8E}"/>
              </a:ext>
            </a:extLst>
          </p:cNvPr>
          <p:cNvSpPr/>
          <p:nvPr/>
        </p:nvSpPr>
        <p:spPr>
          <a:xfrm>
            <a:off x="548059" y="467670"/>
            <a:ext cx="11080377" cy="567847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6" name="Title 1">
            <a:extLst>
              <a:ext uri="{FF2B5EF4-FFF2-40B4-BE49-F238E27FC236}">
                <a16:creationId xmlns:a16="http://schemas.microsoft.com/office/drawing/2014/main" id="{8F2A5946-15F8-1DB6-17C8-D4BD748A5B80}"/>
              </a:ext>
            </a:extLst>
          </p:cNvPr>
          <p:cNvSpPr txBox="1">
            <a:spLocks/>
          </p:cNvSpPr>
          <p:nvPr/>
        </p:nvSpPr>
        <p:spPr>
          <a:xfrm>
            <a:off x="5413804" y="1435676"/>
            <a:ext cx="6262255" cy="3460752"/>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400" b="1" kern="1200">
                <a:solidFill>
                  <a:srgbClr val="3369B4"/>
                </a:solidFill>
                <a:latin typeface="Raleway" panose="020B0503030101060003" pitchFamily="34" charset="0"/>
                <a:ea typeface="+mj-ea"/>
                <a:cs typeface="+mj-cs"/>
              </a:defRPr>
            </a:lvl1pPr>
          </a:lstStyle>
          <a:p>
            <a:r>
              <a:rPr lang="en-US" sz="2800" dirty="0">
                <a:solidFill>
                  <a:srgbClr val="2D68C4"/>
                </a:solidFill>
                <a:latin typeface="Verdana" panose="020B0604030504040204" pitchFamily="34" charset="0"/>
                <a:cs typeface="Lucida Grande" panose="020B0600040502020204" pitchFamily="34" charset="0"/>
              </a:rPr>
              <a:t>Your</a:t>
            </a:r>
          </a:p>
          <a:p>
            <a:pPr>
              <a:lnSpc>
                <a:spcPct val="150000"/>
              </a:lnSpc>
            </a:pPr>
            <a:r>
              <a:rPr lang="en-US" sz="2800" dirty="0">
                <a:solidFill>
                  <a:srgbClr val="2D68C4"/>
                </a:solidFill>
                <a:latin typeface="Verdana" panose="020B0604030504040204" pitchFamily="34" charset="0"/>
                <a:cs typeface="Lucida Grande" panose="020B0600040502020204" pitchFamily="34" charset="0"/>
              </a:rPr>
              <a:t>WorkPlace Big Five Profile</a:t>
            </a:r>
            <a:r>
              <a:rPr lang="en-US" sz="3200" dirty="0">
                <a:solidFill>
                  <a:srgbClr val="2D68C4"/>
                </a:solidFill>
                <a:latin typeface="Verdana" panose="020B0604030504040204" pitchFamily="34" charset="0"/>
                <a:cs typeface="Lucida Grande" panose="020B0600040502020204" pitchFamily="34" charset="0"/>
              </a:rPr>
              <a:t>™</a:t>
            </a:r>
            <a:r>
              <a:rPr lang="en-US" sz="4000" dirty="0">
                <a:solidFill>
                  <a:srgbClr val="2D68C4"/>
                </a:solidFill>
                <a:latin typeface="Verdana" panose="020B0604030504040204" pitchFamily="34" charset="0"/>
                <a:cs typeface="Lucida Grande" panose="020B0600040502020204" pitchFamily="34" charset="0"/>
              </a:rPr>
              <a:t> </a:t>
            </a:r>
            <a:r>
              <a:rPr lang="en-US" sz="2800" dirty="0">
                <a:solidFill>
                  <a:srgbClr val="2D68C4"/>
                </a:solidFill>
                <a:latin typeface="Verdana" panose="020B0604030504040204" pitchFamily="34" charset="0"/>
                <a:cs typeface="Lucida Grande" panose="020B0600040502020204" pitchFamily="34" charset="0"/>
              </a:rPr>
              <a:t>Trait Report</a:t>
            </a:r>
          </a:p>
        </p:txBody>
      </p:sp>
      <p:sp>
        <p:nvSpPr>
          <p:cNvPr id="7" name="Subtitle 2">
            <a:extLst>
              <a:ext uri="{FF2B5EF4-FFF2-40B4-BE49-F238E27FC236}">
                <a16:creationId xmlns:a16="http://schemas.microsoft.com/office/drawing/2014/main" id="{26C330A5-67B1-A09E-D3DA-4DFBC6ECD367}"/>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8" name="Date Placeholder 3">
            <a:extLst>
              <a:ext uri="{FF2B5EF4-FFF2-40B4-BE49-F238E27FC236}">
                <a16:creationId xmlns:a16="http://schemas.microsoft.com/office/drawing/2014/main" id="{8A144356-E82A-AA99-48E6-ECA356706D8E}"/>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0" name="Footer Placeholder 5">
            <a:extLst>
              <a:ext uri="{FF2B5EF4-FFF2-40B4-BE49-F238E27FC236}">
                <a16:creationId xmlns:a16="http://schemas.microsoft.com/office/drawing/2014/main" id="{77F822E4-E5EC-2E23-5EE0-5B1C1EA45E08}"/>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pic>
        <p:nvPicPr>
          <p:cNvPr id="13" name="Picture 12" descr="A cover of a report&#10;&#10;Description automatically generated">
            <a:extLst>
              <a:ext uri="{FF2B5EF4-FFF2-40B4-BE49-F238E27FC236}">
                <a16:creationId xmlns:a16="http://schemas.microsoft.com/office/drawing/2014/main" id="{114549DD-CB0C-066B-97B0-70DE7911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285" y="859452"/>
            <a:ext cx="3783293" cy="4894912"/>
          </a:xfrm>
          <a:prstGeom prst="rect">
            <a:avLst/>
          </a:prstGeom>
          <a:ln w="3175">
            <a:solidFill>
              <a:schemeClr val="bg1">
                <a:lumMod val="65000"/>
              </a:schemeClr>
            </a:solidFill>
          </a:ln>
        </p:spPr>
      </p:pic>
    </p:spTree>
    <p:extLst>
      <p:ext uri="{BB962C8B-B14F-4D97-AF65-F5344CB8AC3E}">
        <p14:creationId xmlns:p14="http://schemas.microsoft.com/office/powerpoint/2010/main" val="1534339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F4EEAB-7EC3-540E-72FC-F01F91351B8E}"/>
              </a:ext>
            </a:extLst>
          </p:cNvPr>
          <p:cNvSpPr/>
          <p:nvPr/>
        </p:nvSpPr>
        <p:spPr>
          <a:xfrm>
            <a:off x="548059" y="467670"/>
            <a:ext cx="11080377" cy="5678479"/>
          </a:xfrm>
          <a:prstGeom prst="rect">
            <a:avLst/>
          </a:prstGeom>
          <a:noFill/>
          <a:ln w="41275">
            <a:solidFill>
              <a:srgbClr val="3369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6" name="Title 1">
            <a:extLst>
              <a:ext uri="{FF2B5EF4-FFF2-40B4-BE49-F238E27FC236}">
                <a16:creationId xmlns:a16="http://schemas.microsoft.com/office/drawing/2014/main" id="{8F2A5946-15F8-1DB6-17C8-D4BD748A5B80}"/>
              </a:ext>
            </a:extLst>
          </p:cNvPr>
          <p:cNvSpPr txBox="1">
            <a:spLocks/>
          </p:cNvSpPr>
          <p:nvPr/>
        </p:nvSpPr>
        <p:spPr>
          <a:xfrm>
            <a:off x="5597246" y="337797"/>
            <a:ext cx="6190556" cy="20804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400" b="1" kern="1200">
                <a:solidFill>
                  <a:srgbClr val="3369B4"/>
                </a:solidFill>
                <a:latin typeface="Raleway" panose="020B0503030101060003" pitchFamily="34" charset="0"/>
                <a:ea typeface="+mj-ea"/>
                <a:cs typeface="+mj-cs"/>
              </a:defRPr>
            </a:lvl1pPr>
          </a:lstStyle>
          <a:p>
            <a:r>
              <a:rPr lang="en-US" sz="2800" dirty="0">
                <a:solidFill>
                  <a:srgbClr val="2D68C4"/>
                </a:solidFill>
                <a:latin typeface="Verdana" panose="020B0604030504040204" pitchFamily="34" charset="0"/>
                <a:cs typeface="Lucida Grande" panose="020B0600040502020204" pitchFamily="34" charset="0"/>
              </a:rPr>
              <a:t>WorkPlace Big Five Profile</a:t>
            </a:r>
            <a:r>
              <a:rPr lang="en-US" sz="3200" dirty="0">
                <a:solidFill>
                  <a:srgbClr val="2D68C4"/>
                </a:solidFill>
                <a:latin typeface="Verdana" panose="020B0604030504040204" pitchFamily="34" charset="0"/>
                <a:cs typeface="Lucida Grande" panose="020B0600040502020204" pitchFamily="34" charset="0"/>
              </a:rPr>
              <a:t>™</a:t>
            </a:r>
            <a:endParaRPr lang="en-US" sz="4000" dirty="0">
              <a:solidFill>
                <a:srgbClr val="2D68C4"/>
              </a:solidFill>
              <a:latin typeface="Verdana" panose="020B0604030504040204" pitchFamily="34" charset="0"/>
              <a:cs typeface="Lucida Grande" panose="020B0600040502020204" pitchFamily="34" charset="0"/>
            </a:endParaRPr>
          </a:p>
          <a:p>
            <a:r>
              <a:rPr lang="en-US" sz="2800" dirty="0">
                <a:solidFill>
                  <a:srgbClr val="2D68C4"/>
                </a:solidFill>
                <a:latin typeface="Verdana" panose="020B0604030504040204" pitchFamily="34" charset="0"/>
                <a:cs typeface="Lucida Grande" panose="020B0600040502020204" pitchFamily="34" charset="0"/>
              </a:rPr>
              <a:t>Trait Report</a:t>
            </a:r>
          </a:p>
        </p:txBody>
      </p:sp>
      <p:sp>
        <p:nvSpPr>
          <p:cNvPr id="7" name="Subtitle 2">
            <a:extLst>
              <a:ext uri="{FF2B5EF4-FFF2-40B4-BE49-F238E27FC236}">
                <a16:creationId xmlns:a16="http://schemas.microsoft.com/office/drawing/2014/main" id="{26C330A5-67B1-A09E-D3DA-4DFBC6ECD367}"/>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8" name="Date Placeholder 3">
            <a:extLst>
              <a:ext uri="{FF2B5EF4-FFF2-40B4-BE49-F238E27FC236}">
                <a16:creationId xmlns:a16="http://schemas.microsoft.com/office/drawing/2014/main" id="{8A144356-E82A-AA99-48E6-ECA356706D8E}"/>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0" name="Footer Placeholder 5">
            <a:extLst>
              <a:ext uri="{FF2B5EF4-FFF2-40B4-BE49-F238E27FC236}">
                <a16:creationId xmlns:a16="http://schemas.microsoft.com/office/drawing/2014/main" id="{77F822E4-E5EC-2E23-5EE0-5B1C1EA45E08}"/>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11" name="Content Placeholder 2">
            <a:extLst>
              <a:ext uri="{FF2B5EF4-FFF2-40B4-BE49-F238E27FC236}">
                <a16:creationId xmlns:a16="http://schemas.microsoft.com/office/drawing/2014/main" id="{79F77BFB-F08A-1970-3E97-0C8CEA744A4E}"/>
              </a:ext>
            </a:extLst>
          </p:cNvPr>
          <p:cNvSpPr txBox="1">
            <a:spLocks/>
          </p:cNvSpPr>
          <p:nvPr/>
        </p:nvSpPr>
        <p:spPr>
          <a:xfrm>
            <a:off x="5811620" y="2843333"/>
            <a:ext cx="467812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F87"/>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87"/>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87"/>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18332F"/>
                </a:solidFill>
                <a:latin typeface="Garamond" panose="02020404030301010803" pitchFamily="18" charset="0"/>
                <a:ea typeface="Palatino" pitchFamily="2" charset="77"/>
              </a:rPr>
              <a:t>Page 4</a:t>
            </a:r>
            <a:br>
              <a:rPr lang="en-US" sz="2400" b="1" dirty="0">
                <a:solidFill>
                  <a:srgbClr val="18332F"/>
                </a:solidFill>
                <a:latin typeface="Garamond" panose="02020404030301010803" pitchFamily="18" charset="0"/>
                <a:ea typeface="Palatino" pitchFamily="2" charset="77"/>
              </a:rPr>
            </a:br>
            <a:r>
              <a:rPr lang="en-US" sz="2400" b="1" dirty="0">
                <a:solidFill>
                  <a:srgbClr val="18332F"/>
                </a:solidFill>
                <a:latin typeface="Garamond" panose="02020404030301010803" pitchFamily="18" charset="0"/>
                <a:ea typeface="Palatino" pitchFamily="2" charset="77"/>
              </a:rPr>
              <a:t>The 5 </a:t>
            </a:r>
            <a:r>
              <a:rPr lang="en-US" sz="2400" b="1" dirty="0" err="1">
                <a:solidFill>
                  <a:srgbClr val="18332F"/>
                </a:solidFill>
                <a:latin typeface="Garamond" panose="02020404030301010803" pitchFamily="18" charset="0"/>
                <a:ea typeface="Palatino" pitchFamily="2" charset="77"/>
              </a:rPr>
              <a:t>supertraits</a:t>
            </a:r>
            <a:endParaRPr lang="en-US" sz="2400" b="1" dirty="0">
              <a:solidFill>
                <a:srgbClr val="18332F"/>
              </a:solidFill>
              <a:latin typeface="Garamond" panose="02020404030301010803" pitchFamily="18" charset="0"/>
              <a:ea typeface="Palatino" pitchFamily="2" charset="77"/>
            </a:endParaRPr>
          </a:p>
          <a:p>
            <a:pPr marL="0" indent="0">
              <a:buFont typeface="Arial" panose="020B0604020202020204" pitchFamily="34" charset="0"/>
              <a:buNone/>
            </a:pPr>
            <a:endParaRPr lang="en-US" sz="2400" dirty="0">
              <a:solidFill>
                <a:srgbClr val="1C3775"/>
              </a:solidFill>
              <a:latin typeface="Garamond" panose="02020404030301010803" pitchFamily="18" charset="0"/>
              <a:ea typeface="Palatino" pitchFamily="2" charset="77"/>
            </a:endParaRPr>
          </a:p>
          <a:p>
            <a:pPr marL="0" indent="0">
              <a:buFont typeface="Arial" panose="020B0604020202020204" pitchFamily="34" charset="0"/>
              <a:buNone/>
            </a:pPr>
            <a:r>
              <a:rPr lang="en-US" sz="2400" b="1" dirty="0">
                <a:solidFill>
                  <a:srgbClr val="18332F"/>
                </a:solidFill>
                <a:latin typeface="Garamond" panose="02020404030301010803" pitchFamily="18" charset="0"/>
                <a:ea typeface="Palatino" pitchFamily="2" charset="77"/>
              </a:rPr>
              <a:t>Note: </a:t>
            </a:r>
            <a:r>
              <a:rPr lang="en-US" sz="2400" dirty="0">
                <a:solidFill>
                  <a:srgbClr val="18332F"/>
                </a:solidFill>
                <a:latin typeface="Garamond" panose="02020404030301010803" pitchFamily="18" charset="0"/>
                <a:ea typeface="Palatino" pitchFamily="2" charset="77"/>
              </a:rPr>
              <a:t>Only text that relates to your individual scores appears on this page </a:t>
            </a:r>
          </a:p>
        </p:txBody>
      </p:sp>
      <p:pic>
        <p:nvPicPr>
          <p:cNvPr id="17" name="Picture 16" descr="A colorful text on a white background&#10;&#10;Description automatically generated with medium confidence">
            <a:extLst>
              <a:ext uri="{FF2B5EF4-FFF2-40B4-BE49-F238E27FC236}">
                <a16:creationId xmlns:a16="http://schemas.microsoft.com/office/drawing/2014/main" id="{812AC115-8265-62EA-6CB7-2768CE543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179" y="1062523"/>
            <a:ext cx="3466749" cy="4488772"/>
          </a:xfrm>
          <a:prstGeom prst="rect">
            <a:avLst/>
          </a:prstGeom>
          <a:ln w="3175">
            <a:solidFill>
              <a:schemeClr val="bg1">
                <a:lumMod val="65000"/>
              </a:schemeClr>
            </a:solidFill>
          </a:ln>
        </p:spPr>
      </p:pic>
    </p:spTree>
    <p:extLst>
      <p:ext uri="{BB962C8B-B14F-4D97-AF65-F5344CB8AC3E}">
        <p14:creationId xmlns:p14="http://schemas.microsoft.com/office/powerpoint/2010/main" val="311617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2CF8C18-8E86-A2AE-2F8A-21420519E579}"/>
              </a:ext>
            </a:extLst>
          </p:cNvPr>
          <p:cNvSpPr/>
          <p:nvPr/>
        </p:nvSpPr>
        <p:spPr>
          <a:xfrm>
            <a:off x="548059" y="467670"/>
            <a:ext cx="11080377" cy="5678479"/>
          </a:xfrm>
          <a:prstGeom prst="rect">
            <a:avLst/>
          </a:prstGeom>
          <a:noFill/>
          <a:ln w="41275">
            <a:solidFill>
              <a:srgbClr val="3369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pic>
        <p:nvPicPr>
          <p:cNvPr id="20" name="Picture 19" descr="A blue line with a white background&#10;&#10;Description automatically generated">
            <a:extLst>
              <a:ext uri="{FF2B5EF4-FFF2-40B4-BE49-F238E27FC236}">
                <a16:creationId xmlns:a16="http://schemas.microsoft.com/office/drawing/2014/main" id="{19426D5C-0303-4E8B-0375-A466F1EBBA9F}"/>
              </a:ext>
            </a:extLst>
          </p:cNvPr>
          <p:cNvPicPr>
            <a:picLocks noChangeAspect="1"/>
          </p:cNvPicPr>
          <p:nvPr/>
        </p:nvPicPr>
        <p:blipFill rotWithShape="1">
          <a:blip r:embed="rId3"/>
          <a:srcRect l="5269" t="32439" r="8182" b="25211"/>
          <a:stretch/>
        </p:blipFill>
        <p:spPr>
          <a:xfrm>
            <a:off x="9578940" y="310407"/>
            <a:ext cx="956281" cy="322704"/>
          </a:xfrm>
          <a:prstGeom prst="rect">
            <a:avLst/>
          </a:prstGeom>
        </p:spPr>
      </p:pic>
      <p:pic>
        <p:nvPicPr>
          <p:cNvPr id="4" name="Picture 3">
            <a:extLst>
              <a:ext uri="{FF2B5EF4-FFF2-40B4-BE49-F238E27FC236}">
                <a16:creationId xmlns:a16="http://schemas.microsoft.com/office/drawing/2014/main" id="{92D505A7-C25F-EF09-6D07-3AD72C84A09F}"/>
              </a:ext>
            </a:extLst>
          </p:cNvPr>
          <p:cNvPicPr>
            <a:picLocks noChangeAspect="1"/>
          </p:cNvPicPr>
          <p:nvPr/>
        </p:nvPicPr>
        <p:blipFill>
          <a:blip r:embed="rId4"/>
          <a:stretch>
            <a:fillRect/>
          </a:stretch>
        </p:blipFill>
        <p:spPr>
          <a:xfrm>
            <a:off x="1279175" y="3134265"/>
            <a:ext cx="9427760" cy="2282001"/>
          </a:xfrm>
          <a:prstGeom prst="rect">
            <a:avLst/>
          </a:prstGeom>
          <a:solidFill>
            <a:srgbClr val="F4DA40"/>
          </a:solidFill>
          <a:ln w="12700">
            <a:noFill/>
          </a:ln>
        </p:spPr>
      </p:pic>
      <p:sp>
        <p:nvSpPr>
          <p:cNvPr id="5" name="Title 1">
            <a:extLst>
              <a:ext uri="{FF2B5EF4-FFF2-40B4-BE49-F238E27FC236}">
                <a16:creationId xmlns:a16="http://schemas.microsoft.com/office/drawing/2014/main" id="{0DC683F7-310E-418D-F37A-87134DC4221B}"/>
              </a:ext>
            </a:extLst>
          </p:cNvPr>
          <p:cNvSpPr txBox="1">
            <a:spLocks/>
          </p:cNvSpPr>
          <p:nvPr/>
        </p:nvSpPr>
        <p:spPr>
          <a:xfrm>
            <a:off x="1097693" y="934615"/>
            <a:ext cx="10515600" cy="1325563"/>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002F87"/>
                </a:solidFill>
                <a:latin typeface="Raleway" panose="020B0503030101060003" pitchFamily="34" charset="0"/>
                <a:ea typeface="+mj-ea"/>
                <a:cs typeface="+mj-cs"/>
              </a:defRPr>
            </a:lvl1pPr>
          </a:lstStyle>
          <a:p>
            <a:r>
              <a:rPr lang="en-US" dirty="0">
                <a:solidFill>
                  <a:srgbClr val="2D68C4"/>
                </a:solidFill>
                <a:latin typeface="Verdana" panose="020B0604030504040204" pitchFamily="34" charset="0"/>
                <a:cs typeface="Lucida Grande" panose="020B0600040502020204" pitchFamily="34" charset="0"/>
              </a:rPr>
              <a:t>Context Matters</a:t>
            </a:r>
          </a:p>
        </p:txBody>
      </p:sp>
      <p:sp>
        <p:nvSpPr>
          <p:cNvPr id="8" name="Subtitle 2">
            <a:extLst>
              <a:ext uri="{FF2B5EF4-FFF2-40B4-BE49-F238E27FC236}">
                <a16:creationId xmlns:a16="http://schemas.microsoft.com/office/drawing/2014/main" id="{CA30520C-799F-70CB-7B4C-C5C8F3CA5F87}"/>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9" name="Date Placeholder 3">
            <a:extLst>
              <a:ext uri="{FF2B5EF4-FFF2-40B4-BE49-F238E27FC236}">
                <a16:creationId xmlns:a16="http://schemas.microsoft.com/office/drawing/2014/main" id="{06D81CC7-A968-DA5D-A779-F7D5FDEB61B2}"/>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1" name="Footer Placeholder 5">
            <a:extLst>
              <a:ext uri="{FF2B5EF4-FFF2-40B4-BE49-F238E27FC236}">
                <a16:creationId xmlns:a16="http://schemas.microsoft.com/office/drawing/2014/main" id="{F61DB8FF-E442-C31C-7604-33FF9D5F5644}"/>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16" name="Rectangle 15">
            <a:extLst>
              <a:ext uri="{FF2B5EF4-FFF2-40B4-BE49-F238E27FC236}">
                <a16:creationId xmlns:a16="http://schemas.microsoft.com/office/drawing/2014/main" id="{559807AE-9FA8-46E5-1BD2-C28289DF5F8D}"/>
              </a:ext>
            </a:extLst>
          </p:cNvPr>
          <p:cNvSpPr/>
          <p:nvPr/>
        </p:nvSpPr>
        <p:spPr>
          <a:xfrm>
            <a:off x="1279175" y="2342952"/>
            <a:ext cx="2650568" cy="791313"/>
          </a:xfrm>
          <a:prstGeom prst="rect">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9B667D0-BDE8-004E-A69F-49226D18789B}"/>
              </a:ext>
            </a:extLst>
          </p:cNvPr>
          <p:cNvSpPr txBox="1">
            <a:spLocks/>
          </p:cNvSpPr>
          <p:nvPr/>
        </p:nvSpPr>
        <p:spPr>
          <a:xfrm>
            <a:off x="-265178" y="2565614"/>
            <a:ext cx="5719482" cy="5172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rgbClr val="002F87"/>
                </a:solidFill>
                <a:latin typeface="Raleway" panose="020B0503030101060003" pitchFamily="34" charset="0"/>
                <a:ea typeface="+mj-ea"/>
                <a:cs typeface="+mj-cs"/>
              </a:defRPr>
            </a:lvl1pPr>
          </a:lstStyle>
          <a:p>
            <a:pPr algn="ctr"/>
            <a:r>
              <a:rPr lang="en-US" sz="2200" b="0" dirty="0">
                <a:solidFill>
                  <a:schemeClr val="bg1"/>
                </a:solidFill>
                <a:latin typeface="Garamond" panose="02020404030301010803" pitchFamily="18" charset="0"/>
                <a:ea typeface="Palatino" pitchFamily="2" charset="77"/>
                <a:cs typeface="Lucida Grande" panose="020B0600040502020204" pitchFamily="34" charset="0"/>
              </a:rPr>
              <a:t>Trait Variance</a:t>
            </a:r>
          </a:p>
        </p:txBody>
      </p:sp>
    </p:spTree>
    <p:extLst>
      <p:ext uri="{BB962C8B-B14F-4D97-AF65-F5344CB8AC3E}">
        <p14:creationId xmlns:p14="http://schemas.microsoft.com/office/powerpoint/2010/main" val="4256381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0E9D-8394-D42B-E80E-FE3142AECA9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4" name="Picture 13">
            <a:extLst>
              <a:ext uri="{FF2B5EF4-FFF2-40B4-BE49-F238E27FC236}">
                <a16:creationId xmlns:a16="http://schemas.microsoft.com/office/drawing/2014/main" id="{A97894B4-369A-1329-7A53-BB3BF9FCC5A9}"/>
              </a:ext>
            </a:extLst>
          </p:cNvPr>
          <p:cNvPicPr>
            <a:picLocks noChangeAspect="1"/>
          </p:cNvPicPr>
          <p:nvPr/>
        </p:nvPicPr>
        <p:blipFill>
          <a:blip r:embed="rId3"/>
          <a:stretch>
            <a:fillRect/>
          </a:stretch>
        </p:blipFill>
        <p:spPr>
          <a:xfrm>
            <a:off x="-1" y="2684667"/>
            <a:ext cx="12191999" cy="4242861"/>
          </a:xfrm>
          <a:prstGeom prst="rect">
            <a:avLst/>
          </a:prstGeom>
        </p:spPr>
      </p:pic>
      <p:sp>
        <p:nvSpPr>
          <p:cNvPr id="3" name="Title 2">
            <a:extLst>
              <a:ext uri="{FF2B5EF4-FFF2-40B4-BE49-F238E27FC236}">
                <a16:creationId xmlns:a16="http://schemas.microsoft.com/office/drawing/2014/main" id="{3FD80B3C-BE14-48BB-AB4D-7B75D152789C}"/>
              </a:ext>
            </a:extLst>
          </p:cNvPr>
          <p:cNvSpPr>
            <a:spLocks noGrp="1"/>
          </p:cNvSpPr>
          <p:nvPr>
            <p:ph type="title" idx="4294967295"/>
          </p:nvPr>
        </p:nvSpPr>
        <p:spPr/>
        <p:txBody>
          <a:bodyPr/>
          <a:lstStyle/>
          <a:p>
            <a:r>
              <a:rPr lang="en-US" dirty="0">
                <a:solidFill>
                  <a:schemeClr val="bg1"/>
                </a:solidFill>
              </a:rPr>
              <a:t>N1: Worry</a:t>
            </a:r>
          </a:p>
        </p:txBody>
      </p:sp>
      <p:sp>
        <p:nvSpPr>
          <p:cNvPr id="8" name="Rectangle 7"/>
          <p:cNvSpPr/>
          <p:nvPr/>
        </p:nvSpPr>
        <p:spPr>
          <a:xfrm>
            <a:off x="5575" y="4101011"/>
            <a:ext cx="12192000" cy="2832981"/>
          </a:xfrm>
          <a:prstGeom prst="rect">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srgbClr val="19778F"/>
                </a:solidFill>
                <a:effectLst/>
                <a:uLnTx/>
                <a:uFillTx/>
                <a:latin typeface="Raleway"/>
                <a:ea typeface="+mn-ea"/>
                <a:cs typeface="Raleway"/>
              </a:rPr>
              <a:t>N</a:t>
            </a:r>
            <a:endParaRPr kumimoji="0" lang="en-US" sz="2000" b="1" i="0" u="none" strike="noStrike" kern="1200" cap="none" spc="0" normalizeH="0" baseline="0" noProof="0" dirty="0">
              <a:ln>
                <a:noFill/>
              </a:ln>
              <a:solidFill>
                <a:srgbClr val="19778F"/>
              </a:solidFill>
              <a:effectLst/>
              <a:uLnTx/>
              <a:uFillTx/>
              <a:latin typeface="Raleway"/>
              <a:ea typeface="+mn-ea"/>
              <a:cs typeface="Raleway"/>
            </a:endParaRPr>
          </a:p>
        </p:txBody>
      </p:sp>
      <p:sp>
        <p:nvSpPr>
          <p:cNvPr id="51"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3"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4"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5"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6" name="Isosceles Triangle 55"/>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7" name="Isosceles Triangle 5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8" name="Isosceles Triangle 57"/>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Isosceles Triangle 58"/>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0" name="Isosceles Triangle 59"/>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CA67224D-0C16-4671-9B98-5E855E8D484D}"/>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19778F"/>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sp>
        <p:nvSpPr>
          <p:cNvPr id="66" name="Rectangle 65"/>
          <p:cNvSpPr/>
          <p:nvPr/>
        </p:nvSpPr>
        <p:spPr>
          <a:xfrm>
            <a:off x="2699253" y="3765509"/>
            <a:ext cx="158408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at ease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very concerned</a:t>
            </a:r>
          </a:p>
        </p:txBody>
      </p:sp>
      <p:sp>
        <p:nvSpPr>
          <p:cNvPr id="68" name="object 4">
            <a:extLst>
              <a:ext uri="{FF2B5EF4-FFF2-40B4-BE49-F238E27FC236}">
                <a16:creationId xmlns:a16="http://schemas.microsoft.com/office/drawing/2014/main" id="{CA67224D-0C16-4671-9B98-5E855E8D484D}"/>
              </a:ext>
            </a:extLst>
          </p:cNvPr>
          <p:cNvSpPr txBox="1">
            <a:spLocks/>
          </p:cNvSpPr>
          <p:nvPr/>
        </p:nvSpPr>
        <p:spPr>
          <a:xfrm>
            <a:off x="1402636" y="4663188"/>
            <a:ext cx="147020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WORRY: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72" name="object 4">
            <a:extLst>
              <a:ext uri="{FF2B5EF4-FFF2-40B4-BE49-F238E27FC236}">
                <a16:creationId xmlns:a16="http://schemas.microsoft.com/office/drawing/2014/main" id="{CA67224D-0C16-4671-9B98-5E855E8D484D}"/>
              </a:ext>
            </a:extLst>
          </p:cNvPr>
          <p:cNvSpPr txBox="1">
            <a:spLocks/>
          </p:cNvSpPr>
          <p:nvPr/>
        </p:nvSpPr>
        <p:spPr>
          <a:xfrm>
            <a:off x="9114226" y="4656441"/>
            <a:ext cx="1659559"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WORRY: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1" name="object 4">
            <a:extLst>
              <a:ext uri="{FF2B5EF4-FFF2-40B4-BE49-F238E27FC236}">
                <a16:creationId xmlns:a16="http://schemas.microsoft.com/office/drawing/2014/main" id="{CA67224D-0C16-4671-9B98-5E855E8D484D}"/>
              </a:ext>
            </a:extLst>
          </p:cNvPr>
          <p:cNvSpPr txBox="1">
            <a:spLocks/>
          </p:cNvSpPr>
          <p:nvPr/>
        </p:nvSpPr>
        <p:spPr>
          <a:xfrm>
            <a:off x="2297900" y="5477315"/>
            <a:ext cx="7371121"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600"/>
              </a:spcAft>
              <a:buClrTx/>
              <a:buSzTx/>
              <a:buFontTx/>
              <a:buNone/>
              <a:tabLst/>
              <a:defRPr/>
            </a:pP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Is it relatively natural and easy for you to stay calm and worry-free?</a:t>
            </a:r>
          </a:p>
        </p:txBody>
      </p:sp>
      <p:grpSp>
        <p:nvGrpSpPr>
          <p:cNvPr id="42" name="Group 41"/>
          <p:cNvGrpSpPr/>
          <p:nvPr/>
        </p:nvGrpSpPr>
        <p:grpSpPr>
          <a:xfrm>
            <a:off x="1411236" y="1849917"/>
            <a:ext cx="9358869" cy="92719"/>
            <a:chOff x="1411236" y="1682277"/>
            <a:chExt cx="9358869" cy="92719"/>
          </a:xfrm>
        </p:grpSpPr>
        <p:sp>
          <p:nvSpPr>
            <p:cNvPr id="43" name="Rectangle 42"/>
            <p:cNvSpPr/>
            <p:nvPr/>
          </p:nvSpPr>
          <p:spPr>
            <a:xfrm>
              <a:off x="1411236" y="168227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245359" y="168926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24101" y="168926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p:cNvSpPr/>
            <p:nvPr/>
          </p:nvSpPr>
          <p:spPr>
            <a:xfrm>
              <a:off x="7958650" y="169545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0086974" y="169478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1" name="Rounded Rectangle 90">
            <a:hlinkClick r:id="" action="ppaction://noaction"/>
          </p:cNvPr>
          <p:cNvSpPr/>
          <p:nvPr/>
        </p:nvSpPr>
        <p:spPr>
          <a:xfrm>
            <a:off x="2821581" y="329920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92" name="Rounded Rectangle 91">
            <a:hlinkClick r:id="" action="ppaction://noaction"/>
          </p:cNvPr>
          <p:cNvSpPr/>
          <p:nvPr/>
        </p:nvSpPr>
        <p:spPr>
          <a:xfrm>
            <a:off x="4515060"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N2: Intensity</a:t>
            </a:r>
          </a:p>
        </p:txBody>
      </p:sp>
      <p:sp>
        <p:nvSpPr>
          <p:cNvPr id="93" name="Rounded Rectangle 92">
            <a:hlinkClick r:id="" action="ppaction://noaction"/>
          </p:cNvPr>
          <p:cNvSpPr/>
          <p:nvPr/>
        </p:nvSpPr>
        <p:spPr>
          <a:xfrm>
            <a:off x="6208539"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N3: Interpretation</a:t>
            </a:r>
          </a:p>
        </p:txBody>
      </p:sp>
      <p:sp>
        <p:nvSpPr>
          <p:cNvPr id="94" name="Rounded Rectangle 93">
            <a:hlinkClick r:id="" action="ppaction://noaction"/>
          </p:cNvPr>
          <p:cNvSpPr/>
          <p:nvPr/>
        </p:nvSpPr>
        <p:spPr>
          <a:xfrm>
            <a:off x="7902018"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N4: Rebound Time</a:t>
            </a:r>
          </a:p>
        </p:txBody>
      </p:sp>
      <p:sp>
        <p:nvSpPr>
          <p:cNvPr id="73" name="object 4">
            <a:extLst>
              <a:ext uri="{FF2B5EF4-FFF2-40B4-BE49-F238E27FC236}">
                <a16:creationId xmlns:a16="http://schemas.microsoft.com/office/drawing/2014/main" id="{CA67224D-0C16-4671-9B98-5E855E8D484D}"/>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WORRY: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76" name="Rectangle 75"/>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9" name="object 4">
            <a:extLst>
              <a:ext uri="{FF2B5EF4-FFF2-40B4-BE49-F238E27FC236}">
                <a16:creationId xmlns:a16="http://schemas.microsoft.com/office/drawing/2014/main" id="{CA67224D-0C16-4671-9B98-5E855E8D484D}"/>
              </a:ext>
            </a:extLst>
          </p:cNvPr>
          <p:cNvSpPr txBox="1">
            <a:spLocks/>
          </p:cNvSpPr>
          <p:nvPr/>
        </p:nvSpPr>
        <p:spPr>
          <a:xfrm>
            <a:off x="1402593"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80" name="object 4">
            <a:extLst>
              <a:ext uri="{FF2B5EF4-FFF2-40B4-BE49-F238E27FC236}">
                <a16:creationId xmlns:a16="http://schemas.microsoft.com/office/drawing/2014/main" id="{CA67224D-0C16-4671-9B98-5E855E8D484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3" name="object 4">
            <a:extLst>
              <a:ext uri="{FF2B5EF4-FFF2-40B4-BE49-F238E27FC236}">
                <a16:creationId xmlns:a16="http://schemas.microsoft.com/office/drawing/2014/main" id="{CA67224D-0C16-4671-9B98-5E855E8D484D}"/>
              </a:ext>
            </a:extLst>
          </p:cNvPr>
          <p:cNvSpPr txBox="1">
            <a:spLocks/>
          </p:cNvSpPr>
          <p:nvPr/>
        </p:nvSpPr>
        <p:spPr>
          <a:xfrm>
            <a:off x="9493583" y="2087797"/>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90" name="object 4">
            <a:extLst>
              <a:ext uri="{FF2B5EF4-FFF2-40B4-BE49-F238E27FC236}">
                <a16:creationId xmlns:a16="http://schemas.microsoft.com/office/drawing/2014/main" id="{CA67224D-0C16-4671-9B98-5E855E8D484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5" name="object 4">
            <a:extLst>
              <a:ext uri="{FF2B5EF4-FFF2-40B4-BE49-F238E27FC236}">
                <a16:creationId xmlns:a16="http://schemas.microsoft.com/office/drawing/2014/main" id="{CA67224D-0C16-4671-9B98-5E855E8D484D}"/>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6" name="object 4">
            <a:extLst>
              <a:ext uri="{FF2B5EF4-FFF2-40B4-BE49-F238E27FC236}">
                <a16:creationId xmlns:a16="http://schemas.microsoft.com/office/drawing/2014/main" id="{CA67224D-0C16-4671-9B98-5E855E8D484D}"/>
              </a:ext>
            </a:extLst>
          </p:cNvPr>
          <p:cNvSpPr txBox="1">
            <a:spLocks/>
          </p:cNvSpPr>
          <p:nvPr/>
        </p:nvSpPr>
        <p:spPr>
          <a:xfrm>
            <a:off x="5507796"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50" name="Rectangle 49">
            <a:hlinkClick r:id="" action="ppaction://noaction"/>
            <a:extLst>
              <a:ext uri="{FF2B5EF4-FFF2-40B4-BE49-F238E27FC236}">
                <a16:creationId xmlns:a16="http://schemas.microsoft.com/office/drawing/2014/main" id="{913F9B13-95DC-4571-B0E3-BD089BF4F349}"/>
              </a:ext>
            </a:extLst>
          </p:cNvPr>
          <p:cNvSpPr/>
          <p:nvPr/>
        </p:nvSpPr>
        <p:spPr>
          <a:xfrm>
            <a:off x="275678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hlinkClick r:id="" action="ppaction://noaction"/>
            <a:extLst>
              <a:ext uri="{FF2B5EF4-FFF2-40B4-BE49-F238E27FC236}">
                <a16:creationId xmlns:a16="http://schemas.microsoft.com/office/drawing/2014/main" id="{65E79A7F-E733-44F8-8FFD-71D6874772D7}"/>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 action="ppaction://noaction"/>
            <a:extLst>
              <a:ext uri="{FF2B5EF4-FFF2-40B4-BE49-F238E27FC236}">
                <a16:creationId xmlns:a16="http://schemas.microsoft.com/office/drawing/2014/main" id="{D8ACAB6C-3823-4F60-8076-9F0435C0F77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2E516B8E-3595-4FAD-92B1-810C71ABCC97}"/>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229C21F5-BB02-4EE8-8CA7-CD4EAD95FAF8}"/>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id="{A84C6D8F-BE99-4D17-858B-768EF9AE1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12" name="Picture 11" descr="A blue square with white letter n&#10;&#10;Description automatically generated">
            <a:extLst>
              <a:ext uri="{FF2B5EF4-FFF2-40B4-BE49-F238E27FC236}">
                <a16:creationId xmlns:a16="http://schemas.microsoft.com/office/drawing/2014/main" id="{DB6759B7-D5E4-5539-5D62-793EA47FFF57}"/>
              </a:ext>
            </a:extLst>
          </p:cNvPr>
          <p:cNvPicPr>
            <a:picLocks noChangeAspect="1"/>
          </p:cNvPicPr>
          <p:nvPr/>
        </p:nvPicPr>
        <p:blipFill rotWithShape="1">
          <a:blip r:embed="rId5">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0" name="Picture 19" descr="A white square with a letter&#10;&#10;Description automatically generated">
            <a:extLst>
              <a:ext uri="{FF2B5EF4-FFF2-40B4-BE49-F238E27FC236}">
                <a16:creationId xmlns:a16="http://schemas.microsoft.com/office/drawing/2014/main" id="{6A2265EA-22EC-3A84-FA0E-0BA842E0FB02}"/>
              </a:ext>
            </a:extLst>
          </p:cNvPr>
          <p:cNvPicPr>
            <a:picLocks noChangeAspect="1"/>
          </p:cNvPicPr>
          <p:nvPr/>
        </p:nvPicPr>
        <p:blipFill rotWithShape="1">
          <a:blip r:embed="rId6">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21" name="Picture 20" descr="A white square with a letter&#10;&#10;Description automatically generated">
            <a:extLst>
              <a:ext uri="{FF2B5EF4-FFF2-40B4-BE49-F238E27FC236}">
                <a16:creationId xmlns:a16="http://schemas.microsoft.com/office/drawing/2014/main" id="{CE066BA3-58D9-F666-D4AC-18AE569A90B3}"/>
              </a:ext>
            </a:extLst>
          </p:cNvPr>
          <p:cNvPicPr>
            <a:picLocks noChangeAspect="1"/>
          </p:cNvPicPr>
          <p:nvPr/>
        </p:nvPicPr>
        <p:blipFill rotWithShape="1">
          <a:blip r:embed="rId6">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22" name="Picture 21" descr="A white square with a letter&#10;&#10;Description automatically generated">
            <a:extLst>
              <a:ext uri="{FF2B5EF4-FFF2-40B4-BE49-F238E27FC236}">
                <a16:creationId xmlns:a16="http://schemas.microsoft.com/office/drawing/2014/main" id="{EF321C5D-A572-3941-08DE-DBF7C344B29B}"/>
              </a:ext>
            </a:extLst>
          </p:cNvPr>
          <p:cNvPicPr>
            <a:picLocks noChangeAspect="1"/>
          </p:cNvPicPr>
          <p:nvPr/>
        </p:nvPicPr>
        <p:blipFill rotWithShape="1">
          <a:blip r:embed="rId6">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23" name="Picture 22" descr="A white square with a letter&#10;&#10;Description automatically generated">
            <a:extLst>
              <a:ext uri="{FF2B5EF4-FFF2-40B4-BE49-F238E27FC236}">
                <a16:creationId xmlns:a16="http://schemas.microsoft.com/office/drawing/2014/main" id="{5093D4C6-7F50-9417-2266-2900EAA61363}"/>
              </a:ext>
            </a:extLst>
          </p:cNvPr>
          <p:cNvPicPr>
            <a:picLocks noChangeAspect="1"/>
          </p:cNvPicPr>
          <p:nvPr/>
        </p:nvPicPr>
        <p:blipFill rotWithShape="1">
          <a:blip r:embed="rId6">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sp>
        <p:nvSpPr>
          <p:cNvPr id="27" name="Rectangle 26">
            <a:extLst>
              <a:ext uri="{FF2B5EF4-FFF2-40B4-BE49-F238E27FC236}">
                <a16:creationId xmlns:a16="http://schemas.microsoft.com/office/drawing/2014/main" id="{CA75E73B-30EF-B880-15DB-491745B90962}"/>
              </a:ext>
            </a:extLst>
          </p:cNvPr>
          <p:cNvSpPr/>
          <p:nvPr/>
        </p:nvSpPr>
        <p:spPr>
          <a:xfrm>
            <a:off x="1419881" y="4894849"/>
            <a:ext cx="707682" cy="92719"/>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7177506-6734-E6C7-00D2-BDFCE8BF3A1C}"/>
              </a:ext>
            </a:extLst>
          </p:cNvPr>
          <p:cNvSpPr/>
          <p:nvPr/>
        </p:nvSpPr>
        <p:spPr>
          <a:xfrm>
            <a:off x="2254004" y="4901840"/>
            <a:ext cx="1946718" cy="84585"/>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A10798F8-B948-B611-BFCA-B2B721A4C892}"/>
              </a:ext>
            </a:extLst>
          </p:cNvPr>
          <p:cNvSpPr/>
          <p:nvPr/>
        </p:nvSpPr>
        <p:spPr>
          <a:xfrm>
            <a:off x="4332746" y="4901839"/>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1C3A54C-E57A-2FFE-720E-819AB18AC624}"/>
              </a:ext>
            </a:extLst>
          </p:cNvPr>
          <p:cNvSpPr/>
          <p:nvPr/>
        </p:nvSpPr>
        <p:spPr>
          <a:xfrm>
            <a:off x="7967295" y="4908022"/>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ED907E1-8D07-C0D6-8A00-1581ED4CD0CC}"/>
              </a:ext>
            </a:extLst>
          </p:cNvPr>
          <p:cNvSpPr/>
          <p:nvPr/>
        </p:nvSpPr>
        <p:spPr>
          <a:xfrm>
            <a:off x="10095619" y="4907358"/>
            <a:ext cx="683131" cy="7954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ooter Placeholder 5">
            <a:extLst>
              <a:ext uri="{FF2B5EF4-FFF2-40B4-BE49-F238E27FC236}">
                <a16:creationId xmlns:a16="http://schemas.microsoft.com/office/drawing/2014/main" id="{415D3F34-99C0-CAC0-75A7-DDE37A6F1CB4}"/>
              </a:ext>
            </a:extLst>
          </p:cNvPr>
          <p:cNvSpPr txBox="1">
            <a:spLocks/>
          </p:cNvSpPr>
          <p:nvPr/>
        </p:nvSpPr>
        <p:spPr>
          <a:xfrm>
            <a:off x="7648174"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©2024 PARADIGM PERSONALITY LABS. ALL RIGHTS RESERVED.</a:t>
            </a:r>
          </a:p>
        </p:txBody>
      </p:sp>
      <p:sp>
        <p:nvSpPr>
          <p:cNvPr id="2" name="object 4">
            <a:extLst>
              <a:ext uri="{FF2B5EF4-FFF2-40B4-BE49-F238E27FC236}">
                <a16:creationId xmlns:a16="http://schemas.microsoft.com/office/drawing/2014/main" id="{A4DDFB0D-36EE-115D-7BB8-D82B316F303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000"/>
                  </a:prstClr>
                </a:solidFill>
                <a:latin typeface="Verdana" panose="020B0604030504040204" pitchFamily="34" charset="0"/>
                <a:ea typeface="Palatino" pitchFamily="2" charset="77"/>
                <a:cs typeface="Lucida Grande" panose="020B0600040502020204" pitchFamily="34" charset="0"/>
              </a:rPr>
              <a:t>N</a:t>
            </a:r>
            <a:r>
              <a:rPr kumimoji="0" lang="en-US" sz="2000" b="1" u="none" strike="noStrike" kern="1200" cap="none" spc="0" normalizeH="0" baseline="0" noProof="0" dirty="0">
                <a:ln>
                  <a:noFill/>
                </a:ln>
                <a:solidFill>
                  <a:prstClr val="white">
                    <a:alpha val="10000"/>
                  </a:prstClr>
                </a:solidFill>
                <a:effectLst/>
                <a:uLnTx/>
                <a:uFillTx/>
                <a:latin typeface="Verdana" panose="020B0604030504040204" pitchFamily="34" charset="0"/>
                <a:ea typeface="Palatino" pitchFamily="2" charset="77"/>
                <a:cs typeface="Lucida Grande" panose="020B0600040502020204" pitchFamily="34" charset="0"/>
              </a:rPr>
              <a:t>1: Worry</a:t>
            </a:r>
          </a:p>
        </p:txBody>
      </p:sp>
      <p:sp>
        <p:nvSpPr>
          <p:cNvPr id="5" name="TextBox 4">
            <a:extLst>
              <a:ext uri="{FF2B5EF4-FFF2-40B4-BE49-F238E27FC236}">
                <a16:creationId xmlns:a16="http://schemas.microsoft.com/office/drawing/2014/main" id="{6D415021-A5CF-AEC5-67CB-792C2648290A}"/>
              </a:ext>
            </a:extLst>
          </p:cNvPr>
          <p:cNvSpPr txBox="1"/>
          <p:nvPr/>
        </p:nvSpPr>
        <p:spPr>
          <a:xfrm>
            <a:off x="113403" y="99979"/>
            <a:ext cx="21336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How to use the Trait and </a:t>
            </a:r>
            <a:r>
              <a:rPr kumimoji="0" lang="en-US" sz="1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Subtrait</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slides</a:t>
            </a:r>
          </a:p>
        </p:txBody>
      </p:sp>
      <p:sp>
        <p:nvSpPr>
          <p:cNvPr id="7" name="TextBox 6">
            <a:extLst>
              <a:ext uri="{FF2B5EF4-FFF2-40B4-BE49-F238E27FC236}">
                <a16:creationId xmlns:a16="http://schemas.microsoft.com/office/drawing/2014/main" id="{EBEEE098-17D1-F6CC-4E98-0E05C3BB88C9}"/>
              </a:ext>
            </a:extLst>
          </p:cNvPr>
          <p:cNvSpPr txBox="1"/>
          <p:nvPr/>
        </p:nvSpPr>
        <p:spPr>
          <a:xfrm>
            <a:off x="5627878" y="1336058"/>
            <a:ext cx="54834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Clicking on the Trait letter will take you to that Trait’s slides</a:t>
            </a:r>
          </a:p>
        </p:txBody>
      </p:sp>
      <p:cxnSp>
        <p:nvCxnSpPr>
          <p:cNvPr id="9" name="Straight Arrow Connector 8">
            <a:extLst>
              <a:ext uri="{FF2B5EF4-FFF2-40B4-BE49-F238E27FC236}">
                <a16:creationId xmlns:a16="http://schemas.microsoft.com/office/drawing/2014/main" id="{6681C679-AE74-D298-7627-43A76879051E}"/>
              </a:ext>
            </a:extLst>
          </p:cNvPr>
          <p:cNvCxnSpPr>
            <a:cxnSpLocks/>
          </p:cNvCxnSpPr>
          <p:nvPr/>
        </p:nvCxnSpPr>
        <p:spPr>
          <a:xfrm flipH="1" flipV="1">
            <a:off x="3416814" y="789805"/>
            <a:ext cx="2249503" cy="59375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B3DBBE38-561E-E92B-8583-C0D445E0B376}"/>
              </a:ext>
            </a:extLst>
          </p:cNvPr>
          <p:cNvCxnSpPr>
            <a:cxnSpLocks/>
          </p:cNvCxnSpPr>
          <p:nvPr/>
        </p:nvCxnSpPr>
        <p:spPr>
          <a:xfrm flipH="1" flipV="1">
            <a:off x="4934897" y="924324"/>
            <a:ext cx="1048564" cy="33673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4F685EEF-FB9F-DDE1-1AB2-A52A56CA1085}"/>
              </a:ext>
            </a:extLst>
          </p:cNvPr>
          <p:cNvSpPr txBox="1"/>
          <p:nvPr/>
        </p:nvSpPr>
        <p:spPr>
          <a:xfrm>
            <a:off x="5575" y="2665148"/>
            <a:ext cx="32830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Clicking on a </a:t>
            </a:r>
            <a:r>
              <a:rPr kumimoji="0" lang="en-US" sz="1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Subtrait</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button will take you to the respective slides</a:t>
            </a:r>
          </a:p>
        </p:txBody>
      </p:sp>
      <p:cxnSp>
        <p:nvCxnSpPr>
          <p:cNvPr id="16" name="Straight Arrow Connector 15">
            <a:extLst>
              <a:ext uri="{FF2B5EF4-FFF2-40B4-BE49-F238E27FC236}">
                <a16:creationId xmlns:a16="http://schemas.microsoft.com/office/drawing/2014/main" id="{65297C56-D196-2BD5-350E-65C1C0173C71}"/>
              </a:ext>
            </a:extLst>
          </p:cNvPr>
          <p:cNvCxnSpPr>
            <a:cxnSpLocks/>
          </p:cNvCxnSpPr>
          <p:nvPr/>
        </p:nvCxnSpPr>
        <p:spPr>
          <a:xfrm>
            <a:off x="3095625" y="2745716"/>
            <a:ext cx="2153635" cy="42409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947856DD-D450-7766-E747-E8BB50293F8F}"/>
              </a:ext>
            </a:extLst>
          </p:cNvPr>
          <p:cNvCxnSpPr>
            <a:cxnSpLocks/>
          </p:cNvCxnSpPr>
          <p:nvPr/>
        </p:nvCxnSpPr>
        <p:spPr>
          <a:xfrm>
            <a:off x="2331366" y="3222131"/>
            <a:ext cx="377676" cy="163857"/>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96507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7C8089-DCF2-CC2F-6629-BD42E10F2EA4}"/>
              </a:ext>
            </a:extLst>
          </p:cNvPr>
          <p:cNvSpPr/>
          <p:nvPr/>
        </p:nvSpPr>
        <p:spPr>
          <a:xfrm>
            <a:off x="548059" y="467670"/>
            <a:ext cx="11080377" cy="567847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13" name="Title 1">
            <a:extLst>
              <a:ext uri="{FF2B5EF4-FFF2-40B4-BE49-F238E27FC236}">
                <a16:creationId xmlns:a16="http://schemas.microsoft.com/office/drawing/2014/main" id="{9B31F227-AF8D-F81C-01E3-376DC489DA23}"/>
              </a:ext>
            </a:extLst>
          </p:cNvPr>
          <p:cNvSpPr txBox="1">
            <a:spLocks/>
          </p:cNvSpPr>
          <p:nvPr/>
        </p:nvSpPr>
        <p:spPr>
          <a:xfrm>
            <a:off x="1097693" y="934615"/>
            <a:ext cx="10515600" cy="1325563"/>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002F87"/>
                </a:solidFill>
                <a:latin typeface="Raleway" panose="020B0503030101060003" pitchFamily="34" charset="0"/>
                <a:ea typeface="+mj-ea"/>
                <a:cs typeface="+mj-cs"/>
              </a:defRPr>
            </a:lvl1pPr>
          </a:lstStyle>
          <a:p>
            <a:r>
              <a:rPr lang="en-US" dirty="0">
                <a:solidFill>
                  <a:srgbClr val="2D68C4"/>
                </a:solidFill>
                <a:latin typeface="Verdana" panose="020B0604030504040204" pitchFamily="34" charset="0"/>
                <a:cs typeface="Lucida Grande" panose="020B0600040502020204" pitchFamily="34" charset="0"/>
              </a:rPr>
              <a:t>About </a:t>
            </a:r>
            <a:r>
              <a:rPr lang="en-US" dirty="0" err="1">
                <a:solidFill>
                  <a:srgbClr val="2D68C4"/>
                </a:solidFill>
                <a:latin typeface="Verdana" panose="020B0604030504040204" pitchFamily="34" charset="0"/>
                <a:cs typeface="Lucida Grande" panose="020B0600040502020204" pitchFamily="34" charset="0"/>
              </a:rPr>
              <a:t>Supertrait</a:t>
            </a:r>
            <a:r>
              <a:rPr lang="en-US" dirty="0">
                <a:solidFill>
                  <a:srgbClr val="2D68C4"/>
                </a:solidFill>
                <a:latin typeface="Verdana" panose="020B0604030504040204" pitchFamily="34" charset="0"/>
                <a:cs typeface="Lucida Grande" panose="020B0600040502020204" pitchFamily="34" charset="0"/>
              </a:rPr>
              <a:t> Descriptions</a:t>
            </a:r>
          </a:p>
        </p:txBody>
      </p:sp>
      <p:sp>
        <p:nvSpPr>
          <p:cNvPr id="14" name="Subtitle 2">
            <a:extLst>
              <a:ext uri="{FF2B5EF4-FFF2-40B4-BE49-F238E27FC236}">
                <a16:creationId xmlns:a16="http://schemas.microsoft.com/office/drawing/2014/main" id="{D96B89D6-9E98-C190-7EC0-34B947572EC1}"/>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15" name="Date Placeholder 3">
            <a:extLst>
              <a:ext uri="{FF2B5EF4-FFF2-40B4-BE49-F238E27FC236}">
                <a16:creationId xmlns:a16="http://schemas.microsoft.com/office/drawing/2014/main" id="{56FA6984-4420-7FC0-265F-C4493634BE72}"/>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6" name="Footer Placeholder 5">
            <a:extLst>
              <a:ext uri="{FF2B5EF4-FFF2-40B4-BE49-F238E27FC236}">
                <a16:creationId xmlns:a16="http://schemas.microsoft.com/office/drawing/2014/main" id="{26A63D1B-482C-0BF9-DBB2-FDB3361E760B}"/>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3" name="Content Placeholder 2">
            <a:extLst>
              <a:ext uri="{FF2B5EF4-FFF2-40B4-BE49-F238E27FC236}">
                <a16:creationId xmlns:a16="http://schemas.microsoft.com/office/drawing/2014/main" id="{88FB2E42-0713-4546-B68C-45C73A4CCC0F}"/>
              </a:ext>
            </a:extLst>
          </p:cNvPr>
          <p:cNvSpPr>
            <a:spLocks noGrp="1"/>
          </p:cNvSpPr>
          <p:nvPr>
            <p:ph sz="half" idx="1"/>
          </p:nvPr>
        </p:nvSpPr>
        <p:spPr>
          <a:xfrm>
            <a:off x="1208314" y="1562128"/>
            <a:ext cx="3548743" cy="4351338"/>
          </a:xfrm>
        </p:spPr>
        <p:txBody>
          <a:bodyPr/>
          <a:lstStyle/>
          <a:p>
            <a:pPr marL="0" indent="0">
              <a:buNone/>
            </a:pPr>
            <a:endParaRPr lang="en-US" sz="2400" dirty="0">
              <a:solidFill>
                <a:srgbClr val="093253"/>
              </a:solidFill>
              <a:effectLst/>
              <a:latin typeface="Garamond" panose="02020404030301010803" pitchFamily="18" charset="0"/>
              <a:ea typeface="Palatino" pitchFamily="2" charset="77"/>
            </a:endParaRPr>
          </a:p>
          <a:p>
            <a:pPr marL="0" indent="0">
              <a:buNone/>
            </a:pPr>
            <a:endParaRPr lang="en-US" sz="2400" dirty="0">
              <a:solidFill>
                <a:srgbClr val="093253"/>
              </a:solidFill>
              <a:effectLst/>
              <a:latin typeface="Garamond" panose="02020404030301010803" pitchFamily="18" charset="0"/>
              <a:ea typeface="Palatino" pitchFamily="2" charset="77"/>
            </a:endParaRPr>
          </a:p>
          <a:p>
            <a:pPr marL="0" indent="0">
              <a:buNone/>
            </a:pPr>
            <a:endParaRPr lang="en-US" sz="2400" dirty="0">
              <a:solidFill>
                <a:srgbClr val="093253"/>
              </a:solidFill>
              <a:effectLst/>
              <a:latin typeface="Garamond" panose="02020404030301010803" pitchFamily="18" charset="0"/>
              <a:ea typeface="Palatino" pitchFamily="2" charset="77"/>
            </a:endParaRPr>
          </a:p>
          <a:p>
            <a:pPr marL="0" indent="0">
              <a:buNone/>
            </a:pPr>
            <a:endParaRPr lang="en-US" sz="2400" dirty="0">
              <a:solidFill>
                <a:srgbClr val="093253"/>
              </a:solidFill>
              <a:latin typeface="Garamond" panose="02020404030301010803" pitchFamily="18" charset="0"/>
              <a:ea typeface="Palatino" pitchFamily="2" charset="77"/>
            </a:endParaRPr>
          </a:p>
          <a:p>
            <a:pPr marL="0" indent="0">
              <a:buNone/>
            </a:pPr>
            <a:r>
              <a:rPr lang="en-US" sz="2400" dirty="0">
                <a:solidFill>
                  <a:srgbClr val="18332F"/>
                </a:solidFill>
                <a:latin typeface="Garamond" panose="02020404030301010803" pitchFamily="18" charset="0"/>
                <a:ea typeface="Palatino" pitchFamily="2" charset="77"/>
              </a:rPr>
              <a:t>A thumbs-up</a:t>
            </a:r>
            <a:r>
              <a:rPr lang="en-US" sz="2400" dirty="0">
                <a:solidFill>
                  <a:srgbClr val="18332F"/>
                </a:solidFill>
                <a:effectLst/>
                <a:latin typeface="Garamond" panose="02020404030301010803" pitchFamily="18" charset="0"/>
                <a:ea typeface="Palatino" pitchFamily="2" charset="77"/>
              </a:rPr>
              <a:t> description refers to the highest, most self-aware behaviors associated with a trait range. </a:t>
            </a:r>
          </a:p>
          <a:p>
            <a:pPr marL="0" indent="0">
              <a:buNone/>
            </a:pPr>
            <a:endParaRPr lang="en-US" sz="2400" dirty="0">
              <a:solidFill>
                <a:srgbClr val="093253"/>
              </a:solidFill>
              <a:latin typeface="Garamond" panose="02020404030301010803" pitchFamily="18" charset="0"/>
              <a:ea typeface="Palatino" pitchFamily="2" charset="77"/>
            </a:endParaRPr>
          </a:p>
          <a:p>
            <a:endParaRPr lang="en-US" dirty="0">
              <a:solidFill>
                <a:srgbClr val="093253"/>
              </a:solidFill>
              <a:latin typeface="Garamond" panose="02020404030301010803" pitchFamily="18" charset="0"/>
              <a:ea typeface="Palatino" pitchFamily="2" charset="77"/>
            </a:endParaRPr>
          </a:p>
        </p:txBody>
      </p:sp>
      <p:sp>
        <p:nvSpPr>
          <p:cNvPr id="5" name="Content Placeholder 4">
            <a:extLst>
              <a:ext uri="{FF2B5EF4-FFF2-40B4-BE49-F238E27FC236}">
                <a16:creationId xmlns:a16="http://schemas.microsoft.com/office/drawing/2014/main" id="{6A074ADC-2F6C-479E-BD69-D133E35ABCBD}"/>
              </a:ext>
            </a:extLst>
          </p:cNvPr>
          <p:cNvSpPr>
            <a:spLocks noGrp="1"/>
          </p:cNvSpPr>
          <p:nvPr>
            <p:ph sz="half" idx="2"/>
          </p:nvPr>
        </p:nvSpPr>
        <p:spPr>
          <a:xfrm>
            <a:off x="5516729" y="1562128"/>
            <a:ext cx="3548744" cy="4351338"/>
          </a:xfrm>
        </p:spPr>
        <p:txBody>
          <a:bodyPr vert="horz" lIns="91440" tIns="45720" rIns="91440" bIns="45720" rtlCol="0" anchor="t">
            <a:normAutofit/>
          </a:bodyPr>
          <a:lstStyle/>
          <a:p>
            <a:pPr marL="0" indent="0">
              <a:buNone/>
            </a:pPr>
            <a:endParaRPr lang="en-US" sz="2400" dirty="0">
              <a:solidFill>
                <a:srgbClr val="093253"/>
              </a:solidFill>
              <a:effectLst/>
              <a:latin typeface="Garamond" panose="02020404030301010803" pitchFamily="18" charset="0"/>
              <a:ea typeface="Palatino" pitchFamily="2" charset="77"/>
            </a:endParaRPr>
          </a:p>
          <a:p>
            <a:pPr marL="0" indent="0">
              <a:buNone/>
            </a:pPr>
            <a:endParaRPr lang="en-US" sz="2400" dirty="0">
              <a:solidFill>
                <a:srgbClr val="093253"/>
              </a:solidFill>
              <a:latin typeface="Garamond" panose="02020404030301010803" pitchFamily="18" charset="0"/>
              <a:ea typeface="Palatino" pitchFamily="2" charset="77"/>
            </a:endParaRPr>
          </a:p>
          <a:p>
            <a:pPr marL="0" indent="0">
              <a:buNone/>
            </a:pPr>
            <a:endParaRPr lang="en-US" sz="2400" dirty="0">
              <a:solidFill>
                <a:srgbClr val="093253"/>
              </a:solidFill>
              <a:effectLst/>
              <a:latin typeface="Garamond" panose="02020404030301010803" pitchFamily="18" charset="0"/>
              <a:ea typeface="Palatino" pitchFamily="2" charset="77"/>
            </a:endParaRPr>
          </a:p>
          <a:p>
            <a:pPr marL="0" indent="0">
              <a:buNone/>
            </a:pPr>
            <a:endParaRPr lang="en-US" sz="2400" dirty="0">
              <a:solidFill>
                <a:srgbClr val="093253"/>
              </a:solidFill>
              <a:effectLst/>
              <a:latin typeface="Garamond" panose="02020404030301010803" pitchFamily="18" charset="0"/>
              <a:ea typeface="Palatino" pitchFamily="2" charset="77"/>
            </a:endParaRPr>
          </a:p>
          <a:p>
            <a:pPr marL="0" indent="0">
              <a:buNone/>
            </a:pPr>
            <a:r>
              <a:rPr lang="en-US" sz="2400" dirty="0">
                <a:solidFill>
                  <a:srgbClr val="18332F"/>
                </a:solidFill>
                <a:effectLst/>
                <a:latin typeface="Garamond" panose="02020404030301010803" pitchFamily="18" charset="0"/>
                <a:ea typeface="Palatino" pitchFamily="2" charset="77"/>
                <a:cs typeface="Segoe UI"/>
              </a:rPr>
              <a:t>A thumbs-down description refers to </a:t>
            </a:r>
            <a:r>
              <a:rPr lang="en-US" sz="2400" dirty="0">
                <a:solidFill>
                  <a:srgbClr val="18332F"/>
                </a:solidFill>
                <a:latin typeface="Garamond" panose="02020404030301010803" pitchFamily="18" charset="0"/>
                <a:ea typeface="Palatino" pitchFamily="2" charset="77"/>
                <a:cs typeface="Segoe UI"/>
              </a:rPr>
              <a:t>less desirable or supportive behaviors associated with the </a:t>
            </a:r>
            <a:r>
              <a:rPr lang="en-US" sz="2400" dirty="0">
                <a:solidFill>
                  <a:srgbClr val="18332F"/>
                </a:solidFill>
                <a:effectLst/>
                <a:latin typeface="Garamond" panose="02020404030301010803" pitchFamily="18" charset="0"/>
                <a:ea typeface="Palatino" pitchFamily="2" charset="77"/>
                <a:cs typeface="Segoe UI"/>
              </a:rPr>
              <a:t>trait range.</a:t>
            </a:r>
          </a:p>
          <a:p>
            <a:pPr marL="0" indent="0">
              <a:buNone/>
            </a:pPr>
            <a:endParaRPr lang="en-US" dirty="0">
              <a:solidFill>
                <a:srgbClr val="093253"/>
              </a:solidFill>
              <a:latin typeface="Garamond" panose="02020404030301010803" pitchFamily="18" charset="0"/>
              <a:ea typeface="Palatino" pitchFamily="2" charset="77"/>
            </a:endParaRPr>
          </a:p>
        </p:txBody>
      </p:sp>
      <p:sp>
        <p:nvSpPr>
          <p:cNvPr id="9" name="Rectangle 8">
            <a:hlinkClick r:id="rId3" action="ppaction://hlinksldjump"/>
            <a:extLst>
              <a:ext uri="{FF2B5EF4-FFF2-40B4-BE49-F238E27FC236}">
                <a16:creationId xmlns:a16="http://schemas.microsoft.com/office/drawing/2014/main" id="{BAEC75AD-7DE8-41DF-88C8-C0AE12B107B4}"/>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DA85A93-EF6C-A413-C786-292EE13F743C}"/>
              </a:ext>
            </a:extLst>
          </p:cNvPr>
          <p:cNvPicPr>
            <a:picLocks noChangeAspect="1"/>
          </p:cNvPicPr>
          <p:nvPr/>
        </p:nvPicPr>
        <p:blipFill>
          <a:blip r:embed="rId4"/>
          <a:stretch>
            <a:fillRect/>
          </a:stretch>
        </p:blipFill>
        <p:spPr>
          <a:xfrm>
            <a:off x="1344521" y="2262262"/>
            <a:ext cx="818045" cy="847263"/>
          </a:xfrm>
          <a:prstGeom prst="rect">
            <a:avLst/>
          </a:prstGeom>
        </p:spPr>
      </p:pic>
      <p:pic>
        <p:nvPicPr>
          <p:cNvPr id="8" name="Picture 7">
            <a:extLst>
              <a:ext uri="{FF2B5EF4-FFF2-40B4-BE49-F238E27FC236}">
                <a16:creationId xmlns:a16="http://schemas.microsoft.com/office/drawing/2014/main" id="{A92BD6B5-39AC-BC4C-1D81-92CAF8C0A11D}"/>
              </a:ext>
            </a:extLst>
          </p:cNvPr>
          <p:cNvPicPr>
            <a:picLocks noChangeAspect="1"/>
          </p:cNvPicPr>
          <p:nvPr/>
        </p:nvPicPr>
        <p:blipFill>
          <a:blip r:embed="rId5"/>
          <a:stretch>
            <a:fillRect/>
          </a:stretch>
        </p:blipFill>
        <p:spPr>
          <a:xfrm>
            <a:off x="5594951" y="2265905"/>
            <a:ext cx="811011" cy="839978"/>
          </a:xfrm>
          <a:prstGeom prst="rect">
            <a:avLst/>
          </a:prstGeom>
        </p:spPr>
      </p:pic>
    </p:spTree>
    <p:extLst>
      <p:ext uri="{BB962C8B-B14F-4D97-AF65-F5344CB8AC3E}">
        <p14:creationId xmlns:p14="http://schemas.microsoft.com/office/powerpoint/2010/main" val="1785623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12822A-F5BC-14E2-4820-B7E6032AFD16}"/>
              </a:ext>
            </a:extLst>
          </p:cNvPr>
          <p:cNvSpPr/>
          <p:nvPr/>
        </p:nvSpPr>
        <p:spPr>
          <a:xfrm>
            <a:off x="-9769" y="8232"/>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71" name="Picture 70">
            <a:extLst>
              <a:ext uri="{FF2B5EF4-FFF2-40B4-BE49-F238E27FC236}">
                <a16:creationId xmlns:a16="http://schemas.microsoft.com/office/drawing/2014/main" id="{589C8215-1C69-40E5-579C-FD17250C5648}"/>
              </a:ext>
            </a:extLst>
          </p:cNvPr>
          <p:cNvPicPr>
            <a:picLocks noChangeAspect="1"/>
          </p:cNvPicPr>
          <p:nvPr/>
        </p:nvPicPr>
        <p:blipFill>
          <a:blip r:embed="rId3"/>
          <a:stretch>
            <a:fillRect/>
          </a:stretch>
        </p:blipFill>
        <p:spPr>
          <a:xfrm>
            <a:off x="-1" y="3967467"/>
            <a:ext cx="12191999" cy="2960061"/>
          </a:xfrm>
          <a:prstGeom prst="rect">
            <a:avLst/>
          </a:prstGeom>
        </p:spPr>
      </p:pic>
      <p:pic>
        <p:nvPicPr>
          <p:cNvPr id="13" name="Picture 12" descr="A blue square with white letter n&#10;&#10;Description automatically generated">
            <a:hlinkClick r:id="rId4" action="ppaction://hlinksldjump"/>
            <a:extLst>
              <a:ext uri="{FF2B5EF4-FFF2-40B4-BE49-F238E27FC236}">
                <a16:creationId xmlns:a16="http://schemas.microsoft.com/office/drawing/2014/main" id="{D4E92C3D-01C3-368A-2E51-95FBD4E493E5}"/>
              </a:ext>
            </a:extLst>
          </p:cNvPr>
          <p:cNvPicPr>
            <a:picLocks noChangeAspect="1"/>
          </p:cNvPicPr>
          <p:nvPr/>
        </p:nvPicPr>
        <p:blipFill rotWithShape="1">
          <a:blip r:embed="rId5">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10" name="Picture 9" descr="A logo with a black background&#10;&#10;Description automatically generated">
            <a:hlinkClick r:id="rId6" action="ppaction://hlinksldjump"/>
            <a:extLst>
              <a:ext uri="{FF2B5EF4-FFF2-40B4-BE49-F238E27FC236}">
                <a16:creationId xmlns:a16="http://schemas.microsoft.com/office/drawing/2014/main" id="{28EB1C8A-37DB-98C0-8B88-9C7CDC3BD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19" name="object 4">
            <a:extLst>
              <a:ext uri="{FF2B5EF4-FFF2-40B4-BE49-F238E27FC236}">
                <a16:creationId xmlns:a16="http://schemas.microsoft.com/office/drawing/2014/main" id="{CA67224D-0C16-4671-9B98-5E855E8D484D}"/>
              </a:ext>
            </a:extLst>
          </p:cNvPr>
          <p:cNvSpPr txBox="1">
            <a:spLocks/>
          </p:cNvSpPr>
          <p:nvPr/>
        </p:nvSpPr>
        <p:spPr>
          <a:xfrm>
            <a:off x="1637971" y="2700788"/>
            <a:ext cx="2352938" cy="183640"/>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2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Cool, rational, at ease</a:t>
            </a:r>
          </a:p>
        </p:txBody>
      </p:sp>
      <p:sp>
        <p:nvSpPr>
          <p:cNvPr id="20" name="object 4">
            <a:extLst>
              <a:ext uri="{FF2B5EF4-FFF2-40B4-BE49-F238E27FC236}">
                <a16:creationId xmlns:a16="http://schemas.microsoft.com/office/drawing/2014/main" id="{CA67224D-0C16-4671-9B98-5E855E8D484D}"/>
              </a:ext>
            </a:extLst>
          </p:cNvPr>
          <p:cNvSpPr txBox="1">
            <a:spLocks/>
          </p:cNvSpPr>
          <p:nvPr/>
        </p:nvSpPr>
        <p:spPr>
          <a:xfrm>
            <a:off x="1637971" y="3016118"/>
            <a:ext cx="1921632" cy="34983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2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Lack concern, low sense </a:t>
            </a:r>
            <a:br>
              <a:rPr kumimoji="0" lang="en-US" sz="12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br>
            <a:r>
              <a:rPr kumimoji="0" lang="en-US" sz="12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of urgency</a:t>
            </a:r>
          </a:p>
        </p:txBody>
      </p:sp>
      <p:sp>
        <p:nvSpPr>
          <p:cNvPr id="23" name="object 4">
            <a:extLst>
              <a:ext uri="{FF2B5EF4-FFF2-40B4-BE49-F238E27FC236}">
                <a16:creationId xmlns:a16="http://schemas.microsoft.com/office/drawing/2014/main" id="{CA67224D-0C16-4671-9B98-5E855E8D484D}"/>
              </a:ext>
            </a:extLst>
          </p:cNvPr>
          <p:cNvSpPr txBox="1">
            <a:spLocks/>
          </p:cNvSpPr>
          <p:nvPr/>
        </p:nvSpPr>
        <p:spPr>
          <a:xfrm>
            <a:off x="5261749" y="2700788"/>
            <a:ext cx="2172548" cy="183640"/>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just" defTabSz="914400" rtl="0" eaLnBrk="1" fontAlgn="auto" latinLnBrk="0" hangingPunct="1">
              <a:lnSpc>
                <a:spcPct val="90000"/>
              </a:lnSpc>
              <a:spcBef>
                <a:spcPts val="100"/>
              </a:spcBef>
              <a:spcAft>
                <a:spcPts val="600"/>
              </a:spcAft>
              <a:buClrTx/>
              <a:buSzTx/>
              <a:buFontTx/>
              <a:buNone/>
              <a:tabLst/>
              <a:defRPr/>
            </a:pPr>
            <a:r>
              <a:rPr kumimoji="0" lang="en-US" sz="12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Shows concern as needed</a:t>
            </a:r>
          </a:p>
        </p:txBody>
      </p:sp>
      <p:sp>
        <p:nvSpPr>
          <p:cNvPr id="24" name="object 4">
            <a:extLst>
              <a:ext uri="{FF2B5EF4-FFF2-40B4-BE49-F238E27FC236}">
                <a16:creationId xmlns:a16="http://schemas.microsoft.com/office/drawing/2014/main" id="{CA67224D-0C16-4671-9B98-5E855E8D484D}"/>
              </a:ext>
            </a:extLst>
          </p:cNvPr>
          <p:cNvSpPr txBox="1">
            <a:spLocks/>
          </p:cNvSpPr>
          <p:nvPr/>
        </p:nvSpPr>
        <p:spPr>
          <a:xfrm>
            <a:off x="5261750" y="3016118"/>
            <a:ext cx="1880155" cy="34983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Level of concern may not match business need</a:t>
            </a:r>
            <a:endParaRPr kumimoji="0" lang="en-US" sz="1200" u="none" strike="noStrike" kern="1200" cap="none" spc="0" normalizeH="0" baseline="0" noProof="0" dirty="0">
              <a:ln>
                <a:noFill/>
              </a:ln>
              <a:solidFill>
                <a:prstClr val="white"/>
              </a:solidFill>
              <a:effectLst/>
              <a:uLnTx/>
              <a:uFillTx/>
              <a:latin typeface="Garamond" panose="02020404030301010803" pitchFamily="18" charset="0"/>
              <a:ea typeface="Palatino" pitchFamily="2" charset="77"/>
            </a:endParaRPr>
          </a:p>
        </p:txBody>
      </p:sp>
      <p:sp>
        <p:nvSpPr>
          <p:cNvPr id="28" name="object 4">
            <a:extLst>
              <a:ext uri="{FF2B5EF4-FFF2-40B4-BE49-F238E27FC236}">
                <a16:creationId xmlns:a16="http://schemas.microsoft.com/office/drawing/2014/main" id="{CA67224D-0C16-4671-9B98-5E855E8D484D}"/>
              </a:ext>
            </a:extLst>
          </p:cNvPr>
          <p:cNvSpPr txBox="1">
            <a:spLocks/>
          </p:cNvSpPr>
          <p:nvPr/>
        </p:nvSpPr>
        <p:spPr>
          <a:xfrm>
            <a:off x="8907134" y="2700788"/>
            <a:ext cx="1880155" cy="34983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defTabSz="914400" rtl="0" eaLnBrk="1" fontAlgn="auto" latinLnBrk="0" hangingPunct="1">
              <a:lnSpc>
                <a:spcPct val="90000"/>
              </a:lnSpc>
              <a:spcBef>
                <a:spcPts val="100"/>
              </a:spcBef>
              <a:spcAft>
                <a:spcPts val="600"/>
              </a:spcAft>
              <a:buClrTx/>
              <a:buSzTx/>
              <a:buFontTx/>
              <a:buNone/>
              <a:tabLst/>
              <a:defRPr/>
            </a:pPr>
            <a:r>
              <a:rPr kumimoji="0" lang="en-US" sz="12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Alert, expressive, high sense of urgency</a:t>
            </a:r>
          </a:p>
        </p:txBody>
      </p:sp>
      <p:sp>
        <p:nvSpPr>
          <p:cNvPr id="29" name="object 4">
            <a:extLst>
              <a:ext uri="{FF2B5EF4-FFF2-40B4-BE49-F238E27FC236}">
                <a16:creationId xmlns:a16="http://schemas.microsoft.com/office/drawing/2014/main" id="{CA67224D-0C16-4671-9B98-5E855E8D484D}"/>
              </a:ext>
            </a:extLst>
          </p:cNvPr>
          <p:cNvSpPr txBox="1">
            <a:spLocks/>
          </p:cNvSpPr>
          <p:nvPr/>
        </p:nvSpPr>
        <p:spPr>
          <a:xfrm>
            <a:off x="8918578" y="3135345"/>
            <a:ext cx="2146351" cy="34983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defTabSz="914400" rtl="0" eaLnBrk="1" fontAlgn="auto" latinLnBrk="0" hangingPunct="1">
              <a:lnSpc>
                <a:spcPct val="90000"/>
              </a:lnSpc>
              <a:spcBef>
                <a:spcPts val="100"/>
              </a:spcBef>
              <a:spcAft>
                <a:spcPts val="600"/>
              </a:spcAft>
              <a:buClrTx/>
              <a:buSzTx/>
              <a:buFontTx/>
              <a:buNone/>
              <a:tabLst/>
              <a:defRPr/>
            </a:pPr>
            <a:r>
              <a:rPr kumimoji="0" lang="en-US" sz="12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Rumination, difficulty down-regulating stress response</a:t>
            </a:r>
          </a:p>
        </p:txBody>
      </p:sp>
      <p:sp>
        <p:nvSpPr>
          <p:cNvPr id="30"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2"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1" name="Isosceles Triangle 30"/>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37" name="Isosceles Triangle 3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39" name="Isosceles Triangle 38"/>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2821581" y="5112008"/>
            <a:ext cx="6548838" cy="399627"/>
            <a:chOff x="2678706" y="5420146"/>
            <a:chExt cx="6548838" cy="399627"/>
          </a:xfrm>
        </p:grpSpPr>
        <p:sp>
          <p:nvSpPr>
            <p:cNvPr id="44" name="Rounded Rectangle 43">
              <a:hlinkClick r:id="rId8" action="ppaction://hlinksldjump"/>
            </p:cNvPr>
            <p:cNvSpPr/>
            <p:nvPr/>
          </p:nvSpPr>
          <p:spPr>
            <a:xfrm>
              <a:off x="2678706" y="5420146"/>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45" name="Rounded Rectangle 44">
              <a:hlinkClick r:id="rId9" action="ppaction://hlinksldjump"/>
            </p:cNvPr>
            <p:cNvSpPr/>
            <p:nvPr/>
          </p:nvSpPr>
          <p:spPr>
            <a:xfrm>
              <a:off x="4372185" y="542014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N2: Intensity</a:t>
              </a:r>
            </a:p>
          </p:txBody>
        </p:sp>
        <p:sp>
          <p:nvSpPr>
            <p:cNvPr id="46" name="Rounded Rectangle 45">
              <a:hlinkClick r:id="rId10" action="ppaction://hlinksldjump"/>
            </p:cNvPr>
            <p:cNvSpPr/>
            <p:nvPr/>
          </p:nvSpPr>
          <p:spPr>
            <a:xfrm>
              <a:off x="6065664" y="542014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N3: Interpretation</a:t>
              </a:r>
            </a:p>
          </p:txBody>
        </p:sp>
        <p:sp>
          <p:nvSpPr>
            <p:cNvPr id="48" name="Rounded Rectangle 47">
              <a:hlinkClick r:id="rId11" action="ppaction://hlinksldjump"/>
            </p:cNvPr>
            <p:cNvSpPr/>
            <p:nvPr/>
          </p:nvSpPr>
          <p:spPr>
            <a:xfrm>
              <a:off x="7759143" y="5420146"/>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N4: Rebound Time</a:t>
              </a:r>
            </a:p>
          </p:txBody>
        </p:sp>
      </p:grpSp>
      <p:sp>
        <p:nvSpPr>
          <p:cNvPr id="59" name="Rectangle 58">
            <a:hlinkClick r:id="" action="ppaction://noaction"/>
            <a:extLst>
              <a:ext uri="{FF2B5EF4-FFF2-40B4-BE49-F238E27FC236}">
                <a16:creationId xmlns:a16="http://schemas.microsoft.com/office/drawing/2014/main" id="{85E26F1C-846E-4ADD-A46F-1A5A9494197B}"/>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hlinkClick r:id="" action="ppaction://noaction"/>
            <a:extLst>
              <a:ext uri="{FF2B5EF4-FFF2-40B4-BE49-F238E27FC236}">
                <a16:creationId xmlns:a16="http://schemas.microsoft.com/office/drawing/2014/main" id="{A14A9FD5-162D-4137-91E9-DB9621A3BB2C}"/>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hlinkClick r:id="" action="ppaction://noaction"/>
            <a:extLst>
              <a:ext uri="{FF2B5EF4-FFF2-40B4-BE49-F238E27FC236}">
                <a16:creationId xmlns:a16="http://schemas.microsoft.com/office/drawing/2014/main" id="{36054422-69E7-48D7-9837-F06CF4714F17}"/>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 action="ppaction://noaction"/>
            <a:extLst>
              <a:ext uri="{FF2B5EF4-FFF2-40B4-BE49-F238E27FC236}">
                <a16:creationId xmlns:a16="http://schemas.microsoft.com/office/drawing/2014/main" id="{F494D4DB-945E-4086-A5B5-AE7CD31698D6}"/>
              </a:ext>
            </a:extLst>
          </p:cNvPr>
          <p:cNvSpPr/>
          <p:nvPr/>
        </p:nvSpPr>
        <p:spPr>
          <a:xfrm>
            <a:off x="4279906" y="324361"/>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bject 4">
            <a:extLst>
              <a:ext uri="{FF2B5EF4-FFF2-40B4-BE49-F238E27FC236}">
                <a16:creationId xmlns:a16="http://schemas.microsoft.com/office/drawing/2014/main" id="{DEFE37EC-1303-3BCC-D009-11A8C7319748}"/>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35" name="object 4">
            <a:extLst>
              <a:ext uri="{FF2B5EF4-FFF2-40B4-BE49-F238E27FC236}">
                <a16:creationId xmlns:a16="http://schemas.microsoft.com/office/drawing/2014/main" id="{CB5126A6-D2E8-EB59-BDDA-3CDCA950E74C}"/>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47" name="object 4">
            <a:extLst>
              <a:ext uri="{FF2B5EF4-FFF2-40B4-BE49-F238E27FC236}">
                <a16:creationId xmlns:a16="http://schemas.microsoft.com/office/drawing/2014/main" id="{87000BB6-B89D-A005-7223-99E09E05EC0E}"/>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69" name="Rectangle 68">
            <a:extLst>
              <a:ext uri="{FF2B5EF4-FFF2-40B4-BE49-F238E27FC236}">
                <a16:creationId xmlns:a16="http://schemas.microsoft.com/office/drawing/2014/main" id="{0118AEC5-5F10-D0C1-BB9E-84A044727F29}"/>
              </a:ext>
            </a:extLst>
          </p:cNvPr>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0" name="object 4">
            <a:extLst>
              <a:ext uri="{FF2B5EF4-FFF2-40B4-BE49-F238E27FC236}">
                <a16:creationId xmlns:a16="http://schemas.microsoft.com/office/drawing/2014/main" id="{4D8E8A41-CD24-3019-91E2-C1622ECBE632}"/>
              </a:ext>
            </a:extLst>
          </p:cNvPr>
          <p:cNvSpPr txBox="1">
            <a:spLocks/>
          </p:cNvSpPr>
          <p:nvPr/>
        </p:nvSpPr>
        <p:spPr>
          <a:xfrm>
            <a:off x="5379675" y="4663473"/>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1400" b="1" u="none" strike="noStrike" kern="1200" cap="none" spc="0" normalizeH="0" baseline="0" noProof="0" dirty="0" err="1">
                <a:ln>
                  <a:noFill/>
                </a:ln>
                <a:solidFill>
                  <a:srgbClr val="19778F"/>
                </a:solidFill>
                <a:effectLst/>
                <a:uLnTx/>
                <a:uFillTx/>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grpSp>
        <p:nvGrpSpPr>
          <p:cNvPr id="72" name="Group 71">
            <a:extLst>
              <a:ext uri="{FF2B5EF4-FFF2-40B4-BE49-F238E27FC236}">
                <a16:creationId xmlns:a16="http://schemas.microsoft.com/office/drawing/2014/main" id="{8F57BF50-5EF1-3B7B-8F95-7D36F59AAB34}"/>
              </a:ext>
            </a:extLst>
          </p:cNvPr>
          <p:cNvGrpSpPr/>
          <p:nvPr/>
        </p:nvGrpSpPr>
        <p:grpSpPr>
          <a:xfrm>
            <a:off x="1411236" y="1849917"/>
            <a:ext cx="9358869" cy="92719"/>
            <a:chOff x="1411236" y="1682277"/>
            <a:chExt cx="9358869" cy="92719"/>
          </a:xfrm>
        </p:grpSpPr>
        <p:sp>
          <p:nvSpPr>
            <p:cNvPr id="73" name="Rectangle 72">
              <a:extLst>
                <a:ext uri="{FF2B5EF4-FFF2-40B4-BE49-F238E27FC236}">
                  <a16:creationId xmlns:a16="http://schemas.microsoft.com/office/drawing/2014/main" id="{5F5A8395-F25D-5848-348A-115C39A0A693}"/>
                </a:ext>
              </a:extLst>
            </p:cNvPr>
            <p:cNvSpPr/>
            <p:nvPr/>
          </p:nvSpPr>
          <p:spPr>
            <a:xfrm>
              <a:off x="1411236" y="168227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D634DDDF-F3BB-FF1B-05C4-F52BA6EC89C7}"/>
                </a:ext>
              </a:extLst>
            </p:cNvPr>
            <p:cNvSpPr/>
            <p:nvPr/>
          </p:nvSpPr>
          <p:spPr>
            <a:xfrm>
              <a:off x="2245359" y="168926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40880FA7-E891-A05B-DAED-A40F58740418}"/>
                </a:ext>
              </a:extLst>
            </p:cNvPr>
            <p:cNvSpPr/>
            <p:nvPr/>
          </p:nvSpPr>
          <p:spPr>
            <a:xfrm>
              <a:off x="4324101" y="168926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AF920907-5DBC-83B6-2EF1-1A0182CBC5AA}"/>
                </a:ext>
              </a:extLst>
            </p:cNvPr>
            <p:cNvSpPr/>
            <p:nvPr/>
          </p:nvSpPr>
          <p:spPr>
            <a:xfrm>
              <a:off x="7958650" y="169545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83B197D-0F1A-C4F9-12E0-8A83DC96FC1A}"/>
                </a:ext>
              </a:extLst>
            </p:cNvPr>
            <p:cNvSpPr/>
            <p:nvPr/>
          </p:nvSpPr>
          <p:spPr>
            <a:xfrm>
              <a:off x="10086974" y="169478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9" name="Picture 78" descr="A white square with a letter&#10;&#10;Description automatically generated">
            <a:hlinkClick r:id="rId12" action="ppaction://hlinksldjump"/>
            <a:extLst>
              <a:ext uri="{FF2B5EF4-FFF2-40B4-BE49-F238E27FC236}">
                <a16:creationId xmlns:a16="http://schemas.microsoft.com/office/drawing/2014/main" id="{9555C8DB-E569-2669-5B4F-23EECAAA3997}"/>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80" name="Picture 79" descr="A white square with a letter&#10;&#10;Description automatically generated">
            <a:hlinkClick r:id="rId14" action="ppaction://hlinksldjump"/>
            <a:extLst>
              <a:ext uri="{FF2B5EF4-FFF2-40B4-BE49-F238E27FC236}">
                <a16:creationId xmlns:a16="http://schemas.microsoft.com/office/drawing/2014/main" id="{625EC98E-5BDD-E785-BF73-B456ACC5C398}"/>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81" name="Picture 80" descr="A white square with a letter&#10;&#10;Description automatically generated">
            <a:hlinkClick r:id="rId15" action="ppaction://hlinksldjump"/>
            <a:extLst>
              <a:ext uri="{FF2B5EF4-FFF2-40B4-BE49-F238E27FC236}">
                <a16:creationId xmlns:a16="http://schemas.microsoft.com/office/drawing/2014/main" id="{85BE684A-EA11-1CD1-0603-BF18E129F1A1}"/>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82" name="Picture 81" descr="A white square with a letter&#10;&#10;Description automatically generated">
            <a:hlinkClick r:id="rId16" action="ppaction://hlinksldjump"/>
            <a:extLst>
              <a:ext uri="{FF2B5EF4-FFF2-40B4-BE49-F238E27FC236}">
                <a16:creationId xmlns:a16="http://schemas.microsoft.com/office/drawing/2014/main" id="{BA37EFAE-B541-1D79-86DB-DE8D7A915C2F}"/>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sp>
        <p:nvSpPr>
          <p:cNvPr id="85" name="object 4">
            <a:extLst>
              <a:ext uri="{FF2B5EF4-FFF2-40B4-BE49-F238E27FC236}">
                <a16:creationId xmlns:a16="http://schemas.microsoft.com/office/drawing/2014/main" id="{18B1C7A0-FF2E-CA7D-D5EC-AD7F5FAC0AA9}"/>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6" name="object 4">
            <a:extLst>
              <a:ext uri="{FF2B5EF4-FFF2-40B4-BE49-F238E27FC236}">
                <a16:creationId xmlns:a16="http://schemas.microsoft.com/office/drawing/2014/main" id="{222B27A9-B818-3B65-4CCB-36E541CC80CC}"/>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87" name="object 4">
            <a:extLst>
              <a:ext uri="{FF2B5EF4-FFF2-40B4-BE49-F238E27FC236}">
                <a16:creationId xmlns:a16="http://schemas.microsoft.com/office/drawing/2014/main" id="{978C5800-056D-1182-EB72-EB9C727B1B66}"/>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2" name="Picture 1">
            <a:extLst>
              <a:ext uri="{FF2B5EF4-FFF2-40B4-BE49-F238E27FC236}">
                <a16:creationId xmlns:a16="http://schemas.microsoft.com/office/drawing/2014/main" id="{28DE989E-F53B-8E22-968C-AF56098EA812}"/>
              </a:ext>
            </a:extLst>
          </p:cNvPr>
          <p:cNvPicPr>
            <a:picLocks noChangeAspect="1"/>
          </p:cNvPicPr>
          <p:nvPr/>
        </p:nvPicPr>
        <p:blipFill>
          <a:blip r:embed="rId17"/>
          <a:stretch>
            <a:fillRect/>
          </a:stretch>
        </p:blipFill>
        <p:spPr>
          <a:xfrm>
            <a:off x="5054261" y="2687515"/>
            <a:ext cx="145645" cy="150847"/>
          </a:xfrm>
          <a:prstGeom prst="rect">
            <a:avLst/>
          </a:prstGeom>
        </p:spPr>
      </p:pic>
      <p:pic>
        <p:nvPicPr>
          <p:cNvPr id="3" name="Picture 2">
            <a:extLst>
              <a:ext uri="{FF2B5EF4-FFF2-40B4-BE49-F238E27FC236}">
                <a16:creationId xmlns:a16="http://schemas.microsoft.com/office/drawing/2014/main" id="{EC4F38C3-59ED-22D4-1787-8FCDD6618454}"/>
              </a:ext>
            </a:extLst>
          </p:cNvPr>
          <p:cNvPicPr>
            <a:picLocks noChangeAspect="1"/>
          </p:cNvPicPr>
          <p:nvPr/>
        </p:nvPicPr>
        <p:blipFill>
          <a:blip r:embed="rId17"/>
          <a:stretch>
            <a:fillRect/>
          </a:stretch>
        </p:blipFill>
        <p:spPr>
          <a:xfrm>
            <a:off x="1439201" y="2696699"/>
            <a:ext cx="145645" cy="150847"/>
          </a:xfrm>
          <a:prstGeom prst="rect">
            <a:avLst/>
          </a:prstGeom>
        </p:spPr>
      </p:pic>
      <p:pic>
        <p:nvPicPr>
          <p:cNvPr id="4" name="Picture 3">
            <a:extLst>
              <a:ext uri="{FF2B5EF4-FFF2-40B4-BE49-F238E27FC236}">
                <a16:creationId xmlns:a16="http://schemas.microsoft.com/office/drawing/2014/main" id="{3CE7F2C9-FCC2-746C-6BAD-C18F34A4F17F}"/>
              </a:ext>
            </a:extLst>
          </p:cNvPr>
          <p:cNvPicPr>
            <a:picLocks noChangeAspect="1"/>
          </p:cNvPicPr>
          <p:nvPr/>
        </p:nvPicPr>
        <p:blipFill>
          <a:blip r:embed="rId17"/>
          <a:stretch>
            <a:fillRect/>
          </a:stretch>
        </p:blipFill>
        <p:spPr>
          <a:xfrm>
            <a:off x="8689151" y="2683743"/>
            <a:ext cx="145645" cy="150847"/>
          </a:xfrm>
          <a:prstGeom prst="rect">
            <a:avLst/>
          </a:prstGeom>
        </p:spPr>
      </p:pic>
      <p:pic>
        <p:nvPicPr>
          <p:cNvPr id="5" name="Picture 4">
            <a:extLst>
              <a:ext uri="{FF2B5EF4-FFF2-40B4-BE49-F238E27FC236}">
                <a16:creationId xmlns:a16="http://schemas.microsoft.com/office/drawing/2014/main" id="{D59A1381-D189-5819-C65B-A501CC75C7E2}"/>
              </a:ext>
            </a:extLst>
          </p:cNvPr>
          <p:cNvPicPr>
            <a:picLocks noChangeAspect="1"/>
          </p:cNvPicPr>
          <p:nvPr/>
        </p:nvPicPr>
        <p:blipFill>
          <a:blip r:embed="rId18"/>
          <a:stretch>
            <a:fillRect/>
          </a:stretch>
        </p:blipFill>
        <p:spPr>
          <a:xfrm>
            <a:off x="5027452" y="3057001"/>
            <a:ext cx="166199" cy="172135"/>
          </a:xfrm>
          <a:prstGeom prst="rect">
            <a:avLst/>
          </a:prstGeom>
        </p:spPr>
      </p:pic>
      <p:pic>
        <p:nvPicPr>
          <p:cNvPr id="6" name="Picture 5">
            <a:extLst>
              <a:ext uri="{FF2B5EF4-FFF2-40B4-BE49-F238E27FC236}">
                <a16:creationId xmlns:a16="http://schemas.microsoft.com/office/drawing/2014/main" id="{63596B4F-6D80-F145-BE7E-2DB8BEEB09EF}"/>
              </a:ext>
            </a:extLst>
          </p:cNvPr>
          <p:cNvPicPr>
            <a:picLocks noChangeAspect="1"/>
          </p:cNvPicPr>
          <p:nvPr/>
        </p:nvPicPr>
        <p:blipFill>
          <a:blip r:embed="rId18"/>
          <a:stretch>
            <a:fillRect/>
          </a:stretch>
        </p:blipFill>
        <p:spPr>
          <a:xfrm>
            <a:off x="1418647" y="3062862"/>
            <a:ext cx="166199" cy="172135"/>
          </a:xfrm>
          <a:prstGeom prst="rect">
            <a:avLst/>
          </a:prstGeom>
        </p:spPr>
      </p:pic>
      <p:pic>
        <p:nvPicPr>
          <p:cNvPr id="8" name="Picture 7">
            <a:extLst>
              <a:ext uri="{FF2B5EF4-FFF2-40B4-BE49-F238E27FC236}">
                <a16:creationId xmlns:a16="http://schemas.microsoft.com/office/drawing/2014/main" id="{900E68DA-A36F-75F1-A495-7AC7BFF9A6FC}"/>
              </a:ext>
            </a:extLst>
          </p:cNvPr>
          <p:cNvPicPr>
            <a:picLocks noChangeAspect="1"/>
          </p:cNvPicPr>
          <p:nvPr/>
        </p:nvPicPr>
        <p:blipFill>
          <a:blip r:embed="rId18"/>
          <a:stretch>
            <a:fillRect/>
          </a:stretch>
        </p:blipFill>
        <p:spPr>
          <a:xfrm>
            <a:off x="8663543" y="3191037"/>
            <a:ext cx="166199" cy="172135"/>
          </a:xfrm>
          <a:prstGeom prst="rect">
            <a:avLst/>
          </a:prstGeom>
        </p:spPr>
      </p:pic>
    </p:spTree>
    <p:extLst>
      <p:ext uri="{BB962C8B-B14F-4D97-AF65-F5344CB8AC3E}">
        <p14:creationId xmlns:p14="http://schemas.microsoft.com/office/powerpoint/2010/main" val="3849584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0E9D-8394-D42B-E80E-FE3142AECA9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4" name="Picture 13">
            <a:extLst>
              <a:ext uri="{FF2B5EF4-FFF2-40B4-BE49-F238E27FC236}">
                <a16:creationId xmlns:a16="http://schemas.microsoft.com/office/drawing/2014/main" id="{A97894B4-369A-1329-7A53-BB3BF9FCC5A9}"/>
              </a:ext>
            </a:extLst>
          </p:cNvPr>
          <p:cNvPicPr>
            <a:picLocks noChangeAspect="1"/>
          </p:cNvPicPr>
          <p:nvPr/>
        </p:nvPicPr>
        <p:blipFill>
          <a:blip r:embed="rId3"/>
          <a:stretch>
            <a:fillRect/>
          </a:stretch>
        </p:blipFill>
        <p:spPr>
          <a:xfrm>
            <a:off x="-1" y="2684667"/>
            <a:ext cx="12191999" cy="4242861"/>
          </a:xfrm>
          <a:prstGeom prst="rect">
            <a:avLst/>
          </a:prstGeom>
        </p:spPr>
      </p:pic>
      <p:sp>
        <p:nvSpPr>
          <p:cNvPr id="3" name="Title 2">
            <a:extLst>
              <a:ext uri="{FF2B5EF4-FFF2-40B4-BE49-F238E27FC236}">
                <a16:creationId xmlns:a16="http://schemas.microsoft.com/office/drawing/2014/main" id="{3FD80B3C-BE14-48BB-AB4D-7B75D152789C}"/>
              </a:ext>
            </a:extLst>
          </p:cNvPr>
          <p:cNvSpPr>
            <a:spLocks noGrp="1"/>
          </p:cNvSpPr>
          <p:nvPr>
            <p:ph type="title" idx="4294967295"/>
          </p:nvPr>
        </p:nvSpPr>
        <p:spPr/>
        <p:txBody>
          <a:bodyPr/>
          <a:lstStyle/>
          <a:p>
            <a:r>
              <a:rPr lang="en-US" dirty="0">
                <a:solidFill>
                  <a:schemeClr val="bg1"/>
                </a:solidFill>
              </a:rPr>
              <a:t>N1: Worry</a:t>
            </a:r>
          </a:p>
        </p:txBody>
      </p:sp>
      <p:sp>
        <p:nvSpPr>
          <p:cNvPr id="8" name="Rectangle 7"/>
          <p:cNvSpPr/>
          <p:nvPr/>
        </p:nvSpPr>
        <p:spPr>
          <a:xfrm>
            <a:off x="5575" y="4101011"/>
            <a:ext cx="12192000" cy="2832981"/>
          </a:xfrm>
          <a:prstGeom prst="rect">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srgbClr val="19778F"/>
                </a:solidFill>
                <a:effectLst/>
                <a:uLnTx/>
                <a:uFillTx/>
                <a:latin typeface="Raleway"/>
                <a:ea typeface="+mn-ea"/>
                <a:cs typeface="Raleway"/>
              </a:rPr>
              <a:t>N</a:t>
            </a:r>
            <a:endParaRPr kumimoji="0" lang="en-US" sz="2000" b="1" i="0" u="none" strike="noStrike" kern="1200" cap="none" spc="0" normalizeH="0" baseline="0" noProof="0" dirty="0">
              <a:ln>
                <a:noFill/>
              </a:ln>
              <a:solidFill>
                <a:srgbClr val="19778F"/>
              </a:solidFill>
              <a:effectLst/>
              <a:uLnTx/>
              <a:uFillTx/>
              <a:latin typeface="Raleway"/>
              <a:ea typeface="+mn-ea"/>
              <a:cs typeface="Raleway"/>
            </a:endParaRPr>
          </a:p>
        </p:txBody>
      </p:sp>
      <p:sp>
        <p:nvSpPr>
          <p:cNvPr id="51"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3"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4"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5"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6" name="Isosceles Triangle 55"/>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7" name="Isosceles Triangle 5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8" name="Isosceles Triangle 57"/>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Isosceles Triangle 58"/>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0" name="Isosceles Triangle 59"/>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CA67224D-0C16-4671-9B98-5E855E8D484D}"/>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19778F"/>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sp>
        <p:nvSpPr>
          <p:cNvPr id="66" name="Rectangle 65"/>
          <p:cNvSpPr/>
          <p:nvPr/>
        </p:nvSpPr>
        <p:spPr>
          <a:xfrm>
            <a:off x="2699253" y="3765509"/>
            <a:ext cx="158408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at ease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very concerned</a:t>
            </a:r>
          </a:p>
        </p:txBody>
      </p:sp>
      <p:sp>
        <p:nvSpPr>
          <p:cNvPr id="68" name="object 4">
            <a:extLst>
              <a:ext uri="{FF2B5EF4-FFF2-40B4-BE49-F238E27FC236}">
                <a16:creationId xmlns:a16="http://schemas.microsoft.com/office/drawing/2014/main" id="{CA67224D-0C16-4671-9B98-5E855E8D484D}"/>
              </a:ext>
            </a:extLst>
          </p:cNvPr>
          <p:cNvSpPr txBox="1">
            <a:spLocks/>
          </p:cNvSpPr>
          <p:nvPr/>
        </p:nvSpPr>
        <p:spPr>
          <a:xfrm>
            <a:off x="1402636" y="4663188"/>
            <a:ext cx="147020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Worry: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72" name="object 4">
            <a:extLst>
              <a:ext uri="{FF2B5EF4-FFF2-40B4-BE49-F238E27FC236}">
                <a16:creationId xmlns:a16="http://schemas.microsoft.com/office/drawing/2014/main" id="{CA67224D-0C16-4671-9B98-5E855E8D484D}"/>
              </a:ext>
            </a:extLst>
          </p:cNvPr>
          <p:cNvSpPr txBox="1">
            <a:spLocks/>
          </p:cNvSpPr>
          <p:nvPr/>
        </p:nvSpPr>
        <p:spPr>
          <a:xfrm>
            <a:off x="9114226" y="4656441"/>
            <a:ext cx="1659559"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Worry: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1" name="object 4">
            <a:extLst>
              <a:ext uri="{FF2B5EF4-FFF2-40B4-BE49-F238E27FC236}">
                <a16:creationId xmlns:a16="http://schemas.microsoft.com/office/drawing/2014/main" id="{CA67224D-0C16-4671-9B98-5E855E8D484D}"/>
              </a:ext>
            </a:extLst>
          </p:cNvPr>
          <p:cNvSpPr txBox="1">
            <a:spLocks/>
          </p:cNvSpPr>
          <p:nvPr/>
        </p:nvSpPr>
        <p:spPr>
          <a:xfrm>
            <a:off x="2297900" y="5477315"/>
            <a:ext cx="7371121"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600"/>
              </a:spcAft>
              <a:buClrTx/>
              <a:buSzTx/>
              <a:buFontTx/>
              <a:buNone/>
              <a:tabLst/>
              <a:defRPr/>
            </a:pP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Is it relatively natural and easy for you to stay calm and worry-free?</a:t>
            </a:r>
          </a:p>
        </p:txBody>
      </p:sp>
      <p:grpSp>
        <p:nvGrpSpPr>
          <p:cNvPr id="42" name="Group 41"/>
          <p:cNvGrpSpPr/>
          <p:nvPr/>
        </p:nvGrpSpPr>
        <p:grpSpPr>
          <a:xfrm>
            <a:off x="1411236" y="1849917"/>
            <a:ext cx="9358869" cy="92719"/>
            <a:chOff x="1411236" y="1682277"/>
            <a:chExt cx="9358869" cy="92719"/>
          </a:xfrm>
        </p:grpSpPr>
        <p:sp>
          <p:nvSpPr>
            <p:cNvPr id="43" name="Rectangle 42"/>
            <p:cNvSpPr/>
            <p:nvPr/>
          </p:nvSpPr>
          <p:spPr>
            <a:xfrm>
              <a:off x="1411236" y="168227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245359" y="168926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24101" y="168926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p:cNvSpPr/>
            <p:nvPr/>
          </p:nvSpPr>
          <p:spPr>
            <a:xfrm>
              <a:off x="7958650" y="169545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0086974" y="169478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1" name="Rounded Rectangle 90">
            <a:hlinkClick r:id="rId4" action="ppaction://hlinksldjump"/>
          </p:cNvPr>
          <p:cNvSpPr/>
          <p:nvPr/>
        </p:nvSpPr>
        <p:spPr>
          <a:xfrm>
            <a:off x="2821581" y="329920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92" name="Rounded Rectangle 91">
            <a:hlinkClick r:id="rId5" action="ppaction://hlinksldjump"/>
          </p:cNvPr>
          <p:cNvSpPr/>
          <p:nvPr/>
        </p:nvSpPr>
        <p:spPr>
          <a:xfrm>
            <a:off x="4515060"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N2: Intensity</a:t>
            </a:r>
          </a:p>
        </p:txBody>
      </p:sp>
      <p:sp>
        <p:nvSpPr>
          <p:cNvPr id="93" name="Rounded Rectangle 92">
            <a:hlinkClick r:id="rId6" action="ppaction://hlinksldjump"/>
          </p:cNvPr>
          <p:cNvSpPr/>
          <p:nvPr/>
        </p:nvSpPr>
        <p:spPr>
          <a:xfrm>
            <a:off x="6208539"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N3: Interpretation</a:t>
            </a:r>
          </a:p>
        </p:txBody>
      </p:sp>
      <p:sp>
        <p:nvSpPr>
          <p:cNvPr id="94" name="Rounded Rectangle 93">
            <a:hlinkClick r:id="rId7" action="ppaction://hlinksldjump"/>
          </p:cNvPr>
          <p:cNvSpPr/>
          <p:nvPr/>
        </p:nvSpPr>
        <p:spPr>
          <a:xfrm>
            <a:off x="7902018"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N4: Rebound Time</a:t>
            </a:r>
          </a:p>
        </p:txBody>
      </p:sp>
      <p:sp>
        <p:nvSpPr>
          <p:cNvPr id="73" name="object 4">
            <a:extLst>
              <a:ext uri="{FF2B5EF4-FFF2-40B4-BE49-F238E27FC236}">
                <a16:creationId xmlns:a16="http://schemas.microsoft.com/office/drawing/2014/main" id="{CA67224D-0C16-4671-9B98-5E855E8D484D}"/>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Worry: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76" name="Rectangle 75"/>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9" name="object 4">
            <a:extLst>
              <a:ext uri="{FF2B5EF4-FFF2-40B4-BE49-F238E27FC236}">
                <a16:creationId xmlns:a16="http://schemas.microsoft.com/office/drawing/2014/main" id="{CA67224D-0C16-4671-9B98-5E855E8D484D}"/>
              </a:ext>
            </a:extLst>
          </p:cNvPr>
          <p:cNvSpPr txBox="1">
            <a:spLocks/>
          </p:cNvSpPr>
          <p:nvPr/>
        </p:nvSpPr>
        <p:spPr>
          <a:xfrm>
            <a:off x="1402593"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80" name="object 4">
            <a:extLst>
              <a:ext uri="{FF2B5EF4-FFF2-40B4-BE49-F238E27FC236}">
                <a16:creationId xmlns:a16="http://schemas.microsoft.com/office/drawing/2014/main" id="{CA67224D-0C16-4671-9B98-5E855E8D484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3" name="object 4">
            <a:extLst>
              <a:ext uri="{FF2B5EF4-FFF2-40B4-BE49-F238E27FC236}">
                <a16:creationId xmlns:a16="http://schemas.microsoft.com/office/drawing/2014/main" id="{CA67224D-0C16-4671-9B98-5E855E8D484D}"/>
              </a:ext>
            </a:extLst>
          </p:cNvPr>
          <p:cNvSpPr txBox="1">
            <a:spLocks/>
          </p:cNvSpPr>
          <p:nvPr/>
        </p:nvSpPr>
        <p:spPr>
          <a:xfrm>
            <a:off x="9493583" y="2087797"/>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90" name="object 4">
            <a:extLst>
              <a:ext uri="{FF2B5EF4-FFF2-40B4-BE49-F238E27FC236}">
                <a16:creationId xmlns:a16="http://schemas.microsoft.com/office/drawing/2014/main" id="{CA67224D-0C16-4671-9B98-5E855E8D484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5" name="object 4">
            <a:extLst>
              <a:ext uri="{FF2B5EF4-FFF2-40B4-BE49-F238E27FC236}">
                <a16:creationId xmlns:a16="http://schemas.microsoft.com/office/drawing/2014/main" id="{CA67224D-0C16-4671-9B98-5E855E8D484D}"/>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6" name="object 4">
            <a:extLst>
              <a:ext uri="{FF2B5EF4-FFF2-40B4-BE49-F238E27FC236}">
                <a16:creationId xmlns:a16="http://schemas.microsoft.com/office/drawing/2014/main" id="{CA67224D-0C16-4671-9B98-5E855E8D484D}"/>
              </a:ext>
            </a:extLst>
          </p:cNvPr>
          <p:cNvSpPr txBox="1">
            <a:spLocks/>
          </p:cNvSpPr>
          <p:nvPr/>
        </p:nvSpPr>
        <p:spPr>
          <a:xfrm>
            <a:off x="5507796"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50" name="Rectangle 49">
            <a:hlinkClick r:id="" action="ppaction://noaction"/>
            <a:extLst>
              <a:ext uri="{FF2B5EF4-FFF2-40B4-BE49-F238E27FC236}">
                <a16:creationId xmlns:a16="http://schemas.microsoft.com/office/drawing/2014/main" id="{913F9B13-95DC-4571-B0E3-BD089BF4F349}"/>
              </a:ext>
            </a:extLst>
          </p:cNvPr>
          <p:cNvSpPr/>
          <p:nvPr/>
        </p:nvSpPr>
        <p:spPr>
          <a:xfrm>
            <a:off x="275678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hlinkClick r:id="" action="ppaction://noaction"/>
            <a:extLst>
              <a:ext uri="{FF2B5EF4-FFF2-40B4-BE49-F238E27FC236}">
                <a16:creationId xmlns:a16="http://schemas.microsoft.com/office/drawing/2014/main" id="{65E79A7F-E733-44F8-8FFD-71D6874772D7}"/>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 action="ppaction://noaction"/>
            <a:extLst>
              <a:ext uri="{FF2B5EF4-FFF2-40B4-BE49-F238E27FC236}">
                <a16:creationId xmlns:a16="http://schemas.microsoft.com/office/drawing/2014/main" id="{D8ACAB6C-3823-4F60-8076-9F0435C0F77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2E516B8E-3595-4FAD-92B1-810C71ABCC97}"/>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229C21F5-BB02-4EE8-8CA7-CD4EAD95FAF8}"/>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with a black background&#10;&#10;Description automatically generated">
            <a:hlinkClick r:id="rId8" action="ppaction://hlinksldjump"/>
            <a:extLst>
              <a:ext uri="{FF2B5EF4-FFF2-40B4-BE49-F238E27FC236}">
                <a16:creationId xmlns:a16="http://schemas.microsoft.com/office/drawing/2014/main" id="{A84C6D8F-BE99-4D17-858B-768EF9AE17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12" name="Picture 11" descr="A blue square with white letter n&#10;&#10;Description automatically generated">
            <a:hlinkClick r:id="rId10" action="ppaction://hlinksldjump"/>
            <a:extLst>
              <a:ext uri="{FF2B5EF4-FFF2-40B4-BE49-F238E27FC236}">
                <a16:creationId xmlns:a16="http://schemas.microsoft.com/office/drawing/2014/main" id="{DB6759B7-D5E4-5539-5D62-793EA47FFF57}"/>
              </a:ext>
            </a:extLst>
          </p:cNvPr>
          <p:cNvPicPr>
            <a:picLocks noChangeAspect="1"/>
          </p:cNvPicPr>
          <p:nvPr/>
        </p:nvPicPr>
        <p:blipFill rotWithShape="1">
          <a:blip r:embed="rId11">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0" name="Picture 19" descr="A white square with a letter&#10;&#10;Description automatically generated">
            <a:hlinkClick r:id="rId12" action="ppaction://hlinksldjump"/>
            <a:extLst>
              <a:ext uri="{FF2B5EF4-FFF2-40B4-BE49-F238E27FC236}">
                <a16:creationId xmlns:a16="http://schemas.microsoft.com/office/drawing/2014/main" id="{6A2265EA-22EC-3A84-FA0E-0BA842E0FB02}"/>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21" name="Picture 20" descr="A white square with a letter&#10;&#10;Description automatically generated">
            <a:hlinkClick r:id="rId14" action="ppaction://hlinksldjump"/>
            <a:extLst>
              <a:ext uri="{FF2B5EF4-FFF2-40B4-BE49-F238E27FC236}">
                <a16:creationId xmlns:a16="http://schemas.microsoft.com/office/drawing/2014/main" id="{CE066BA3-58D9-F666-D4AC-18AE569A90B3}"/>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22" name="Picture 21" descr="A white square with a letter&#10;&#10;Description automatically generated">
            <a:hlinkClick r:id="rId15" action="ppaction://hlinksldjump"/>
            <a:extLst>
              <a:ext uri="{FF2B5EF4-FFF2-40B4-BE49-F238E27FC236}">
                <a16:creationId xmlns:a16="http://schemas.microsoft.com/office/drawing/2014/main" id="{EF321C5D-A572-3941-08DE-DBF7C344B29B}"/>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23" name="Picture 22" descr="A white square with a letter&#10;&#10;Description automatically generated">
            <a:hlinkClick r:id="rId16" action="ppaction://hlinksldjump"/>
            <a:extLst>
              <a:ext uri="{FF2B5EF4-FFF2-40B4-BE49-F238E27FC236}">
                <a16:creationId xmlns:a16="http://schemas.microsoft.com/office/drawing/2014/main" id="{5093D4C6-7F50-9417-2266-2900EAA61363}"/>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sp>
        <p:nvSpPr>
          <p:cNvPr id="27" name="Rectangle 26">
            <a:hlinkClick r:id="rId4" action="ppaction://hlinksldjump"/>
            <a:extLst>
              <a:ext uri="{FF2B5EF4-FFF2-40B4-BE49-F238E27FC236}">
                <a16:creationId xmlns:a16="http://schemas.microsoft.com/office/drawing/2014/main" id="{CA75E73B-30EF-B880-15DB-491745B90962}"/>
              </a:ext>
            </a:extLst>
          </p:cNvPr>
          <p:cNvSpPr/>
          <p:nvPr/>
        </p:nvSpPr>
        <p:spPr>
          <a:xfrm>
            <a:off x="1419881" y="4894849"/>
            <a:ext cx="707682" cy="92719"/>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hlinkClick r:id="rId4" action="ppaction://hlinksldjump"/>
            <a:extLst>
              <a:ext uri="{FF2B5EF4-FFF2-40B4-BE49-F238E27FC236}">
                <a16:creationId xmlns:a16="http://schemas.microsoft.com/office/drawing/2014/main" id="{77177506-6734-E6C7-00D2-BDFCE8BF3A1C}"/>
              </a:ext>
            </a:extLst>
          </p:cNvPr>
          <p:cNvSpPr/>
          <p:nvPr/>
        </p:nvSpPr>
        <p:spPr>
          <a:xfrm>
            <a:off x="2254004" y="4901840"/>
            <a:ext cx="1946718" cy="84585"/>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hlinkClick r:id="rId17" action="ppaction://hlinksldjump"/>
            <a:extLst>
              <a:ext uri="{FF2B5EF4-FFF2-40B4-BE49-F238E27FC236}">
                <a16:creationId xmlns:a16="http://schemas.microsoft.com/office/drawing/2014/main" id="{A10798F8-B948-B611-BFCA-B2B721A4C892}"/>
              </a:ext>
            </a:extLst>
          </p:cNvPr>
          <p:cNvSpPr/>
          <p:nvPr/>
        </p:nvSpPr>
        <p:spPr>
          <a:xfrm>
            <a:off x="4332746" y="4901839"/>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hlinkClick r:id="rId18" action="ppaction://hlinksldjump"/>
            <a:extLst>
              <a:ext uri="{FF2B5EF4-FFF2-40B4-BE49-F238E27FC236}">
                <a16:creationId xmlns:a16="http://schemas.microsoft.com/office/drawing/2014/main" id="{51C3A54C-E57A-2FFE-720E-819AB18AC624}"/>
              </a:ext>
            </a:extLst>
          </p:cNvPr>
          <p:cNvSpPr/>
          <p:nvPr/>
        </p:nvSpPr>
        <p:spPr>
          <a:xfrm>
            <a:off x="7967295" y="4908022"/>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hlinkClick r:id="rId18" action="ppaction://hlinksldjump"/>
            <a:extLst>
              <a:ext uri="{FF2B5EF4-FFF2-40B4-BE49-F238E27FC236}">
                <a16:creationId xmlns:a16="http://schemas.microsoft.com/office/drawing/2014/main" id="{0ED907E1-8D07-C0D6-8A00-1581ED4CD0CC}"/>
              </a:ext>
            </a:extLst>
          </p:cNvPr>
          <p:cNvSpPr/>
          <p:nvPr/>
        </p:nvSpPr>
        <p:spPr>
          <a:xfrm>
            <a:off x="10095619" y="4907358"/>
            <a:ext cx="683131" cy="7954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ooter Placeholder 5">
            <a:extLst>
              <a:ext uri="{FF2B5EF4-FFF2-40B4-BE49-F238E27FC236}">
                <a16:creationId xmlns:a16="http://schemas.microsoft.com/office/drawing/2014/main" id="{415D3F34-99C0-CAC0-75A7-DDE37A6F1CB4}"/>
              </a:ext>
            </a:extLst>
          </p:cNvPr>
          <p:cNvSpPr txBox="1">
            <a:spLocks/>
          </p:cNvSpPr>
          <p:nvPr/>
        </p:nvSpPr>
        <p:spPr>
          <a:xfrm>
            <a:off x="7648174"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©2024 PARADIGM PERSONALITY LABS. ALL RIGHTS RESERVED.</a:t>
            </a:r>
          </a:p>
        </p:txBody>
      </p:sp>
      <p:sp>
        <p:nvSpPr>
          <p:cNvPr id="2" name="object 4">
            <a:extLst>
              <a:ext uri="{FF2B5EF4-FFF2-40B4-BE49-F238E27FC236}">
                <a16:creationId xmlns:a16="http://schemas.microsoft.com/office/drawing/2014/main" id="{A4DDFB0D-36EE-115D-7BB8-D82B316F303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000"/>
                  </a:prstClr>
                </a:solidFill>
                <a:latin typeface="Verdana" panose="020B0604030504040204" pitchFamily="34" charset="0"/>
                <a:ea typeface="Palatino" pitchFamily="2" charset="77"/>
                <a:cs typeface="Lucida Grande" panose="020B0600040502020204" pitchFamily="34" charset="0"/>
              </a:rPr>
              <a:t>N</a:t>
            </a:r>
            <a:r>
              <a:rPr kumimoji="0" lang="en-US" sz="2000" b="1" u="none" strike="noStrike" kern="1200" cap="none" spc="0" normalizeH="0" baseline="0" noProof="0" dirty="0">
                <a:ln>
                  <a:noFill/>
                </a:ln>
                <a:solidFill>
                  <a:prstClr val="white">
                    <a:alpha val="10000"/>
                  </a:prstClr>
                </a:solidFill>
                <a:effectLst/>
                <a:uLnTx/>
                <a:uFillTx/>
                <a:latin typeface="Verdana" panose="020B0604030504040204" pitchFamily="34" charset="0"/>
                <a:ea typeface="Palatino" pitchFamily="2" charset="77"/>
                <a:cs typeface="Lucida Grande" panose="020B0600040502020204" pitchFamily="34" charset="0"/>
              </a:rPr>
              <a:t>1: Worry</a:t>
            </a:r>
          </a:p>
        </p:txBody>
      </p:sp>
    </p:spTree>
    <p:extLst>
      <p:ext uri="{BB962C8B-B14F-4D97-AF65-F5344CB8AC3E}">
        <p14:creationId xmlns:p14="http://schemas.microsoft.com/office/powerpoint/2010/main" val="1493501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0E9D-8394-D42B-E80E-FE3142AECA9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4" name="Picture 13">
            <a:extLst>
              <a:ext uri="{FF2B5EF4-FFF2-40B4-BE49-F238E27FC236}">
                <a16:creationId xmlns:a16="http://schemas.microsoft.com/office/drawing/2014/main" id="{A97894B4-369A-1329-7A53-BB3BF9FCC5A9}"/>
              </a:ext>
            </a:extLst>
          </p:cNvPr>
          <p:cNvPicPr>
            <a:picLocks noChangeAspect="1"/>
          </p:cNvPicPr>
          <p:nvPr/>
        </p:nvPicPr>
        <p:blipFill>
          <a:blip r:embed="rId3"/>
          <a:stretch>
            <a:fillRect/>
          </a:stretch>
        </p:blipFill>
        <p:spPr>
          <a:xfrm>
            <a:off x="-1" y="2684667"/>
            <a:ext cx="12191999" cy="4242861"/>
          </a:xfrm>
          <a:prstGeom prst="rect">
            <a:avLst/>
          </a:prstGeom>
        </p:spPr>
      </p:pic>
      <p:sp>
        <p:nvSpPr>
          <p:cNvPr id="3" name="Title 2">
            <a:extLst>
              <a:ext uri="{FF2B5EF4-FFF2-40B4-BE49-F238E27FC236}">
                <a16:creationId xmlns:a16="http://schemas.microsoft.com/office/drawing/2014/main" id="{3FD80B3C-BE14-48BB-AB4D-7B75D152789C}"/>
              </a:ext>
            </a:extLst>
          </p:cNvPr>
          <p:cNvSpPr>
            <a:spLocks noGrp="1"/>
          </p:cNvSpPr>
          <p:nvPr>
            <p:ph type="title" idx="4294967295"/>
          </p:nvPr>
        </p:nvSpPr>
        <p:spPr/>
        <p:txBody>
          <a:bodyPr/>
          <a:lstStyle/>
          <a:p>
            <a:r>
              <a:rPr lang="en-US" dirty="0">
                <a:solidFill>
                  <a:schemeClr val="bg1"/>
                </a:solidFill>
              </a:rPr>
              <a:t>N1: Worry</a:t>
            </a:r>
          </a:p>
        </p:txBody>
      </p:sp>
      <p:sp>
        <p:nvSpPr>
          <p:cNvPr id="8" name="Rectangle 7"/>
          <p:cNvSpPr/>
          <p:nvPr/>
        </p:nvSpPr>
        <p:spPr>
          <a:xfrm>
            <a:off x="5575" y="4101011"/>
            <a:ext cx="12192000" cy="2832981"/>
          </a:xfrm>
          <a:prstGeom prst="rect">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srgbClr val="19778F"/>
                </a:solidFill>
                <a:effectLst/>
                <a:uLnTx/>
                <a:uFillTx/>
                <a:latin typeface="Raleway"/>
                <a:ea typeface="+mn-ea"/>
                <a:cs typeface="Raleway"/>
              </a:rPr>
              <a:t>N</a:t>
            </a:r>
            <a:endParaRPr kumimoji="0" lang="en-US" sz="2000" b="1" i="0" u="none" strike="noStrike" kern="1200" cap="none" spc="0" normalizeH="0" baseline="0" noProof="0" dirty="0">
              <a:ln>
                <a:noFill/>
              </a:ln>
              <a:solidFill>
                <a:srgbClr val="19778F"/>
              </a:solidFill>
              <a:effectLst/>
              <a:uLnTx/>
              <a:uFillTx/>
              <a:latin typeface="Raleway"/>
              <a:ea typeface="+mn-ea"/>
              <a:cs typeface="Raleway"/>
            </a:endParaRPr>
          </a:p>
        </p:txBody>
      </p:sp>
      <p:sp>
        <p:nvSpPr>
          <p:cNvPr id="51"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3"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4"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5"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6" name="Isosceles Triangle 55"/>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7" name="Isosceles Triangle 5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8" name="Isosceles Triangle 57"/>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Isosceles Triangle 58"/>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0" name="Isosceles Triangle 59"/>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CA67224D-0C16-4671-9B98-5E855E8D484D}"/>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19778F"/>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sp>
        <p:nvSpPr>
          <p:cNvPr id="66" name="Rectangle 65"/>
          <p:cNvSpPr/>
          <p:nvPr/>
        </p:nvSpPr>
        <p:spPr>
          <a:xfrm>
            <a:off x="2699253" y="3765509"/>
            <a:ext cx="158408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at ease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very concerned</a:t>
            </a:r>
          </a:p>
        </p:txBody>
      </p:sp>
      <p:sp>
        <p:nvSpPr>
          <p:cNvPr id="81" name="object 4">
            <a:extLst>
              <a:ext uri="{FF2B5EF4-FFF2-40B4-BE49-F238E27FC236}">
                <a16:creationId xmlns:a16="http://schemas.microsoft.com/office/drawing/2014/main" id="{CA67224D-0C16-4671-9B98-5E855E8D484D}"/>
              </a:ext>
            </a:extLst>
          </p:cNvPr>
          <p:cNvSpPr txBox="1">
            <a:spLocks/>
          </p:cNvSpPr>
          <p:nvPr/>
        </p:nvSpPr>
        <p:spPr>
          <a:xfrm>
            <a:off x="2297900" y="5348108"/>
            <a:ext cx="7371121" cy="45820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600"/>
              </a:spcAft>
              <a:buClrTx/>
              <a:buSzTx/>
              <a:buFontTx/>
              <a:buNone/>
              <a:tabLst/>
              <a:defRPr/>
            </a:pP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Or do you tend to worry </a:t>
            </a:r>
            <a:r>
              <a:rPr kumimoji="0" lang="en-US" sz="1600" b="1" u="none" strike="noStrike" kern="1200" cap="none" spc="0" normalizeH="0" baseline="0" noProof="0">
                <a:ln>
                  <a:noFill/>
                </a:ln>
                <a:solidFill>
                  <a:srgbClr val="19778F"/>
                </a:solidFill>
                <a:effectLst/>
                <a:uLnTx/>
                <a:uFillTx/>
                <a:latin typeface="Garamond" panose="02020404030301010803" pitchFamily="18" charset="0"/>
                <a:ea typeface="Palatino" pitchFamily="2" charset="77"/>
              </a:rPr>
              <a:t>about </a:t>
            </a:r>
            <a:r>
              <a:rPr lang="en-US" sz="1600" b="1" dirty="0">
                <a:solidFill>
                  <a:srgbClr val="19778F"/>
                </a:solidFill>
                <a:latin typeface="Garamond" panose="02020404030301010803" pitchFamily="18" charset="0"/>
                <a:ea typeface="Palatino" pitchFamily="2" charset="77"/>
              </a:rPr>
              <a:t>outcomes and things that are important to you to the point </a:t>
            </a:r>
            <a:r>
              <a:rPr lang="en-US" sz="1600" b="1">
                <a:solidFill>
                  <a:srgbClr val="19778F"/>
                </a:solidFill>
                <a:latin typeface="Garamond" panose="02020404030301010803" pitchFamily="18" charset="0"/>
                <a:ea typeface="Palatino" pitchFamily="2" charset="77"/>
              </a:rPr>
              <a:t>that interferes</a:t>
            </a:r>
            <a:r>
              <a:rPr lang="en-US" sz="1600" b="1" dirty="0">
                <a:solidFill>
                  <a:srgbClr val="19778F"/>
                </a:solidFill>
                <a:latin typeface="Garamond" panose="02020404030301010803" pitchFamily="18" charset="0"/>
                <a:ea typeface="Palatino" pitchFamily="2" charset="77"/>
              </a:rPr>
              <a:t> with your sleep?</a:t>
            </a:r>
            <a:endPar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endParaRPr>
          </a:p>
        </p:txBody>
      </p:sp>
      <p:grpSp>
        <p:nvGrpSpPr>
          <p:cNvPr id="42" name="Group 41"/>
          <p:cNvGrpSpPr/>
          <p:nvPr/>
        </p:nvGrpSpPr>
        <p:grpSpPr>
          <a:xfrm>
            <a:off x="1411236" y="1849917"/>
            <a:ext cx="9358869" cy="92719"/>
            <a:chOff x="1411236" y="1682277"/>
            <a:chExt cx="9358869" cy="92719"/>
          </a:xfrm>
        </p:grpSpPr>
        <p:sp>
          <p:nvSpPr>
            <p:cNvPr id="43" name="Rectangle 42"/>
            <p:cNvSpPr/>
            <p:nvPr/>
          </p:nvSpPr>
          <p:spPr>
            <a:xfrm>
              <a:off x="1411236" y="168227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245359" y="168926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24101" y="168926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p:cNvSpPr/>
            <p:nvPr/>
          </p:nvSpPr>
          <p:spPr>
            <a:xfrm>
              <a:off x="7958650" y="169545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0086974" y="169478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1" name="Rounded Rectangle 90">
            <a:hlinkClick r:id="rId4" action="ppaction://hlinksldjump"/>
          </p:cNvPr>
          <p:cNvSpPr/>
          <p:nvPr/>
        </p:nvSpPr>
        <p:spPr>
          <a:xfrm>
            <a:off x="2821581" y="329920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92" name="Rounded Rectangle 91">
            <a:hlinkClick r:id="rId5" action="ppaction://hlinksldjump"/>
          </p:cNvPr>
          <p:cNvSpPr/>
          <p:nvPr/>
        </p:nvSpPr>
        <p:spPr>
          <a:xfrm>
            <a:off x="4515060"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N2: Intensity</a:t>
            </a:r>
          </a:p>
        </p:txBody>
      </p:sp>
      <p:sp>
        <p:nvSpPr>
          <p:cNvPr id="93" name="Rounded Rectangle 92">
            <a:hlinkClick r:id="rId6" action="ppaction://hlinksldjump"/>
          </p:cNvPr>
          <p:cNvSpPr/>
          <p:nvPr/>
        </p:nvSpPr>
        <p:spPr>
          <a:xfrm>
            <a:off x="6208539"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N3: Interpretation</a:t>
            </a:r>
          </a:p>
        </p:txBody>
      </p:sp>
      <p:sp>
        <p:nvSpPr>
          <p:cNvPr id="94" name="Rounded Rectangle 93">
            <a:hlinkClick r:id="rId7" action="ppaction://hlinksldjump"/>
          </p:cNvPr>
          <p:cNvSpPr/>
          <p:nvPr/>
        </p:nvSpPr>
        <p:spPr>
          <a:xfrm>
            <a:off x="7902018"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N4: Rebound Time</a:t>
            </a:r>
          </a:p>
        </p:txBody>
      </p:sp>
      <p:sp>
        <p:nvSpPr>
          <p:cNvPr id="76" name="Rectangle 75"/>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9" name="object 4">
            <a:extLst>
              <a:ext uri="{FF2B5EF4-FFF2-40B4-BE49-F238E27FC236}">
                <a16:creationId xmlns:a16="http://schemas.microsoft.com/office/drawing/2014/main" id="{CA67224D-0C16-4671-9B98-5E855E8D484D}"/>
              </a:ext>
            </a:extLst>
          </p:cNvPr>
          <p:cNvSpPr txBox="1">
            <a:spLocks/>
          </p:cNvSpPr>
          <p:nvPr/>
        </p:nvSpPr>
        <p:spPr>
          <a:xfrm>
            <a:off x="1402593"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80" name="object 4">
            <a:extLst>
              <a:ext uri="{FF2B5EF4-FFF2-40B4-BE49-F238E27FC236}">
                <a16:creationId xmlns:a16="http://schemas.microsoft.com/office/drawing/2014/main" id="{CA67224D-0C16-4671-9B98-5E855E8D484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3" name="object 4">
            <a:extLst>
              <a:ext uri="{FF2B5EF4-FFF2-40B4-BE49-F238E27FC236}">
                <a16:creationId xmlns:a16="http://schemas.microsoft.com/office/drawing/2014/main" id="{CA67224D-0C16-4671-9B98-5E855E8D484D}"/>
              </a:ext>
            </a:extLst>
          </p:cNvPr>
          <p:cNvSpPr txBox="1">
            <a:spLocks/>
          </p:cNvSpPr>
          <p:nvPr/>
        </p:nvSpPr>
        <p:spPr>
          <a:xfrm>
            <a:off x="9493583" y="2087797"/>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90" name="object 4">
            <a:extLst>
              <a:ext uri="{FF2B5EF4-FFF2-40B4-BE49-F238E27FC236}">
                <a16:creationId xmlns:a16="http://schemas.microsoft.com/office/drawing/2014/main" id="{CA67224D-0C16-4671-9B98-5E855E8D484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5" name="object 4">
            <a:extLst>
              <a:ext uri="{FF2B5EF4-FFF2-40B4-BE49-F238E27FC236}">
                <a16:creationId xmlns:a16="http://schemas.microsoft.com/office/drawing/2014/main" id="{CA67224D-0C16-4671-9B98-5E855E8D484D}"/>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6" name="object 4">
            <a:extLst>
              <a:ext uri="{FF2B5EF4-FFF2-40B4-BE49-F238E27FC236}">
                <a16:creationId xmlns:a16="http://schemas.microsoft.com/office/drawing/2014/main" id="{CA67224D-0C16-4671-9B98-5E855E8D484D}"/>
              </a:ext>
            </a:extLst>
          </p:cNvPr>
          <p:cNvSpPr txBox="1">
            <a:spLocks/>
          </p:cNvSpPr>
          <p:nvPr/>
        </p:nvSpPr>
        <p:spPr>
          <a:xfrm>
            <a:off x="5507796"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50" name="Rectangle 49">
            <a:hlinkClick r:id="" action="ppaction://noaction"/>
            <a:extLst>
              <a:ext uri="{FF2B5EF4-FFF2-40B4-BE49-F238E27FC236}">
                <a16:creationId xmlns:a16="http://schemas.microsoft.com/office/drawing/2014/main" id="{913F9B13-95DC-4571-B0E3-BD089BF4F349}"/>
              </a:ext>
            </a:extLst>
          </p:cNvPr>
          <p:cNvSpPr/>
          <p:nvPr/>
        </p:nvSpPr>
        <p:spPr>
          <a:xfrm>
            <a:off x="275678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hlinkClick r:id="" action="ppaction://noaction"/>
            <a:extLst>
              <a:ext uri="{FF2B5EF4-FFF2-40B4-BE49-F238E27FC236}">
                <a16:creationId xmlns:a16="http://schemas.microsoft.com/office/drawing/2014/main" id="{65E79A7F-E733-44F8-8FFD-71D6874772D7}"/>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 action="ppaction://noaction"/>
            <a:extLst>
              <a:ext uri="{FF2B5EF4-FFF2-40B4-BE49-F238E27FC236}">
                <a16:creationId xmlns:a16="http://schemas.microsoft.com/office/drawing/2014/main" id="{D8ACAB6C-3823-4F60-8076-9F0435C0F77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2E516B8E-3595-4FAD-92B1-810C71ABCC97}"/>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229C21F5-BB02-4EE8-8CA7-CD4EAD95FAF8}"/>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with a black background&#10;&#10;Description automatically generated">
            <a:hlinkClick r:id="rId8" action="ppaction://hlinksldjump"/>
            <a:extLst>
              <a:ext uri="{FF2B5EF4-FFF2-40B4-BE49-F238E27FC236}">
                <a16:creationId xmlns:a16="http://schemas.microsoft.com/office/drawing/2014/main" id="{A84C6D8F-BE99-4D17-858B-768EF9AE17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12" name="Picture 11" descr="A blue square with white letter n&#10;&#10;Description automatically generated">
            <a:hlinkClick r:id="rId10" action="ppaction://hlinksldjump"/>
            <a:extLst>
              <a:ext uri="{FF2B5EF4-FFF2-40B4-BE49-F238E27FC236}">
                <a16:creationId xmlns:a16="http://schemas.microsoft.com/office/drawing/2014/main" id="{DB6759B7-D5E4-5539-5D62-793EA47FFF57}"/>
              </a:ext>
            </a:extLst>
          </p:cNvPr>
          <p:cNvPicPr>
            <a:picLocks noChangeAspect="1"/>
          </p:cNvPicPr>
          <p:nvPr/>
        </p:nvPicPr>
        <p:blipFill rotWithShape="1">
          <a:blip r:embed="rId11">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0" name="Picture 19" descr="A white square with a letter&#10;&#10;Description automatically generated">
            <a:hlinkClick r:id="rId12" action="ppaction://hlinksldjump"/>
            <a:extLst>
              <a:ext uri="{FF2B5EF4-FFF2-40B4-BE49-F238E27FC236}">
                <a16:creationId xmlns:a16="http://schemas.microsoft.com/office/drawing/2014/main" id="{6A2265EA-22EC-3A84-FA0E-0BA842E0FB02}"/>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21" name="Picture 20" descr="A white square with a letter&#10;&#10;Description automatically generated">
            <a:hlinkClick r:id="rId14" action="ppaction://hlinksldjump"/>
            <a:extLst>
              <a:ext uri="{FF2B5EF4-FFF2-40B4-BE49-F238E27FC236}">
                <a16:creationId xmlns:a16="http://schemas.microsoft.com/office/drawing/2014/main" id="{CE066BA3-58D9-F666-D4AC-18AE569A90B3}"/>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22" name="Picture 21" descr="A white square with a letter&#10;&#10;Description automatically generated">
            <a:hlinkClick r:id="rId15" action="ppaction://hlinksldjump"/>
            <a:extLst>
              <a:ext uri="{FF2B5EF4-FFF2-40B4-BE49-F238E27FC236}">
                <a16:creationId xmlns:a16="http://schemas.microsoft.com/office/drawing/2014/main" id="{EF321C5D-A572-3941-08DE-DBF7C344B29B}"/>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23" name="Picture 22" descr="A white square with a letter&#10;&#10;Description automatically generated">
            <a:hlinkClick r:id="rId16" action="ppaction://hlinksldjump"/>
            <a:extLst>
              <a:ext uri="{FF2B5EF4-FFF2-40B4-BE49-F238E27FC236}">
                <a16:creationId xmlns:a16="http://schemas.microsoft.com/office/drawing/2014/main" id="{5093D4C6-7F50-9417-2266-2900EAA61363}"/>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sp>
        <p:nvSpPr>
          <p:cNvPr id="27" name="Rectangle 26">
            <a:hlinkClick r:id="rId4" action="ppaction://hlinksldjump"/>
            <a:extLst>
              <a:ext uri="{FF2B5EF4-FFF2-40B4-BE49-F238E27FC236}">
                <a16:creationId xmlns:a16="http://schemas.microsoft.com/office/drawing/2014/main" id="{CA75E73B-30EF-B880-15DB-491745B90962}"/>
              </a:ext>
            </a:extLst>
          </p:cNvPr>
          <p:cNvSpPr/>
          <p:nvPr/>
        </p:nvSpPr>
        <p:spPr>
          <a:xfrm>
            <a:off x="1419881" y="4894849"/>
            <a:ext cx="707682" cy="92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hlinkClick r:id="rId4" action="ppaction://hlinksldjump"/>
            <a:extLst>
              <a:ext uri="{FF2B5EF4-FFF2-40B4-BE49-F238E27FC236}">
                <a16:creationId xmlns:a16="http://schemas.microsoft.com/office/drawing/2014/main" id="{77177506-6734-E6C7-00D2-BDFCE8BF3A1C}"/>
              </a:ext>
            </a:extLst>
          </p:cNvPr>
          <p:cNvSpPr/>
          <p:nvPr/>
        </p:nvSpPr>
        <p:spPr>
          <a:xfrm>
            <a:off x="2254004" y="4901840"/>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9" name="Rectangle 28">
            <a:hlinkClick r:id="rId17" action="ppaction://hlinksldjump"/>
            <a:extLst>
              <a:ext uri="{FF2B5EF4-FFF2-40B4-BE49-F238E27FC236}">
                <a16:creationId xmlns:a16="http://schemas.microsoft.com/office/drawing/2014/main" id="{A10798F8-B948-B611-BFCA-B2B721A4C892}"/>
              </a:ext>
            </a:extLst>
          </p:cNvPr>
          <p:cNvSpPr/>
          <p:nvPr/>
        </p:nvSpPr>
        <p:spPr>
          <a:xfrm>
            <a:off x="4332746" y="4901839"/>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hlinkClick r:id="rId18" action="ppaction://hlinksldjump"/>
            <a:extLst>
              <a:ext uri="{FF2B5EF4-FFF2-40B4-BE49-F238E27FC236}">
                <a16:creationId xmlns:a16="http://schemas.microsoft.com/office/drawing/2014/main" id="{51C3A54C-E57A-2FFE-720E-819AB18AC624}"/>
              </a:ext>
            </a:extLst>
          </p:cNvPr>
          <p:cNvSpPr/>
          <p:nvPr/>
        </p:nvSpPr>
        <p:spPr>
          <a:xfrm>
            <a:off x="7967295" y="4908022"/>
            <a:ext cx="2008328" cy="78501"/>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1" name="Rectangle 30">
            <a:hlinkClick r:id="rId18" action="ppaction://hlinksldjump"/>
            <a:extLst>
              <a:ext uri="{FF2B5EF4-FFF2-40B4-BE49-F238E27FC236}">
                <a16:creationId xmlns:a16="http://schemas.microsoft.com/office/drawing/2014/main" id="{0ED907E1-8D07-C0D6-8A00-1581ED4CD0CC}"/>
              </a:ext>
            </a:extLst>
          </p:cNvPr>
          <p:cNvSpPr/>
          <p:nvPr/>
        </p:nvSpPr>
        <p:spPr>
          <a:xfrm>
            <a:off x="10095619" y="4907358"/>
            <a:ext cx="683131" cy="79548"/>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3" name="Footer Placeholder 5">
            <a:extLst>
              <a:ext uri="{FF2B5EF4-FFF2-40B4-BE49-F238E27FC236}">
                <a16:creationId xmlns:a16="http://schemas.microsoft.com/office/drawing/2014/main" id="{415D3F34-99C0-CAC0-75A7-DDE37A6F1CB4}"/>
              </a:ext>
            </a:extLst>
          </p:cNvPr>
          <p:cNvSpPr txBox="1">
            <a:spLocks/>
          </p:cNvSpPr>
          <p:nvPr/>
        </p:nvSpPr>
        <p:spPr>
          <a:xfrm>
            <a:off x="7648174"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©2024 PARADIGM PERSONALITY LABS. ALL RIGHTS RESERVED.</a:t>
            </a:r>
          </a:p>
        </p:txBody>
      </p:sp>
      <p:sp>
        <p:nvSpPr>
          <p:cNvPr id="2" name="object 4">
            <a:extLst>
              <a:ext uri="{FF2B5EF4-FFF2-40B4-BE49-F238E27FC236}">
                <a16:creationId xmlns:a16="http://schemas.microsoft.com/office/drawing/2014/main" id="{A4DDFB0D-36EE-115D-7BB8-D82B316F303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000"/>
                  </a:prstClr>
                </a:solidFill>
                <a:latin typeface="Verdana" panose="020B0604030504040204" pitchFamily="34" charset="0"/>
                <a:ea typeface="Palatino" pitchFamily="2" charset="77"/>
                <a:cs typeface="Lucida Grande" panose="020B0600040502020204" pitchFamily="34" charset="0"/>
              </a:rPr>
              <a:t>N</a:t>
            </a:r>
            <a:r>
              <a:rPr kumimoji="0" lang="en-US" sz="2000" b="1" u="none" strike="noStrike" kern="1200" cap="none" spc="0" normalizeH="0" baseline="0" noProof="0" dirty="0">
                <a:ln>
                  <a:noFill/>
                </a:ln>
                <a:solidFill>
                  <a:prstClr val="white">
                    <a:alpha val="10000"/>
                  </a:prstClr>
                </a:solidFill>
                <a:effectLst/>
                <a:uLnTx/>
                <a:uFillTx/>
                <a:latin typeface="Verdana" panose="020B0604030504040204" pitchFamily="34" charset="0"/>
                <a:ea typeface="Palatino" pitchFamily="2" charset="77"/>
                <a:cs typeface="Lucida Grande" panose="020B0600040502020204" pitchFamily="34" charset="0"/>
              </a:rPr>
              <a:t>1: Worry</a:t>
            </a:r>
          </a:p>
        </p:txBody>
      </p:sp>
      <p:sp>
        <p:nvSpPr>
          <p:cNvPr id="5" name="object 4">
            <a:extLst>
              <a:ext uri="{FF2B5EF4-FFF2-40B4-BE49-F238E27FC236}">
                <a16:creationId xmlns:a16="http://schemas.microsoft.com/office/drawing/2014/main" id="{1E9358AD-675E-087C-2442-1DAF1ABA2F2D}"/>
              </a:ext>
            </a:extLst>
          </p:cNvPr>
          <p:cNvSpPr txBox="1">
            <a:spLocks/>
          </p:cNvSpPr>
          <p:nvPr/>
        </p:nvSpPr>
        <p:spPr>
          <a:xfrm>
            <a:off x="1402636" y="4663188"/>
            <a:ext cx="147020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Worry: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7" name="object 4">
            <a:extLst>
              <a:ext uri="{FF2B5EF4-FFF2-40B4-BE49-F238E27FC236}">
                <a16:creationId xmlns:a16="http://schemas.microsoft.com/office/drawing/2014/main" id="{13D31078-EA6F-3457-25F8-EF162A27425B}"/>
              </a:ext>
            </a:extLst>
          </p:cNvPr>
          <p:cNvSpPr txBox="1">
            <a:spLocks/>
          </p:cNvSpPr>
          <p:nvPr/>
        </p:nvSpPr>
        <p:spPr>
          <a:xfrm>
            <a:off x="9114226" y="4656441"/>
            <a:ext cx="1659559"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Worry: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 name="object 4">
            <a:extLst>
              <a:ext uri="{FF2B5EF4-FFF2-40B4-BE49-F238E27FC236}">
                <a16:creationId xmlns:a16="http://schemas.microsoft.com/office/drawing/2014/main" id="{283DF869-9AD5-4E1F-05EB-083EC0300A1C}"/>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Worry: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2148496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228DCFB-5AF3-6F28-FBD4-F45BECA279A0}"/>
              </a:ext>
            </a:extLst>
          </p:cNvPr>
          <p:cNvSpPr/>
          <p:nvPr/>
        </p:nvSpPr>
        <p:spPr>
          <a:xfrm>
            <a:off x="548059" y="467670"/>
            <a:ext cx="11080377" cy="567847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15" name="Subtitle 2">
            <a:extLst>
              <a:ext uri="{FF2B5EF4-FFF2-40B4-BE49-F238E27FC236}">
                <a16:creationId xmlns:a16="http://schemas.microsoft.com/office/drawing/2014/main" id="{CB06E05D-0999-B747-3121-FCBDA091795D}"/>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16" name="Date Placeholder 3">
            <a:extLst>
              <a:ext uri="{FF2B5EF4-FFF2-40B4-BE49-F238E27FC236}">
                <a16:creationId xmlns:a16="http://schemas.microsoft.com/office/drawing/2014/main" id="{359442F2-A1EF-E048-D67B-3E15B4BD1EAE}"/>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7" name="Footer Placeholder 5">
            <a:extLst>
              <a:ext uri="{FF2B5EF4-FFF2-40B4-BE49-F238E27FC236}">
                <a16:creationId xmlns:a16="http://schemas.microsoft.com/office/drawing/2014/main" id="{8174E9F9-51B2-FCA6-922A-51D747C13B3E}"/>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5" name="Rectangle 4">
            <a:extLst>
              <a:ext uri="{FF2B5EF4-FFF2-40B4-BE49-F238E27FC236}">
                <a16:creationId xmlns:a16="http://schemas.microsoft.com/office/drawing/2014/main" id="{DB258510-8814-4B3B-A8CF-E24085AB57D6}"/>
              </a:ext>
            </a:extLst>
          </p:cNvPr>
          <p:cNvSpPr/>
          <p:nvPr/>
        </p:nvSpPr>
        <p:spPr>
          <a:xfrm>
            <a:off x="6059278" y="4788179"/>
            <a:ext cx="3754028" cy="9793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TextBox 9">
            <a:extLst>
              <a:ext uri="{FF2B5EF4-FFF2-40B4-BE49-F238E27FC236}">
                <a16:creationId xmlns:a16="http://schemas.microsoft.com/office/drawing/2014/main" id="{5D170514-13E7-4AD4-9151-C0CC61F07A04}"/>
              </a:ext>
            </a:extLst>
          </p:cNvPr>
          <p:cNvSpPr txBox="1"/>
          <p:nvPr/>
        </p:nvSpPr>
        <p:spPr>
          <a:xfrm>
            <a:off x="6243934" y="1175348"/>
            <a:ext cx="4467609" cy="979371"/>
          </a:xfrm>
          <a:prstGeom prst="rect">
            <a:avLst/>
          </a:prstGeom>
          <a:noFill/>
          <a:ln>
            <a:noFill/>
          </a:ln>
          <a:effectLst/>
        </p:spPr>
        <p:txBody>
          <a:bodyPr spcFirstLastPara="0" vert="horz" wrap="square" lIns="103650" tIns="103650" rIns="103650" bIns="103650" numCol="1" spcCol="1270" anchor="ctr" anchorCtr="0">
            <a:noAutofit/>
          </a:bodyPr>
          <a:lstStyle/>
          <a:p>
            <a:pPr marL="0" marR="0" lvl="0" indent="0" algn="l" defTabSz="800100" eaLnBrk="1" fontAlgn="auto" latinLnBrk="0" hangingPunct="1">
              <a:lnSpc>
                <a:spcPct val="90000"/>
              </a:lnSpc>
              <a:spcBef>
                <a:spcPct val="0"/>
              </a:spcBef>
              <a:spcAft>
                <a:spcPct val="35000"/>
              </a:spcAft>
              <a:buClrTx/>
              <a:buSzTx/>
              <a:buFontTx/>
              <a:buNone/>
              <a:tabLst/>
              <a:defRPr/>
            </a:pPr>
            <a:r>
              <a:rPr kumimoji="0" lang="en-US" u="none" strike="noStrike" kern="1200" cap="none" spc="0" normalizeH="0" baseline="0" noProof="0" dirty="0">
                <a:ln>
                  <a:noFill/>
                </a:ln>
                <a:solidFill>
                  <a:srgbClr val="1C3775"/>
                </a:solidFill>
                <a:effectLst/>
                <a:uLnTx/>
                <a:uFillTx/>
                <a:latin typeface="Garamond" panose="02020404030301010803" pitchFamily="18" charset="0"/>
                <a:ea typeface="Palatino" pitchFamily="2" charset="77"/>
                <a:cs typeface="Segoe UI Semibold" pitchFamily="34" charset="0"/>
              </a:rPr>
              <a:t>Understand why personality matters at work and how it is measured in the Big Five Model</a:t>
            </a:r>
          </a:p>
        </p:txBody>
      </p:sp>
      <p:sp>
        <p:nvSpPr>
          <p:cNvPr id="11" name="TextBox 10">
            <a:extLst>
              <a:ext uri="{FF2B5EF4-FFF2-40B4-BE49-F238E27FC236}">
                <a16:creationId xmlns:a16="http://schemas.microsoft.com/office/drawing/2014/main" id="{EEF972F0-B7AC-4F58-9E46-7B88972869A4}"/>
              </a:ext>
            </a:extLst>
          </p:cNvPr>
          <p:cNvSpPr txBox="1"/>
          <p:nvPr/>
        </p:nvSpPr>
        <p:spPr>
          <a:xfrm>
            <a:off x="6243933" y="2309881"/>
            <a:ext cx="4467609" cy="979371"/>
          </a:xfrm>
          <a:prstGeom prst="rect">
            <a:avLst/>
          </a:prstGeom>
          <a:noFill/>
          <a:ln>
            <a:noFill/>
          </a:ln>
          <a:effectLst/>
        </p:spPr>
        <p:txBody>
          <a:bodyPr spcFirstLastPara="0" vert="horz" wrap="square" lIns="103650" tIns="103650" rIns="103650" bIns="103650" numCol="1" spcCol="1270" anchor="ctr" anchorCtr="0">
            <a:noAutofit/>
          </a:bodyPr>
          <a:lstStyle/>
          <a:p>
            <a:pPr lvl="0" defTabSz="800100">
              <a:spcBef>
                <a:spcPct val="0"/>
              </a:spcBef>
            </a:pPr>
            <a:r>
              <a:rPr kumimoji="0" lang="en-US" u="none" strike="noStrike" kern="1200" cap="none" spc="0" normalizeH="0" baseline="0" noProof="0" dirty="0">
                <a:ln>
                  <a:noFill/>
                </a:ln>
                <a:solidFill>
                  <a:srgbClr val="1C3775"/>
                </a:solidFill>
                <a:effectLst/>
                <a:uLnTx/>
                <a:uFillTx/>
                <a:latin typeface="Garamond" panose="02020404030301010803" pitchFamily="18" charset="0"/>
                <a:ea typeface="Palatino" pitchFamily="2" charset="77"/>
                <a:cs typeface="Segoe UI Semibold" pitchFamily="34" charset="0"/>
              </a:rPr>
              <a:t>Learn about your </a:t>
            </a:r>
            <a:r>
              <a:rPr lang="en-US" dirty="0">
                <a:solidFill>
                  <a:srgbClr val="1C3775"/>
                </a:solidFill>
                <a:latin typeface="Garamond" panose="02020404030301010803" pitchFamily="18" charset="0"/>
                <a:ea typeface="Palatino" pitchFamily="2" charset="77"/>
                <a:cs typeface="Segoe UI Semibold" pitchFamily="34" charset="0"/>
              </a:rPr>
              <a:t>individualized </a:t>
            </a:r>
          </a:p>
          <a:p>
            <a:pPr lvl="0" defTabSz="800100">
              <a:spcBef>
                <a:spcPct val="0"/>
              </a:spcBef>
            </a:pPr>
            <a:r>
              <a:rPr lang="en-US" dirty="0">
                <a:solidFill>
                  <a:srgbClr val="1C3775"/>
                </a:solidFill>
                <a:latin typeface="Garamond" panose="02020404030301010803" pitchFamily="18" charset="0"/>
                <a:ea typeface="Palatino" pitchFamily="2" charset="77"/>
                <a:cs typeface="Segoe UI Semibold" pitchFamily="34" charset="0"/>
              </a:rPr>
              <a:t>WorkPlace Big Five Profile™ scores</a:t>
            </a:r>
            <a:endParaRPr kumimoji="0" lang="en-US" u="none" strike="noStrike" kern="1200" cap="none" spc="0" normalizeH="0" baseline="0" noProof="0" dirty="0">
              <a:ln>
                <a:noFill/>
              </a:ln>
              <a:solidFill>
                <a:srgbClr val="1C3775"/>
              </a:solidFill>
              <a:effectLst/>
              <a:uLnTx/>
              <a:uFillTx/>
              <a:latin typeface="Garamond" panose="02020404030301010803" pitchFamily="18" charset="0"/>
              <a:ea typeface="Palatino" pitchFamily="2" charset="77"/>
              <a:cs typeface="Segoe UI Semibold" pitchFamily="34" charset="0"/>
            </a:endParaRPr>
          </a:p>
        </p:txBody>
      </p:sp>
      <p:sp>
        <p:nvSpPr>
          <p:cNvPr id="12" name="TextBox 11">
            <a:extLst>
              <a:ext uri="{FF2B5EF4-FFF2-40B4-BE49-F238E27FC236}">
                <a16:creationId xmlns:a16="http://schemas.microsoft.com/office/drawing/2014/main" id="{45327D20-D9C1-4F68-81F5-C9743E725202}"/>
              </a:ext>
            </a:extLst>
          </p:cNvPr>
          <p:cNvSpPr txBox="1"/>
          <p:nvPr/>
        </p:nvSpPr>
        <p:spPr>
          <a:xfrm>
            <a:off x="6243934" y="3506351"/>
            <a:ext cx="4467608" cy="979371"/>
          </a:xfrm>
          <a:prstGeom prst="rect">
            <a:avLst/>
          </a:prstGeom>
          <a:noFill/>
          <a:ln>
            <a:noFill/>
          </a:ln>
          <a:effectLst/>
        </p:spPr>
        <p:txBody>
          <a:bodyPr spcFirstLastPara="0" vert="horz" wrap="square" lIns="103650" tIns="103650" rIns="103650" bIns="103650" numCol="1" spcCol="1270" anchor="ctr" anchorCtr="0">
            <a:noAutofit/>
          </a:bodyPr>
          <a:lstStyle/>
          <a:p>
            <a:pPr marL="0" marR="0" lvl="0" indent="0" algn="l" defTabSz="800100" eaLnBrk="1" fontAlgn="auto" latinLnBrk="0" hangingPunct="1">
              <a:lnSpc>
                <a:spcPct val="90000"/>
              </a:lnSpc>
              <a:spcBef>
                <a:spcPct val="0"/>
              </a:spcBef>
              <a:spcAft>
                <a:spcPct val="35000"/>
              </a:spcAft>
              <a:buClrTx/>
              <a:buSzTx/>
              <a:buFontTx/>
              <a:buNone/>
              <a:tabLst/>
              <a:defRPr/>
            </a:pPr>
            <a:r>
              <a:rPr kumimoji="0" lang="en-US" u="none" strike="noStrike" kern="1200" cap="none" spc="0" normalizeH="0" baseline="0" noProof="0" dirty="0">
                <a:ln>
                  <a:noFill/>
                </a:ln>
                <a:solidFill>
                  <a:srgbClr val="1C3775"/>
                </a:solidFill>
                <a:effectLst/>
                <a:uLnTx/>
                <a:uFillTx/>
                <a:latin typeface="Garamond" panose="02020404030301010803" pitchFamily="18" charset="0"/>
                <a:ea typeface="Palatino" pitchFamily="2" charset="77"/>
                <a:cs typeface="Segoe UI Semibold" pitchFamily="34" charset="0"/>
              </a:rPr>
              <a:t>Increase awareness of your </a:t>
            </a:r>
            <a:br>
              <a:rPr kumimoji="0" lang="en-US" u="none" strike="noStrike" kern="1200" cap="none" spc="0" normalizeH="0" baseline="0" noProof="0" dirty="0">
                <a:ln>
                  <a:noFill/>
                </a:ln>
                <a:solidFill>
                  <a:srgbClr val="1C3775"/>
                </a:solidFill>
                <a:effectLst/>
                <a:uLnTx/>
                <a:uFillTx/>
                <a:latin typeface="Garamond" panose="02020404030301010803" pitchFamily="18" charset="0"/>
                <a:ea typeface="Palatino" pitchFamily="2" charset="77"/>
                <a:cs typeface="Segoe UI Semibold" pitchFamily="34" charset="0"/>
              </a:rPr>
            </a:br>
            <a:r>
              <a:rPr kumimoji="0" lang="en-US" u="none" strike="noStrike" kern="1200" cap="none" spc="0" normalizeH="0" baseline="0" noProof="0" dirty="0">
                <a:ln>
                  <a:noFill/>
                </a:ln>
                <a:solidFill>
                  <a:srgbClr val="1C3775"/>
                </a:solidFill>
                <a:effectLst/>
                <a:uLnTx/>
                <a:uFillTx/>
                <a:latin typeface="Garamond" panose="02020404030301010803" pitchFamily="18" charset="0"/>
                <a:ea typeface="Palatino" pitchFamily="2" charset="77"/>
                <a:cs typeface="Segoe UI Semibold" pitchFamily="34" charset="0"/>
              </a:rPr>
              <a:t>workplace behaviors</a:t>
            </a:r>
          </a:p>
        </p:txBody>
      </p:sp>
      <p:sp>
        <p:nvSpPr>
          <p:cNvPr id="13" name="TextBox 12">
            <a:extLst>
              <a:ext uri="{FF2B5EF4-FFF2-40B4-BE49-F238E27FC236}">
                <a16:creationId xmlns:a16="http://schemas.microsoft.com/office/drawing/2014/main" id="{F6C5CCEE-7AB4-4D31-B3C4-ACDD749087BF}"/>
              </a:ext>
            </a:extLst>
          </p:cNvPr>
          <p:cNvSpPr txBox="1"/>
          <p:nvPr/>
        </p:nvSpPr>
        <p:spPr>
          <a:xfrm>
            <a:off x="6243934" y="4616215"/>
            <a:ext cx="4467609" cy="979371"/>
          </a:xfrm>
          <a:prstGeom prst="rect">
            <a:avLst/>
          </a:prstGeom>
          <a:noFill/>
          <a:ln>
            <a:noFill/>
          </a:ln>
          <a:effectLst/>
        </p:spPr>
        <p:txBody>
          <a:bodyPr spcFirstLastPara="0" vert="horz" wrap="square" lIns="103650" tIns="103650" rIns="103650" bIns="103650" numCol="1" spcCol="1270" anchor="ctr" anchorCtr="0">
            <a:noAutofit/>
          </a:bodyPr>
          <a:lstStyle/>
          <a:p>
            <a:pPr marL="0" marR="0" lvl="0" indent="0" algn="l" defTabSz="800100" eaLnBrk="1" fontAlgn="auto" latinLnBrk="0" hangingPunct="1">
              <a:lnSpc>
                <a:spcPct val="90000"/>
              </a:lnSpc>
              <a:spcBef>
                <a:spcPct val="0"/>
              </a:spcBef>
              <a:spcAft>
                <a:spcPct val="35000"/>
              </a:spcAft>
              <a:buClrTx/>
              <a:buSzTx/>
              <a:buFontTx/>
              <a:buNone/>
              <a:tabLst/>
              <a:defRPr/>
            </a:pPr>
            <a:r>
              <a:rPr kumimoji="0" lang="en-US" u="none" strike="noStrike" kern="1200" cap="none" spc="0" normalizeH="0" baseline="0" noProof="0" dirty="0">
                <a:ln>
                  <a:noFill/>
                </a:ln>
                <a:solidFill>
                  <a:srgbClr val="1C3775"/>
                </a:solidFill>
                <a:effectLst/>
                <a:uLnTx/>
                <a:uFillTx/>
                <a:latin typeface="Garamond" panose="02020404030301010803" pitchFamily="18" charset="0"/>
                <a:ea typeface="Palatino" pitchFamily="2" charset="77"/>
                <a:cs typeface="Segoe UI Semibold" pitchFamily="34" charset="0"/>
              </a:rPr>
              <a:t>Apply the model to leverage your personality strengths and manage any perceived challenges</a:t>
            </a:r>
          </a:p>
        </p:txBody>
      </p:sp>
      <p:sp>
        <p:nvSpPr>
          <p:cNvPr id="19" name="Title 1">
            <a:extLst>
              <a:ext uri="{FF2B5EF4-FFF2-40B4-BE49-F238E27FC236}">
                <a16:creationId xmlns:a16="http://schemas.microsoft.com/office/drawing/2014/main" id="{249FE63C-2963-17A9-A60A-E42CFA7D3939}"/>
              </a:ext>
            </a:extLst>
          </p:cNvPr>
          <p:cNvSpPr txBox="1">
            <a:spLocks/>
          </p:cNvSpPr>
          <p:nvPr/>
        </p:nvSpPr>
        <p:spPr>
          <a:xfrm>
            <a:off x="1097693" y="934615"/>
            <a:ext cx="10515600" cy="1325563"/>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002F87"/>
                </a:solidFill>
                <a:latin typeface="Raleway" panose="020B0503030101060003" pitchFamily="34" charset="0"/>
                <a:ea typeface="+mj-ea"/>
                <a:cs typeface="+mj-cs"/>
              </a:defRPr>
            </a:lvl1pPr>
          </a:lstStyle>
          <a:p>
            <a:r>
              <a:rPr lang="en-US" dirty="0">
                <a:solidFill>
                  <a:srgbClr val="2D68C4"/>
                </a:solidFill>
                <a:latin typeface="Verdana" panose="020B0604030504040204" pitchFamily="34" charset="0"/>
                <a:cs typeface="Lucida Grande" panose="020B0600040502020204" pitchFamily="34" charset="0"/>
              </a:rPr>
              <a:t>Objectives</a:t>
            </a:r>
          </a:p>
        </p:txBody>
      </p:sp>
      <p:pic>
        <p:nvPicPr>
          <p:cNvPr id="24" name="Picture 23" descr="A cover of a report&#10;&#10;Description automatically generated">
            <a:extLst>
              <a:ext uri="{FF2B5EF4-FFF2-40B4-BE49-F238E27FC236}">
                <a16:creationId xmlns:a16="http://schemas.microsoft.com/office/drawing/2014/main" id="{D5CC806D-CDB5-201D-DAE9-A404ACC57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394" y="1738352"/>
            <a:ext cx="2902655" cy="3755522"/>
          </a:xfrm>
          <a:prstGeom prst="rect">
            <a:avLst/>
          </a:prstGeom>
          <a:ln w="3175">
            <a:solidFill>
              <a:schemeClr val="bg1">
                <a:lumMod val="65000"/>
              </a:schemeClr>
            </a:solidFill>
          </a:ln>
        </p:spPr>
      </p:pic>
      <p:pic>
        <p:nvPicPr>
          <p:cNvPr id="3" name="Picture 2" descr="A screenshot of a phone&#10;&#10;Description automatically generated">
            <a:extLst>
              <a:ext uri="{FF2B5EF4-FFF2-40B4-BE49-F238E27FC236}">
                <a16:creationId xmlns:a16="http://schemas.microsoft.com/office/drawing/2014/main" id="{A1EB5506-5CB9-64C0-1C82-6AC1AD1FC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294" y="876436"/>
            <a:ext cx="1438199" cy="4833535"/>
          </a:xfrm>
          <a:prstGeom prst="rect">
            <a:avLst/>
          </a:prstGeom>
        </p:spPr>
      </p:pic>
    </p:spTree>
    <p:extLst>
      <p:ext uri="{BB962C8B-B14F-4D97-AF65-F5344CB8AC3E}">
        <p14:creationId xmlns:p14="http://schemas.microsoft.com/office/powerpoint/2010/main" val="1233325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0E9D-8394-D42B-E80E-FE3142AECA9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4" name="Picture 13">
            <a:extLst>
              <a:ext uri="{FF2B5EF4-FFF2-40B4-BE49-F238E27FC236}">
                <a16:creationId xmlns:a16="http://schemas.microsoft.com/office/drawing/2014/main" id="{A97894B4-369A-1329-7A53-BB3BF9FCC5A9}"/>
              </a:ext>
            </a:extLst>
          </p:cNvPr>
          <p:cNvPicPr>
            <a:picLocks noChangeAspect="1"/>
          </p:cNvPicPr>
          <p:nvPr/>
        </p:nvPicPr>
        <p:blipFill>
          <a:blip r:embed="rId3"/>
          <a:stretch>
            <a:fillRect/>
          </a:stretch>
        </p:blipFill>
        <p:spPr>
          <a:xfrm>
            <a:off x="-1" y="2684667"/>
            <a:ext cx="12191999" cy="4242861"/>
          </a:xfrm>
          <a:prstGeom prst="rect">
            <a:avLst/>
          </a:prstGeom>
        </p:spPr>
      </p:pic>
      <p:sp>
        <p:nvSpPr>
          <p:cNvPr id="3" name="Title 2">
            <a:extLst>
              <a:ext uri="{FF2B5EF4-FFF2-40B4-BE49-F238E27FC236}">
                <a16:creationId xmlns:a16="http://schemas.microsoft.com/office/drawing/2014/main" id="{3FD80B3C-BE14-48BB-AB4D-7B75D152789C}"/>
              </a:ext>
            </a:extLst>
          </p:cNvPr>
          <p:cNvSpPr>
            <a:spLocks noGrp="1"/>
          </p:cNvSpPr>
          <p:nvPr>
            <p:ph type="title" idx="4294967295"/>
          </p:nvPr>
        </p:nvSpPr>
        <p:spPr/>
        <p:txBody>
          <a:bodyPr/>
          <a:lstStyle/>
          <a:p>
            <a:r>
              <a:rPr lang="en-US" dirty="0">
                <a:solidFill>
                  <a:schemeClr val="bg1"/>
                </a:solidFill>
              </a:rPr>
              <a:t>N1: Worry</a:t>
            </a:r>
          </a:p>
        </p:txBody>
      </p:sp>
      <p:sp>
        <p:nvSpPr>
          <p:cNvPr id="8" name="Rectangle 7"/>
          <p:cNvSpPr/>
          <p:nvPr/>
        </p:nvSpPr>
        <p:spPr>
          <a:xfrm>
            <a:off x="5575" y="4101011"/>
            <a:ext cx="12192000" cy="2832981"/>
          </a:xfrm>
          <a:prstGeom prst="rect">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srgbClr val="19778F"/>
                </a:solidFill>
                <a:effectLst/>
                <a:uLnTx/>
                <a:uFillTx/>
                <a:latin typeface="Raleway"/>
                <a:ea typeface="+mn-ea"/>
                <a:cs typeface="Raleway"/>
              </a:rPr>
              <a:t>N</a:t>
            </a:r>
            <a:endParaRPr kumimoji="0" lang="en-US" sz="2000" b="1" i="0" u="none" strike="noStrike" kern="1200" cap="none" spc="0" normalizeH="0" baseline="0" noProof="0" dirty="0">
              <a:ln>
                <a:noFill/>
              </a:ln>
              <a:solidFill>
                <a:srgbClr val="19778F"/>
              </a:solidFill>
              <a:effectLst/>
              <a:uLnTx/>
              <a:uFillTx/>
              <a:latin typeface="Raleway"/>
              <a:ea typeface="+mn-ea"/>
              <a:cs typeface="Raleway"/>
            </a:endParaRPr>
          </a:p>
        </p:txBody>
      </p:sp>
      <p:sp>
        <p:nvSpPr>
          <p:cNvPr id="51"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3"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4"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5"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6" name="Isosceles Triangle 55"/>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7" name="Isosceles Triangle 5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8" name="Isosceles Triangle 57"/>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Isosceles Triangle 58"/>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0" name="Isosceles Triangle 59"/>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CA67224D-0C16-4671-9B98-5E855E8D484D}"/>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19778F"/>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sp>
        <p:nvSpPr>
          <p:cNvPr id="66" name="Rectangle 65"/>
          <p:cNvSpPr/>
          <p:nvPr/>
        </p:nvSpPr>
        <p:spPr>
          <a:xfrm>
            <a:off x="2699253" y="3765509"/>
            <a:ext cx="158408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at ease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very concerned</a:t>
            </a:r>
          </a:p>
        </p:txBody>
      </p:sp>
      <p:sp>
        <p:nvSpPr>
          <p:cNvPr id="81" name="object 4">
            <a:extLst>
              <a:ext uri="{FF2B5EF4-FFF2-40B4-BE49-F238E27FC236}">
                <a16:creationId xmlns:a16="http://schemas.microsoft.com/office/drawing/2014/main" id="{CA67224D-0C16-4671-9B98-5E855E8D484D}"/>
              </a:ext>
            </a:extLst>
          </p:cNvPr>
          <p:cNvSpPr txBox="1">
            <a:spLocks/>
          </p:cNvSpPr>
          <p:nvPr/>
        </p:nvSpPr>
        <p:spPr>
          <a:xfrm>
            <a:off x="2297900" y="5348108"/>
            <a:ext cx="7371121"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600"/>
              </a:spcAft>
              <a:buClrTx/>
              <a:buSzTx/>
              <a:buFontTx/>
              <a:buNone/>
              <a:tabLst/>
              <a:defRPr/>
            </a:pP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Or are you somewhere </a:t>
            </a:r>
            <a:r>
              <a:rPr kumimoji="0" lang="en-US" sz="1600" b="1" u="none" strike="noStrike" kern="1200" cap="none" spc="0" normalizeH="0" baseline="0" noProof="0">
                <a:ln>
                  <a:noFill/>
                </a:ln>
                <a:solidFill>
                  <a:srgbClr val="19778F"/>
                </a:solidFill>
                <a:effectLst/>
                <a:uLnTx/>
                <a:uFillTx/>
                <a:latin typeface="Garamond" panose="02020404030301010803" pitchFamily="18" charset="0"/>
                <a:ea typeface="Palatino" pitchFamily="2" charset="77"/>
              </a:rPr>
              <a:t>in </a:t>
            </a: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between?</a:t>
            </a:r>
          </a:p>
        </p:txBody>
      </p:sp>
      <p:grpSp>
        <p:nvGrpSpPr>
          <p:cNvPr id="42" name="Group 41"/>
          <p:cNvGrpSpPr/>
          <p:nvPr/>
        </p:nvGrpSpPr>
        <p:grpSpPr>
          <a:xfrm>
            <a:off x="1411236" y="1849917"/>
            <a:ext cx="9358869" cy="92719"/>
            <a:chOff x="1411236" y="1682277"/>
            <a:chExt cx="9358869" cy="92719"/>
          </a:xfrm>
        </p:grpSpPr>
        <p:sp>
          <p:nvSpPr>
            <p:cNvPr id="43" name="Rectangle 42"/>
            <p:cNvSpPr/>
            <p:nvPr/>
          </p:nvSpPr>
          <p:spPr>
            <a:xfrm>
              <a:off x="1411236" y="168227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245359" y="168926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24101" y="168926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p:cNvSpPr/>
            <p:nvPr/>
          </p:nvSpPr>
          <p:spPr>
            <a:xfrm>
              <a:off x="7958650" y="169545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0086974" y="169478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1" name="Rounded Rectangle 90">
            <a:hlinkClick r:id="rId4" action="ppaction://hlinksldjump"/>
          </p:cNvPr>
          <p:cNvSpPr/>
          <p:nvPr/>
        </p:nvSpPr>
        <p:spPr>
          <a:xfrm>
            <a:off x="2821581" y="329920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92" name="Rounded Rectangle 91">
            <a:hlinkClick r:id="rId5" action="ppaction://hlinksldjump"/>
          </p:cNvPr>
          <p:cNvSpPr/>
          <p:nvPr/>
        </p:nvSpPr>
        <p:spPr>
          <a:xfrm>
            <a:off x="4515060"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N2: Intensity</a:t>
            </a:r>
          </a:p>
        </p:txBody>
      </p:sp>
      <p:sp>
        <p:nvSpPr>
          <p:cNvPr id="93" name="Rounded Rectangle 92">
            <a:hlinkClick r:id="rId6" action="ppaction://hlinksldjump"/>
          </p:cNvPr>
          <p:cNvSpPr/>
          <p:nvPr/>
        </p:nvSpPr>
        <p:spPr>
          <a:xfrm>
            <a:off x="6208539"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N3: Interpretation</a:t>
            </a:r>
          </a:p>
        </p:txBody>
      </p:sp>
      <p:sp>
        <p:nvSpPr>
          <p:cNvPr id="94" name="Rounded Rectangle 93">
            <a:hlinkClick r:id="rId7" action="ppaction://hlinksldjump"/>
          </p:cNvPr>
          <p:cNvSpPr/>
          <p:nvPr/>
        </p:nvSpPr>
        <p:spPr>
          <a:xfrm>
            <a:off x="7902018"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N4: Rebound Time</a:t>
            </a:r>
          </a:p>
        </p:txBody>
      </p:sp>
      <p:sp>
        <p:nvSpPr>
          <p:cNvPr id="76" name="Rectangle 75"/>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9" name="object 4">
            <a:extLst>
              <a:ext uri="{FF2B5EF4-FFF2-40B4-BE49-F238E27FC236}">
                <a16:creationId xmlns:a16="http://schemas.microsoft.com/office/drawing/2014/main" id="{CA67224D-0C16-4671-9B98-5E855E8D484D}"/>
              </a:ext>
            </a:extLst>
          </p:cNvPr>
          <p:cNvSpPr txBox="1">
            <a:spLocks/>
          </p:cNvSpPr>
          <p:nvPr/>
        </p:nvSpPr>
        <p:spPr>
          <a:xfrm>
            <a:off x="1402593"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80" name="object 4">
            <a:extLst>
              <a:ext uri="{FF2B5EF4-FFF2-40B4-BE49-F238E27FC236}">
                <a16:creationId xmlns:a16="http://schemas.microsoft.com/office/drawing/2014/main" id="{CA67224D-0C16-4671-9B98-5E855E8D484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3" name="object 4">
            <a:extLst>
              <a:ext uri="{FF2B5EF4-FFF2-40B4-BE49-F238E27FC236}">
                <a16:creationId xmlns:a16="http://schemas.microsoft.com/office/drawing/2014/main" id="{CA67224D-0C16-4671-9B98-5E855E8D484D}"/>
              </a:ext>
            </a:extLst>
          </p:cNvPr>
          <p:cNvSpPr txBox="1">
            <a:spLocks/>
          </p:cNvSpPr>
          <p:nvPr/>
        </p:nvSpPr>
        <p:spPr>
          <a:xfrm>
            <a:off x="9493583" y="2087797"/>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90" name="object 4">
            <a:extLst>
              <a:ext uri="{FF2B5EF4-FFF2-40B4-BE49-F238E27FC236}">
                <a16:creationId xmlns:a16="http://schemas.microsoft.com/office/drawing/2014/main" id="{CA67224D-0C16-4671-9B98-5E855E8D484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5" name="object 4">
            <a:extLst>
              <a:ext uri="{FF2B5EF4-FFF2-40B4-BE49-F238E27FC236}">
                <a16:creationId xmlns:a16="http://schemas.microsoft.com/office/drawing/2014/main" id="{CA67224D-0C16-4671-9B98-5E855E8D484D}"/>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6" name="object 4">
            <a:extLst>
              <a:ext uri="{FF2B5EF4-FFF2-40B4-BE49-F238E27FC236}">
                <a16:creationId xmlns:a16="http://schemas.microsoft.com/office/drawing/2014/main" id="{CA67224D-0C16-4671-9B98-5E855E8D484D}"/>
              </a:ext>
            </a:extLst>
          </p:cNvPr>
          <p:cNvSpPr txBox="1">
            <a:spLocks/>
          </p:cNvSpPr>
          <p:nvPr/>
        </p:nvSpPr>
        <p:spPr>
          <a:xfrm>
            <a:off x="5507796"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50" name="Rectangle 49">
            <a:hlinkClick r:id="" action="ppaction://noaction"/>
            <a:extLst>
              <a:ext uri="{FF2B5EF4-FFF2-40B4-BE49-F238E27FC236}">
                <a16:creationId xmlns:a16="http://schemas.microsoft.com/office/drawing/2014/main" id="{913F9B13-95DC-4571-B0E3-BD089BF4F349}"/>
              </a:ext>
            </a:extLst>
          </p:cNvPr>
          <p:cNvSpPr/>
          <p:nvPr/>
        </p:nvSpPr>
        <p:spPr>
          <a:xfrm>
            <a:off x="275678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hlinkClick r:id="" action="ppaction://noaction"/>
            <a:extLst>
              <a:ext uri="{FF2B5EF4-FFF2-40B4-BE49-F238E27FC236}">
                <a16:creationId xmlns:a16="http://schemas.microsoft.com/office/drawing/2014/main" id="{65E79A7F-E733-44F8-8FFD-71D6874772D7}"/>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 action="ppaction://noaction"/>
            <a:extLst>
              <a:ext uri="{FF2B5EF4-FFF2-40B4-BE49-F238E27FC236}">
                <a16:creationId xmlns:a16="http://schemas.microsoft.com/office/drawing/2014/main" id="{D8ACAB6C-3823-4F60-8076-9F0435C0F77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2E516B8E-3595-4FAD-92B1-810C71ABCC97}"/>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229C21F5-BB02-4EE8-8CA7-CD4EAD95FAF8}"/>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with a black background&#10;&#10;Description automatically generated">
            <a:hlinkClick r:id="rId8" action="ppaction://hlinksldjump"/>
            <a:extLst>
              <a:ext uri="{FF2B5EF4-FFF2-40B4-BE49-F238E27FC236}">
                <a16:creationId xmlns:a16="http://schemas.microsoft.com/office/drawing/2014/main" id="{A84C6D8F-BE99-4D17-858B-768EF9AE17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12" name="Picture 11" descr="A blue square with white letter n&#10;&#10;Description automatically generated">
            <a:hlinkClick r:id="rId10" action="ppaction://hlinksldjump"/>
            <a:extLst>
              <a:ext uri="{FF2B5EF4-FFF2-40B4-BE49-F238E27FC236}">
                <a16:creationId xmlns:a16="http://schemas.microsoft.com/office/drawing/2014/main" id="{DB6759B7-D5E4-5539-5D62-793EA47FFF57}"/>
              </a:ext>
            </a:extLst>
          </p:cNvPr>
          <p:cNvPicPr>
            <a:picLocks noChangeAspect="1"/>
          </p:cNvPicPr>
          <p:nvPr/>
        </p:nvPicPr>
        <p:blipFill rotWithShape="1">
          <a:blip r:embed="rId11">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0" name="Picture 19" descr="A white square with a letter&#10;&#10;Description automatically generated">
            <a:hlinkClick r:id="rId12" action="ppaction://hlinksldjump"/>
            <a:extLst>
              <a:ext uri="{FF2B5EF4-FFF2-40B4-BE49-F238E27FC236}">
                <a16:creationId xmlns:a16="http://schemas.microsoft.com/office/drawing/2014/main" id="{6A2265EA-22EC-3A84-FA0E-0BA842E0FB02}"/>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21" name="Picture 20" descr="A white square with a letter&#10;&#10;Description automatically generated">
            <a:hlinkClick r:id="rId14" action="ppaction://hlinksldjump"/>
            <a:extLst>
              <a:ext uri="{FF2B5EF4-FFF2-40B4-BE49-F238E27FC236}">
                <a16:creationId xmlns:a16="http://schemas.microsoft.com/office/drawing/2014/main" id="{CE066BA3-58D9-F666-D4AC-18AE569A90B3}"/>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22" name="Picture 21" descr="A white square with a letter&#10;&#10;Description automatically generated">
            <a:hlinkClick r:id="rId15" action="ppaction://hlinksldjump"/>
            <a:extLst>
              <a:ext uri="{FF2B5EF4-FFF2-40B4-BE49-F238E27FC236}">
                <a16:creationId xmlns:a16="http://schemas.microsoft.com/office/drawing/2014/main" id="{EF321C5D-A572-3941-08DE-DBF7C344B29B}"/>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23" name="Picture 22" descr="A white square with a letter&#10;&#10;Description automatically generated">
            <a:hlinkClick r:id="rId16" action="ppaction://hlinksldjump"/>
            <a:extLst>
              <a:ext uri="{FF2B5EF4-FFF2-40B4-BE49-F238E27FC236}">
                <a16:creationId xmlns:a16="http://schemas.microsoft.com/office/drawing/2014/main" id="{5093D4C6-7F50-9417-2266-2900EAA61363}"/>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sp>
        <p:nvSpPr>
          <p:cNvPr id="27" name="Rectangle 26">
            <a:hlinkClick r:id="rId4" action="ppaction://hlinksldjump"/>
            <a:extLst>
              <a:ext uri="{FF2B5EF4-FFF2-40B4-BE49-F238E27FC236}">
                <a16:creationId xmlns:a16="http://schemas.microsoft.com/office/drawing/2014/main" id="{CA75E73B-30EF-B880-15DB-491745B90962}"/>
              </a:ext>
            </a:extLst>
          </p:cNvPr>
          <p:cNvSpPr/>
          <p:nvPr/>
        </p:nvSpPr>
        <p:spPr>
          <a:xfrm>
            <a:off x="1419881" y="4894849"/>
            <a:ext cx="707682" cy="92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hlinkClick r:id="rId4" action="ppaction://hlinksldjump"/>
            <a:extLst>
              <a:ext uri="{FF2B5EF4-FFF2-40B4-BE49-F238E27FC236}">
                <a16:creationId xmlns:a16="http://schemas.microsoft.com/office/drawing/2014/main" id="{77177506-6734-E6C7-00D2-BDFCE8BF3A1C}"/>
              </a:ext>
            </a:extLst>
          </p:cNvPr>
          <p:cNvSpPr/>
          <p:nvPr/>
        </p:nvSpPr>
        <p:spPr>
          <a:xfrm>
            <a:off x="2254004" y="4901840"/>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9" name="Rectangle 28">
            <a:hlinkClick r:id="rId17" action="ppaction://hlinksldjump"/>
            <a:extLst>
              <a:ext uri="{FF2B5EF4-FFF2-40B4-BE49-F238E27FC236}">
                <a16:creationId xmlns:a16="http://schemas.microsoft.com/office/drawing/2014/main" id="{A10798F8-B948-B611-BFCA-B2B721A4C892}"/>
              </a:ext>
            </a:extLst>
          </p:cNvPr>
          <p:cNvSpPr/>
          <p:nvPr/>
        </p:nvSpPr>
        <p:spPr>
          <a:xfrm>
            <a:off x="4332746" y="4901839"/>
            <a:ext cx="3524261" cy="84586"/>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Rectangle 29">
            <a:hlinkClick r:id="rId18" action="ppaction://hlinksldjump"/>
            <a:extLst>
              <a:ext uri="{FF2B5EF4-FFF2-40B4-BE49-F238E27FC236}">
                <a16:creationId xmlns:a16="http://schemas.microsoft.com/office/drawing/2014/main" id="{51C3A54C-E57A-2FFE-720E-819AB18AC624}"/>
              </a:ext>
            </a:extLst>
          </p:cNvPr>
          <p:cNvSpPr/>
          <p:nvPr/>
        </p:nvSpPr>
        <p:spPr>
          <a:xfrm>
            <a:off x="7967295" y="4908022"/>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1" name="Rectangle 30">
            <a:hlinkClick r:id="rId18" action="ppaction://hlinksldjump"/>
            <a:extLst>
              <a:ext uri="{FF2B5EF4-FFF2-40B4-BE49-F238E27FC236}">
                <a16:creationId xmlns:a16="http://schemas.microsoft.com/office/drawing/2014/main" id="{0ED907E1-8D07-C0D6-8A00-1581ED4CD0CC}"/>
              </a:ext>
            </a:extLst>
          </p:cNvPr>
          <p:cNvSpPr/>
          <p:nvPr/>
        </p:nvSpPr>
        <p:spPr>
          <a:xfrm>
            <a:off x="10095619" y="4907358"/>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3" name="Footer Placeholder 5">
            <a:extLst>
              <a:ext uri="{FF2B5EF4-FFF2-40B4-BE49-F238E27FC236}">
                <a16:creationId xmlns:a16="http://schemas.microsoft.com/office/drawing/2014/main" id="{415D3F34-99C0-CAC0-75A7-DDE37A6F1CB4}"/>
              </a:ext>
            </a:extLst>
          </p:cNvPr>
          <p:cNvSpPr txBox="1">
            <a:spLocks/>
          </p:cNvSpPr>
          <p:nvPr/>
        </p:nvSpPr>
        <p:spPr>
          <a:xfrm>
            <a:off x="7648174"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©2024 PARADIGM PERSONALITY LABS. ALL RIGHTS RESERVED.</a:t>
            </a:r>
          </a:p>
        </p:txBody>
      </p:sp>
      <p:sp>
        <p:nvSpPr>
          <p:cNvPr id="2" name="object 4">
            <a:extLst>
              <a:ext uri="{FF2B5EF4-FFF2-40B4-BE49-F238E27FC236}">
                <a16:creationId xmlns:a16="http://schemas.microsoft.com/office/drawing/2014/main" id="{A4DDFB0D-36EE-115D-7BB8-D82B316F303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000"/>
                  </a:prstClr>
                </a:solidFill>
                <a:latin typeface="Verdana" panose="020B0604030504040204" pitchFamily="34" charset="0"/>
                <a:ea typeface="Palatino" pitchFamily="2" charset="77"/>
                <a:cs typeface="Lucida Grande" panose="020B0600040502020204" pitchFamily="34" charset="0"/>
              </a:rPr>
              <a:t>N</a:t>
            </a:r>
            <a:r>
              <a:rPr kumimoji="0" lang="en-US" sz="2000" b="1" u="none" strike="noStrike" kern="1200" cap="none" spc="0" normalizeH="0" baseline="0" noProof="0" dirty="0">
                <a:ln>
                  <a:noFill/>
                </a:ln>
                <a:solidFill>
                  <a:prstClr val="white">
                    <a:alpha val="10000"/>
                  </a:prstClr>
                </a:solidFill>
                <a:effectLst/>
                <a:uLnTx/>
                <a:uFillTx/>
                <a:latin typeface="Verdana" panose="020B0604030504040204" pitchFamily="34" charset="0"/>
                <a:ea typeface="Palatino" pitchFamily="2" charset="77"/>
                <a:cs typeface="Lucida Grande" panose="020B0600040502020204" pitchFamily="34" charset="0"/>
              </a:rPr>
              <a:t>1: Worry</a:t>
            </a:r>
          </a:p>
        </p:txBody>
      </p:sp>
      <p:sp>
        <p:nvSpPr>
          <p:cNvPr id="5" name="object 4">
            <a:extLst>
              <a:ext uri="{FF2B5EF4-FFF2-40B4-BE49-F238E27FC236}">
                <a16:creationId xmlns:a16="http://schemas.microsoft.com/office/drawing/2014/main" id="{8B85855F-5BB1-1857-E5C1-930A2E27DF88}"/>
              </a:ext>
            </a:extLst>
          </p:cNvPr>
          <p:cNvSpPr txBox="1">
            <a:spLocks/>
          </p:cNvSpPr>
          <p:nvPr/>
        </p:nvSpPr>
        <p:spPr>
          <a:xfrm>
            <a:off x="1402636" y="4663188"/>
            <a:ext cx="147020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Worry: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7" name="object 4">
            <a:extLst>
              <a:ext uri="{FF2B5EF4-FFF2-40B4-BE49-F238E27FC236}">
                <a16:creationId xmlns:a16="http://schemas.microsoft.com/office/drawing/2014/main" id="{7AC78D0F-B0B2-F590-7503-E22DBCA86652}"/>
              </a:ext>
            </a:extLst>
          </p:cNvPr>
          <p:cNvSpPr txBox="1">
            <a:spLocks/>
          </p:cNvSpPr>
          <p:nvPr/>
        </p:nvSpPr>
        <p:spPr>
          <a:xfrm>
            <a:off x="9114226" y="4656441"/>
            <a:ext cx="1659559"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Worry: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 name="object 4">
            <a:extLst>
              <a:ext uri="{FF2B5EF4-FFF2-40B4-BE49-F238E27FC236}">
                <a16:creationId xmlns:a16="http://schemas.microsoft.com/office/drawing/2014/main" id="{206885CE-9352-F1FB-C737-D1FA968EDEC3}"/>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Worry: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3329138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0E9D-8394-D42B-E80E-FE3142AECA9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4" name="Picture 13">
            <a:extLst>
              <a:ext uri="{FF2B5EF4-FFF2-40B4-BE49-F238E27FC236}">
                <a16:creationId xmlns:a16="http://schemas.microsoft.com/office/drawing/2014/main" id="{A97894B4-369A-1329-7A53-BB3BF9FCC5A9}"/>
              </a:ext>
            </a:extLst>
          </p:cNvPr>
          <p:cNvPicPr>
            <a:picLocks noChangeAspect="1"/>
          </p:cNvPicPr>
          <p:nvPr/>
        </p:nvPicPr>
        <p:blipFill>
          <a:blip r:embed="rId3"/>
          <a:stretch>
            <a:fillRect/>
          </a:stretch>
        </p:blipFill>
        <p:spPr>
          <a:xfrm>
            <a:off x="-1" y="2684667"/>
            <a:ext cx="12191999" cy="4242861"/>
          </a:xfrm>
          <a:prstGeom prst="rect">
            <a:avLst/>
          </a:prstGeom>
        </p:spPr>
      </p:pic>
      <p:sp>
        <p:nvSpPr>
          <p:cNvPr id="3" name="Title 2">
            <a:extLst>
              <a:ext uri="{FF2B5EF4-FFF2-40B4-BE49-F238E27FC236}">
                <a16:creationId xmlns:a16="http://schemas.microsoft.com/office/drawing/2014/main" id="{3FD80B3C-BE14-48BB-AB4D-7B75D152789C}"/>
              </a:ext>
            </a:extLst>
          </p:cNvPr>
          <p:cNvSpPr>
            <a:spLocks noGrp="1"/>
          </p:cNvSpPr>
          <p:nvPr>
            <p:ph type="title" idx="4294967295"/>
          </p:nvPr>
        </p:nvSpPr>
        <p:spPr/>
        <p:txBody>
          <a:bodyPr/>
          <a:lstStyle/>
          <a:p>
            <a:r>
              <a:rPr lang="en-US" dirty="0">
                <a:solidFill>
                  <a:schemeClr val="bg1"/>
                </a:solidFill>
              </a:rPr>
              <a:t>N1: Worry</a:t>
            </a:r>
          </a:p>
        </p:txBody>
      </p:sp>
      <p:sp>
        <p:nvSpPr>
          <p:cNvPr id="8" name="Rectangle 7"/>
          <p:cNvSpPr/>
          <p:nvPr/>
        </p:nvSpPr>
        <p:spPr>
          <a:xfrm>
            <a:off x="0" y="4101219"/>
            <a:ext cx="12192000" cy="2832981"/>
          </a:xfrm>
          <a:prstGeom prst="rect">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srgbClr val="19778F"/>
                </a:solidFill>
                <a:effectLst/>
                <a:uLnTx/>
                <a:uFillTx/>
                <a:latin typeface="Raleway"/>
                <a:ea typeface="+mn-ea"/>
                <a:cs typeface="Raleway"/>
              </a:rPr>
              <a:t>N</a:t>
            </a:r>
            <a:endParaRPr kumimoji="0" lang="en-US" sz="2000" b="1" i="0" u="none" strike="noStrike" kern="1200" cap="none" spc="0" normalizeH="0" baseline="0" noProof="0" dirty="0">
              <a:ln>
                <a:noFill/>
              </a:ln>
              <a:solidFill>
                <a:srgbClr val="19778F"/>
              </a:solidFill>
              <a:effectLst/>
              <a:uLnTx/>
              <a:uFillTx/>
              <a:latin typeface="Raleway"/>
              <a:ea typeface="+mn-ea"/>
              <a:cs typeface="Raleway"/>
            </a:endParaRPr>
          </a:p>
        </p:txBody>
      </p:sp>
      <p:sp>
        <p:nvSpPr>
          <p:cNvPr id="51"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3"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4"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5"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6" name="Isosceles Triangle 55"/>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7" name="Isosceles Triangle 5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8" name="Isosceles Triangle 57"/>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Isosceles Triangle 58"/>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0" name="Isosceles Triangle 59"/>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CA67224D-0C16-4671-9B98-5E855E8D484D}"/>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19778F"/>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sp>
        <p:nvSpPr>
          <p:cNvPr id="66" name="Rectangle 65"/>
          <p:cNvSpPr/>
          <p:nvPr/>
        </p:nvSpPr>
        <p:spPr>
          <a:xfrm>
            <a:off x="4617500" y="3765509"/>
            <a:ext cx="135005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19778F"/>
                </a:solidFill>
                <a:latin typeface="Garamond" panose="02020404030301010803" pitchFamily="18" charset="0"/>
                <a:ea typeface="Palatino" pitchFamily="2" charset="77"/>
                <a:cs typeface="Lucida Grande" panose="020B0600040502020204" pitchFamily="34" charset="0"/>
              </a:rPr>
              <a:t>c</a:t>
            </a:r>
            <a:r>
              <a:rPr kumimoji="0" lang="en-US" sz="1000" u="none" strike="noStrike" kern="1200" cap="none" spc="0" normalizeH="0" baseline="0" noProof="0" dirty="0" err="1">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alm</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impassioned</a:t>
            </a:r>
          </a:p>
        </p:txBody>
      </p:sp>
      <p:sp>
        <p:nvSpPr>
          <p:cNvPr id="68" name="object 4">
            <a:extLst>
              <a:ext uri="{FF2B5EF4-FFF2-40B4-BE49-F238E27FC236}">
                <a16:creationId xmlns:a16="http://schemas.microsoft.com/office/drawing/2014/main" id="{CA67224D-0C16-4671-9B98-5E855E8D484D}"/>
              </a:ext>
            </a:extLst>
          </p:cNvPr>
          <p:cNvSpPr txBox="1">
            <a:spLocks/>
          </p:cNvSpPr>
          <p:nvPr/>
        </p:nvSpPr>
        <p:spPr>
          <a:xfrm>
            <a:off x="1402636" y="4663188"/>
            <a:ext cx="147020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Intensity: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72" name="object 4">
            <a:extLst>
              <a:ext uri="{FF2B5EF4-FFF2-40B4-BE49-F238E27FC236}">
                <a16:creationId xmlns:a16="http://schemas.microsoft.com/office/drawing/2014/main" id="{CA67224D-0C16-4671-9B98-5E855E8D484D}"/>
              </a:ext>
            </a:extLst>
          </p:cNvPr>
          <p:cNvSpPr txBox="1">
            <a:spLocks/>
          </p:cNvSpPr>
          <p:nvPr/>
        </p:nvSpPr>
        <p:spPr>
          <a:xfrm>
            <a:off x="9114226" y="4656441"/>
            <a:ext cx="1659559"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Intensity: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1" name="object 4">
            <a:extLst>
              <a:ext uri="{FF2B5EF4-FFF2-40B4-BE49-F238E27FC236}">
                <a16:creationId xmlns:a16="http://schemas.microsoft.com/office/drawing/2014/main" id="{CA67224D-0C16-4671-9B98-5E855E8D484D}"/>
              </a:ext>
            </a:extLst>
          </p:cNvPr>
          <p:cNvSpPr txBox="1">
            <a:spLocks/>
          </p:cNvSpPr>
          <p:nvPr/>
        </p:nvSpPr>
        <p:spPr>
          <a:xfrm>
            <a:off x="2297900" y="5477315"/>
            <a:ext cx="7371121"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600"/>
              </a:spcAft>
              <a:buClrTx/>
              <a:buSzTx/>
              <a:buFontTx/>
              <a:buNone/>
              <a:tabLst/>
              <a:defRPr/>
            </a:pP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Do you tend to </a:t>
            </a:r>
            <a:r>
              <a:rPr kumimoji="0" lang="en-US" sz="1600" b="1" u="none" strike="noStrike" kern="1200" cap="none" spc="0" normalizeH="0" baseline="0" noProof="0">
                <a:ln>
                  <a:noFill/>
                </a:ln>
                <a:solidFill>
                  <a:srgbClr val="19778F"/>
                </a:solidFill>
                <a:effectLst/>
                <a:uLnTx/>
                <a:uFillTx/>
                <a:latin typeface="Garamond" panose="02020404030301010803" pitchFamily="18" charset="0"/>
                <a:ea typeface="Palatino" pitchFamily="2" charset="77"/>
              </a:rPr>
              <a:t>be very </a:t>
            </a: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calm and usually not prone </a:t>
            </a:r>
            <a:r>
              <a:rPr kumimoji="0" lang="en-US" sz="1600" b="1" u="none" strike="noStrike" kern="1200" cap="none" spc="0" normalizeH="0" baseline="0" noProof="0">
                <a:ln>
                  <a:noFill/>
                </a:ln>
                <a:solidFill>
                  <a:srgbClr val="19778F"/>
                </a:solidFill>
                <a:effectLst/>
                <a:uLnTx/>
                <a:uFillTx/>
                <a:latin typeface="Garamond" panose="02020404030301010803" pitchFamily="18" charset="0"/>
                <a:ea typeface="Palatino" pitchFamily="2" charset="77"/>
              </a:rPr>
              <a:t>to feelings of anger?</a:t>
            </a:r>
            <a:endPar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endParaRPr>
          </a:p>
        </p:txBody>
      </p:sp>
      <p:grpSp>
        <p:nvGrpSpPr>
          <p:cNvPr id="42" name="Group 41"/>
          <p:cNvGrpSpPr/>
          <p:nvPr/>
        </p:nvGrpSpPr>
        <p:grpSpPr>
          <a:xfrm>
            <a:off x="1411236" y="1849917"/>
            <a:ext cx="9358869" cy="92719"/>
            <a:chOff x="1411236" y="1682277"/>
            <a:chExt cx="9358869" cy="92719"/>
          </a:xfrm>
        </p:grpSpPr>
        <p:sp>
          <p:nvSpPr>
            <p:cNvPr id="43" name="Rectangle 42"/>
            <p:cNvSpPr/>
            <p:nvPr/>
          </p:nvSpPr>
          <p:spPr>
            <a:xfrm>
              <a:off x="1411236" y="168227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245359" y="168926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24101" y="168926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p:cNvSpPr/>
            <p:nvPr/>
          </p:nvSpPr>
          <p:spPr>
            <a:xfrm>
              <a:off x="7958650" y="169545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0086974" y="169478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1" name="Rounded Rectangle 90">
            <a:hlinkClick r:id="" action="ppaction://noaction"/>
          </p:cNvPr>
          <p:cNvSpPr/>
          <p:nvPr/>
        </p:nvSpPr>
        <p:spPr>
          <a:xfrm>
            <a:off x="2821581" y="329920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92" name="Rounded Rectangle 91">
            <a:hlinkClick r:id="" action="ppaction://noaction"/>
          </p:cNvPr>
          <p:cNvSpPr/>
          <p:nvPr/>
        </p:nvSpPr>
        <p:spPr>
          <a:xfrm>
            <a:off x="4515060"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N2: Intensity</a:t>
            </a:r>
          </a:p>
        </p:txBody>
      </p:sp>
      <p:sp>
        <p:nvSpPr>
          <p:cNvPr id="93" name="Rounded Rectangle 92">
            <a:hlinkClick r:id="rId4" action="ppaction://hlinksldjump"/>
          </p:cNvPr>
          <p:cNvSpPr/>
          <p:nvPr/>
        </p:nvSpPr>
        <p:spPr>
          <a:xfrm>
            <a:off x="6208539"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N3: Interpretation</a:t>
            </a:r>
          </a:p>
        </p:txBody>
      </p:sp>
      <p:sp>
        <p:nvSpPr>
          <p:cNvPr id="94" name="Rounded Rectangle 93">
            <a:hlinkClick r:id="rId5" action="ppaction://hlinksldjump"/>
          </p:cNvPr>
          <p:cNvSpPr/>
          <p:nvPr/>
        </p:nvSpPr>
        <p:spPr>
          <a:xfrm>
            <a:off x="7902018"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N4: Rebound Time</a:t>
            </a:r>
          </a:p>
        </p:txBody>
      </p:sp>
      <p:sp>
        <p:nvSpPr>
          <p:cNvPr id="73" name="object 4">
            <a:extLst>
              <a:ext uri="{FF2B5EF4-FFF2-40B4-BE49-F238E27FC236}">
                <a16:creationId xmlns:a16="http://schemas.microsoft.com/office/drawing/2014/main" id="{CA67224D-0C16-4671-9B98-5E855E8D484D}"/>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Intensity: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76" name="Rectangle 75"/>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9" name="object 4">
            <a:extLst>
              <a:ext uri="{FF2B5EF4-FFF2-40B4-BE49-F238E27FC236}">
                <a16:creationId xmlns:a16="http://schemas.microsoft.com/office/drawing/2014/main" id="{CA67224D-0C16-4671-9B98-5E855E8D484D}"/>
              </a:ext>
            </a:extLst>
          </p:cNvPr>
          <p:cNvSpPr txBox="1">
            <a:spLocks/>
          </p:cNvSpPr>
          <p:nvPr/>
        </p:nvSpPr>
        <p:spPr>
          <a:xfrm>
            <a:off x="1402593"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80" name="object 4">
            <a:extLst>
              <a:ext uri="{FF2B5EF4-FFF2-40B4-BE49-F238E27FC236}">
                <a16:creationId xmlns:a16="http://schemas.microsoft.com/office/drawing/2014/main" id="{CA67224D-0C16-4671-9B98-5E855E8D484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3" name="object 4">
            <a:extLst>
              <a:ext uri="{FF2B5EF4-FFF2-40B4-BE49-F238E27FC236}">
                <a16:creationId xmlns:a16="http://schemas.microsoft.com/office/drawing/2014/main" id="{CA67224D-0C16-4671-9B98-5E855E8D484D}"/>
              </a:ext>
            </a:extLst>
          </p:cNvPr>
          <p:cNvSpPr txBox="1">
            <a:spLocks/>
          </p:cNvSpPr>
          <p:nvPr/>
        </p:nvSpPr>
        <p:spPr>
          <a:xfrm>
            <a:off x="9493583" y="2087797"/>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90" name="object 4">
            <a:extLst>
              <a:ext uri="{FF2B5EF4-FFF2-40B4-BE49-F238E27FC236}">
                <a16:creationId xmlns:a16="http://schemas.microsoft.com/office/drawing/2014/main" id="{CA67224D-0C16-4671-9B98-5E855E8D484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5" name="object 4">
            <a:extLst>
              <a:ext uri="{FF2B5EF4-FFF2-40B4-BE49-F238E27FC236}">
                <a16:creationId xmlns:a16="http://schemas.microsoft.com/office/drawing/2014/main" id="{CA67224D-0C16-4671-9B98-5E855E8D484D}"/>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6" name="object 4">
            <a:extLst>
              <a:ext uri="{FF2B5EF4-FFF2-40B4-BE49-F238E27FC236}">
                <a16:creationId xmlns:a16="http://schemas.microsoft.com/office/drawing/2014/main" id="{CA67224D-0C16-4671-9B98-5E855E8D484D}"/>
              </a:ext>
            </a:extLst>
          </p:cNvPr>
          <p:cNvSpPr txBox="1">
            <a:spLocks/>
          </p:cNvSpPr>
          <p:nvPr/>
        </p:nvSpPr>
        <p:spPr>
          <a:xfrm>
            <a:off x="5507796"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50" name="Rectangle 49">
            <a:hlinkClick r:id="" action="ppaction://noaction"/>
            <a:extLst>
              <a:ext uri="{FF2B5EF4-FFF2-40B4-BE49-F238E27FC236}">
                <a16:creationId xmlns:a16="http://schemas.microsoft.com/office/drawing/2014/main" id="{913F9B13-95DC-4571-B0E3-BD089BF4F349}"/>
              </a:ext>
            </a:extLst>
          </p:cNvPr>
          <p:cNvSpPr/>
          <p:nvPr/>
        </p:nvSpPr>
        <p:spPr>
          <a:xfrm>
            <a:off x="275678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hlinkClick r:id="" action="ppaction://noaction"/>
            <a:extLst>
              <a:ext uri="{FF2B5EF4-FFF2-40B4-BE49-F238E27FC236}">
                <a16:creationId xmlns:a16="http://schemas.microsoft.com/office/drawing/2014/main" id="{65E79A7F-E733-44F8-8FFD-71D6874772D7}"/>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 action="ppaction://noaction"/>
            <a:extLst>
              <a:ext uri="{FF2B5EF4-FFF2-40B4-BE49-F238E27FC236}">
                <a16:creationId xmlns:a16="http://schemas.microsoft.com/office/drawing/2014/main" id="{D8ACAB6C-3823-4F60-8076-9F0435C0F77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2E516B8E-3595-4FAD-92B1-810C71ABCC97}"/>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229C21F5-BB02-4EE8-8CA7-CD4EAD95FAF8}"/>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with a black background&#10;&#10;Description automatically generated">
            <a:hlinkClick r:id="rId6" action="ppaction://hlinksldjump"/>
            <a:extLst>
              <a:ext uri="{FF2B5EF4-FFF2-40B4-BE49-F238E27FC236}">
                <a16:creationId xmlns:a16="http://schemas.microsoft.com/office/drawing/2014/main" id="{A84C6D8F-BE99-4D17-858B-768EF9AE17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12" name="Picture 11" descr="A blue square with white letter n&#10;&#10;Description automatically generated">
            <a:hlinkClick r:id="rId8" action="ppaction://hlinksldjump"/>
            <a:extLst>
              <a:ext uri="{FF2B5EF4-FFF2-40B4-BE49-F238E27FC236}">
                <a16:creationId xmlns:a16="http://schemas.microsoft.com/office/drawing/2014/main" id="{DB6759B7-D5E4-5539-5D62-793EA47FFF57}"/>
              </a:ext>
            </a:extLst>
          </p:cNvPr>
          <p:cNvPicPr>
            <a:picLocks noChangeAspect="1"/>
          </p:cNvPicPr>
          <p:nvPr/>
        </p:nvPicPr>
        <p:blipFill rotWithShape="1">
          <a:blip r:embed="rId9">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0" name="Picture 19" descr="A white square with a letter&#10;&#10;Description automatically generated">
            <a:hlinkClick r:id="rId10" action="ppaction://hlinksldjump"/>
            <a:extLst>
              <a:ext uri="{FF2B5EF4-FFF2-40B4-BE49-F238E27FC236}">
                <a16:creationId xmlns:a16="http://schemas.microsoft.com/office/drawing/2014/main" id="{6A2265EA-22EC-3A84-FA0E-0BA842E0FB02}"/>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21" name="Picture 20" descr="A white square with a letter&#10;&#10;Description automatically generated">
            <a:hlinkClick r:id="rId12" action="ppaction://hlinksldjump"/>
            <a:extLst>
              <a:ext uri="{FF2B5EF4-FFF2-40B4-BE49-F238E27FC236}">
                <a16:creationId xmlns:a16="http://schemas.microsoft.com/office/drawing/2014/main" id="{CE066BA3-58D9-F666-D4AC-18AE569A90B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22" name="Picture 21" descr="A white square with a letter&#10;&#10;Description automatically generated">
            <a:hlinkClick r:id="rId13" action="ppaction://hlinksldjump"/>
            <a:extLst>
              <a:ext uri="{FF2B5EF4-FFF2-40B4-BE49-F238E27FC236}">
                <a16:creationId xmlns:a16="http://schemas.microsoft.com/office/drawing/2014/main" id="{EF321C5D-A572-3941-08DE-DBF7C344B29B}"/>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23" name="Picture 22" descr="A white square with a letter&#10;&#10;Description automatically generated">
            <a:hlinkClick r:id="rId14" action="ppaction://hlinksldjump"/>
            <a:extLst>
              <a:ext uri="{FF2B5EF4-FFF2-40B4-BE49-F238E27FC236}">
                <a16:creationId xmlns:a16="http://schemas.microsoft.com/office/drawing/2014/main" id="{5093D4C6-7F50-9417-2266-2900EAA6136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sp>
        <p:nvSpPr>
          <p:cNvPr id="27" name="Rectangle 26">
            <a:hlinkClick r:id="rId15" action="ppaction://hlinksldjump"/>
            <a:extLst>
              <a:ext uri="{FF2B5EF4-FFF2-40B4-BE49-F238E27FC236}">
                <a16:creationId xmlns:a16="http://schemas.microsoft.com/office/drawing/2014/main" id="{CA75E73B-30EF-B880-15DB-491745B90962}"/>
              </a:ext>
            </a:extLst>
          </p:cNvPr>
          <p:cNvSpPr/>
          <p:nvPr/>
        </p:nvSpPr>
        <p:spPr>
          <a:xfrm>
            <a:off x="1419881" y="4894849"/>
            <a:ext cx="707682" cy="92719"/>
          </a:xfrm>
          <a:prstGeom prst="rect">
            <a:avLst/>
          </a:prstGeom>
          <a:solidFill>
            <a:srgbClr val="8BB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hlinkClick r:id="rId15" action="ppaction://hlinksldjump"/>
            <a:extLst>
              <a:ext uri="{FF2B5EF4-FFF2-40B4-BE49-F238E27FC236}">
                <a16:creationId xmlns:a16="http://schemas.microsoft.com/office/drawing/2014/main" id="{77177506-6734-E6C7-00D2-BDFCE8BF3A1C}"/>
              </a:ext>
            </a:extLst>
          </p:cNvPr>
          <p:cNvSpPr/>
          <p:nvPr/>
        </p:nvSpPr>
        <p:spPr>
          <a:xfrm>
            <a:off x="2254004" y="4901840"/>
            <a:ext cx="1946718" cy="84585"/>
          </a:xfrm>
          <a:prstGeom prst="rect">
            <a:avLst/>
          </a:prstGeom>
          <a:solidFill>
            <a:srgbClr val="8BB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A10798F8-B948-B611-BFCA-B2B721A4C892}"/>
              </a:ext>
            </a:extLst>
          </p:cNvPr>
          <p:cNvSpPr/>
          <p:nvPr/>
        </p:nvSpPr>
        <p:spPr>
          <a:xfrm>
            <a:off x="4332746" y="4901839"/>
            <a:ext cx="3524261" cy="84586"/>
          </a:xfrm>
          <a:prstGeom prst="rect">
            <a:avLst/>
          </a:prstGeom>
          <a:solidFill>
            <a:schemeClr val="bg1">
              <a:alpha val="513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hlinkClick r:id="rId16" action="ppaction://hlinksldjump"/>
            <a:extLst>
              <a:ext uri="{FF2B5EF4-FFF2-40B4-BE49-F238E27FC236}">
                <a16:creationId xmlns:a16="http://schemas.microsoft.com/office/drawing/2014/main" id="{51C3A54C-E57A-2FFE-720E-819AB18AC624}"/>
              </a:ext>
            </a:extLst>
          </p:cNvPr>
          <p:cNvSpPr/>
          <p:nvPr/>
        </p:nvSpPr>
        <p:spPr>
          <a:xfrm>
            <a:off x="7967295" y="4908022"/>
            <a:ext cx="2008328" cy="78501"/>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ED907E1-8D07-C0D6-8A00-1581ED4CD0CC}"/>
              </a:ext>
            </a:extLst>
          </p:cNvPr>
          <p:cNvSpPr/>
          <p:nvPr/>
        </p:nvSpPr>
        <p:spPr>
          <a:xfrm>
            <a:off x="10095619" y="4907358"/>
            <a:ext cx="683131" cy="79548"/>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ooter Placeholder 5">
            <a:extLst>
              <a:ext uri="{FF2B5EF4-FFF2-40B4-BE49-F238E27FC236}">
                <a16:creationId xmlns:a16="http://schemas.microsoft.com/office/drawing/2014/main" id="{415D3F34-99C0-CAC0-75A7-DDE37A6F1CB4}"/>
              </a:ext>
            </a:extLst>
          </p:cNvPr>
          <p:cNvSpPr txBox="1">
            <a:spLocks/>
          </p:cNvSpPr>
          <p:nvPr/>
        </p:nvSpPr>
        <p:spPr>
          <a:xfrm>
            <a:off x="7648174"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©2024 PARADIGM PERSONALITY LABS. ALL RIGHTS RESERVED.</a:t>
            </a:r>
          </a:p>
        </p:txBody>
      </p:sp>
      <p:sp>
        <p:nvSpPr>
          <p:cNvPr id="2" name="object 4">
            <a:extLst>
              <a:ext uri="{FF2B5EF4-FFF2-40B4-BE49-F238E27FC236}">
                <a16:creationId xmlns:a16="http://schemas.microsoft.com/office/drawing/2014/main" id="{A4DDFB0D-36EE-115D-7BB8-D82B316F303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000"/>
                  </a:prstClr>
                </a:solidFill>
                <a:latin typeface="Verdana" panose="020B0604030504040204" pitchFamily="34" charset="0"/>
                <a:ea typeface="Palatino" pitchFamily="2" charset="77"/>
                <a:cs typeface="Lucida Grande" panose="020B0600040502020204" pitchFamily="34" charset="0"/>
              </a:rPr>
              <a:t>N2</a:t>
            </a:r>
            <a:r>
              <a:rPr kumimoji="0" lang="en-US" sz="2000" b="1" u="none" strike="noStrike" kern="1200" cap="none" spc="0" normalizeH="0" baseline="0" noProof="0" dirty="0">
                <a:ln>
                  <a:noFill/>
                </a:ln>
                <a:solidFill>
                  <a:prstClr val="white">
                    <a:alpha val="10000"/>
                  </a:prstClr>
                </a:solidFill>
                <a:effectLst/>
                <a:uLnTx/>
                <a:uFillTx/>
                <a:latin typeface="Verdana" panose="020B0604030504040204" pitchFamily="34" charset="0"/>
                <a:ea typeface="Palatino" pitchFamily="2" charset="77"/>
                <a:cs typeface="Lucida Grande" panose="020B0600040502020204" pitchFamily="34" charset="0"/>
              </a:rPr>
              <a:t>: Intensity</a:t>
            </a:r>
          </a:p>
        </p:txBody>
      </p:sp>
      <p:sp>
        <p:nvSpPr>
          <p:cNvPr id="5" name="Rounded Rectangle 90">
            <a:hlinkClick r:id="rId15" action="ppaction://hlinksldjump"/>
            <a:extLst>
              <a:ext uri="{FF2B5EF4-FFF2-40B4-BE49-F238E27FC236}">
                <a16:creationId xmlns:a16="http://schemas.microsoft.com/office/drawing/2014/main" id="{550C6B90-C1C5-C69E-2C01-7D0C0B1CF20A}"/>
              </a:ext>
            </a:extLst>
          </p:cNvPr>
          <p:cNvSpPr/>
          <p:nvPr/>
        </p:nvSpPr>
        <p:spPr>
          <a:xfrm>
            <a:off x="4515059" y="3288176"/>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N2: Intensity</a:t>
            </a:r>
          </a:p>
        </p:txBody>
      </p:sp>
      <p:sp>
        <p:nvSpPr>
          <p:cNvPr id="7" name="Rounded Rectangle 92">
            <a:hlinkClick r:id="rId17" action="ppaction://hlinksldjump"/>
            <a:extLst>
              <a:ext uri="{FF2B5EF4-FFF2-40B4-BE49-F238E27FC236}">
                <a16:creationId xmlns:a16="http://schemas.microsoft.com/office/drawing/2014/main" id="{0E058202-5D73-E5E3-239E-9DBC6EBF8B53}"/>
              </a:ext>
            </a:extLst>
          </p:cNvPr>
          <p:cNvSpPr/>
          <p:nvPr/>
        </p:nvSpPr>
        <p:spPr>
          <a:xfrm>
            <a:off x="2824879" y="32935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N1: Worry</a:t>
            </a:r>
          </a:p>
        </p:txBody>
      </p:sp>
      <p:sp>
        <p:nvSpPr>
          <p:cNvPr id="15" name="Rectangle 14">
            <a:hlinkClick r:id="rId18" action="ppaction://hlinksldjump"/>
            <a:extLst>
              <a:ext uri="{FF2B5EF4-FFF2-40B4-BE49-F238E27FC236}">
                <a16:creationId xmlns:a16="http://schemas.microsoft.com/office/drawing/2014/main" id="{28C93A35-79C4-0D04-4D7D-2ADA013B2F46}"/>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hlinkClick r:id="rId16" action="ppaction://hlinksldjump"/>
            <a:extLst>
              <a:ext uri="{FF2B5EF4-FFF2-40B4-BE49-F238E27FC236}">
                <a16:creationId xmlns:a16="http://schemas.microsoft.com/office/drawing/2014/main" id="{1EDF21F8-6396-5D72-B597-8B0F045DA603}"/>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hlinkClick r:id="rId16" action="ppaction://hlinksldjump"/>
            <a:extLst>
              <a:ext uri="{FF2B5EF4-FFF2-40B4-BE49-F238E27FC236}">
                <a16:creationId xmlns:a16="http://schemas.microsoft.com/office/drawing/2014/main" id="{D35F5EFD-B1C6-C6A9-6898-DBD8AFCF5CF3}"/>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2261265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0E9D-8394-D42B-E80E-FE3142AECA9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4" name="Picture 13">
            <a:extLst>
              <a:ext uri="{FF2B5EF4-FFF2-40B4-BE49-F238E27FC236}">
                <a16:creationId xmlns:a16="http://schemas.microsoft.com/office/drawing/2014/main" id="{A97894B4-369A-1329-7A53-BB3BF9FCC5A9}"/>
              </a:ext>
            </a:extLst>
          </p:cNvPr>
          <p:cNvPicPr>
            <a:picLocks noChangeAspect="1"/>
          </p:cNvPicPr>
          <p:nvPr/>
        </p:nvPicPr>
        <p:blipFill>
          <a:blip r:embed="rId3"/>
          <a:stretch>
            <a:fillRect/>
          </a:stretch>
        </p:blipFill>
        <p:spPr>
          <a:xfrm>
            <a:off x="-1" y="2684667"/>
            <a:ext cx="12191999" cy="4242861"/>
          </a:xfrm>
          <a:prstGeom prst="rect">
            <a:avLst/>
          </a:prstGeom>
        </p:spPr>
      </p:pic>
      <p:sp>
        <p:nvSpPr>
          <p:cNvPr id="3" name="Title 2">
            <a:extLst>
              <a:ext uri="{FF2B5EF4-FFF2-40B4-BE49-F238E27FC236}">
                <a16:creationId xmlns:a16="http://schemas.microsoft.com/office/drawing/2014/main" id="{3FD80B3C-BE14-48BB-AB4D-7B75D152789C}"/>
              </a:ext>
            </a:extLst>
          </p:cNvPr>
          <p:cNvSpPr>
            <a:spLocks noGrp="1"/>
          </p:cNvSpPr>
          <p:nvPr>
            <p:ph type="title" idx="4294967295"/>
          </p:nvPr>
        </p:nvSpPr>
        <p:spPr/>
        <p:txBody>
          <a:bodyPr/>
          <a:lstStyle/>
          <a:p>
            <a:r>
              <a:rPr lang="en-US" dirty="0">
                <a:solidFill>
                  <a:schemeClr val="bg1"/>
                </a:solidFill>
              </a:rPr>
              <a:t>N1: Worry</a:t>
            </a:r>
          </a:p>
        </p:txBody>
      </p:sp>
      <p:sp>
        <p:nvSpPr>
          <p:cNvPr id="8" name="Rectangle 7"/>
          <p:cNvSpPr/>
          <p:nvPr/>
        </p:nvSpPr>
        <p:spPr>
          <a:xfrm>
            <a:off x="0" y="4101219"/>
            <a:ext cx="12192000" cy="2832981"/>
          </a:xfrm>
          <a:prstGeom prst="rect">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srgbClr val="19778F"/>
                </a:solidFill>
                <a:effectLst/>
                <a:uLnTx/>
                <a:uFillTx/>
                <a:latin typeface="Raleway"/>
                <a:ea typeface="+mn-ea"/>
                <a:cs typeface="Raleway"/>
              </a:rPr>
              <a:t>N</a:t>
            </a:r>
            <a:endParaRPr kumimoji="0" lang="en-US" sz="2000" b="1" i="0" u="none" strike="noStrike" kern="1200" cap="none" spc="0" normalizeH="0" baseline="0" noProof="0" dirty="0">
              <a:ln>
                <a:noFill/>
              </a:ln>
              <a:solidFill>
                <a:srgbClr val="19778F"/>
              </a:solidFill>
              <a:effectLst/>
              <a:uLnTx/>
              <a:uFillTx/>
              <a:latin typeface="Raleway"/>
              <a:ea typeface="+mn-ea"/>
              <a:cs typeface="Raleway"/>
            </a:endParaRPr>
          </a:p>
        </p:txBody>
      </p:sp>
      <p:sp>
        <p:nvSpPr>
          <p:cNvPr id="51"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3"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4"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5"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6" name="Isosceles Triangle 55"/>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7" name="Isosceles Triangle 5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8" name="Isosceles Triangle 57"/>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Isosceles Triangle 58"/>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0" name="Isosceles Triangle 59"/>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CA67224D-0C16-4671-9B98-5E855E8D484D}"/>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19778F"/>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sp>
        <p:nvSpPr>
          <p:cNvPr id="81" name="object 4">
            <a:extLst>
              <a:ext uri="{FF2B5EF4-FFF2-40B4-BE49-F238E27FC236}">
                <a16:creationId xmlns:a16="http://schemas.microsoft.com/office/drawing/2014/main" id="{CA67224D-0C16-4671-9B98-5E855E8D484D}"/>
              </a:ext>
            </a:extLst>
          </p:cNvPr>
          <p:cNvSpPr txBox="1">
            <a:spLocks/>
          </p:cNvSpPr>
          <p:nvPr/>
        </p:nvSpPr>
        <p:spPr>
          <a:xfrm>
            <a:off x="2297900" y="5477315"/>
            <a:ext cx="7371121"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600"/>
              </a:spcAft>
              <a:buClrTx/>
              <a:buSzTx/>
              <a:buFontTx/>
              <a:buNone/>
              <a:tabLst/>
              <a:defRPr/>
            </a:pP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Or do you tend to experience anger and other </a:t>
            </a:r>
            <a:r>
              <a:rPr kumimoji="0" lang="en-US" sz="1600" b="1" u="none" strike="noStrike" kern="1200" cap="none" spc="0" normalizeH="0" baseline="0" noProof="0">
                <a:ln>
                  <a:noFill/>
                </a:ln>
                <a:solidFill>
                  <a:srgbClr val="19778F"/>
                </a:solidFill>
                <a:effectLst/>
                <a:uLnTx/>
                <a:uFillTx/>
                <a:latin typeface="Garamond" panose="02020404030301010803" pitchFamily="18" charset="0"/>
                <a:ea typeface="Palatino" pitchFamily="2" charset="77"/>
              </a:rPr>
              <a:t>impassioned emotions with </a:t>
            </a: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regularity?</a:t>
            </a:r>
          </a:p>
        </p:txBody>
      </p:sp>
      <p:grpSp>
        <p:nvGrpSpPr>
          <p:cNvPr id="42" name="Group 41"/>
          <p:cNvGrpSpPr/>
          <p:nvPr/>
        </p:nvGrpSpPr>
        <p:grpSpPr>
          <a:xfrm>
            <a:off x="1411236" y="1849917"/>
            <a:ext cx="9358869" cy="92719"/>
            <a:chOff x="1411236" y="1682277"/>
            <a:chExt cx="9358869" cy="92719"/>
          </a:xfrm>
        </p:grpSpPr>
        <p:sp>
          <p:nvSpPr>
            <p:cNvPr id="43" name="Rectangle 42"/>
            <p:cNvSpPr/>
            <p:nvPr/>
          </p:nvSpPr>
          <p:spPr>
            <a:xfrm>
              <a:off x="1411236" y="168227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245359" y="168926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24101" y="168926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p:cNvSpPr/>
            <p:nvPr/>
          </p:nvSpPr>
          <p:spPr>
            <a:xfrm>
              <a:off x="7958650" y="169545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0086974" y="169478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1" name="Rounded Rectangle 90">
            <a:hlinkClick r:id="" action="ppaction://noaction"/>
          </p:cNvPr>
          <p:cNvSpPr/>
          <p:nvPr/>
        </p:nvSpPr>
        <p:spPr>
          <a:xfrm>
            <a:off x="2821581" y="329920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92" name="Rounded Rectangle 91">
            <a:hlinkClick r:id="" action="ppaction://noaction"/>
          </p:cNvPr>
          <p:cNvSpPr/>
          <p:nvPr/>
        </p:nvSpPr>
        <p:spPr>
          <a:xfrm>
            <a:off x="4515060"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N2: Intensity</a:t>
            </a:r>
          </a:p>
        </p:txBody>
      </p:sp>
      <p:sp>
        <p:nvSpPr>
          <p:cNvPr id="93" name="Rounded Rectangle 92">
            <a:hlinkClick r:id="rId4" action="ppaction://hlinksldjump"/>
          </p:cNvPr>
          <p:cNvSpPr/>
          <p:nvPr/>
        </p:nvSpPr>
        <p:spPr>
          <a:xfrm>
            <a:off x="6208539"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N3: Interpretation</a:t>
            </a:r>
          </a:p>
        </p:txBody>
      </p:sp>
      <p:sp>
        <p:nvSpPr>
          <p:cNvPr id="94" name="Rounded Rectangle 93">
            <a:hlinkClick r:id="rId5" action="ppaction://hlinksldjump"/>
          </p:cNvPr>
          <p:cNvSpPr/>
          <p:nvPr/>
        </p:nvSpPr>
        <p:spPr>
          <a:xfrm>
            <a:off x="7902018"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N4: Rebound Time</a:t>
            </a:r>
          </a:p>
        </p:txBody>
      </p:sp>
      <p:sp>
        <p:nvSpPr>
          <p:cNvPr id="76" name="Rectangle 75"/>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9" name="object 4">
            <a:extLst>
              <a:ext uri="{FF2B5EF4-FFF2-40B4-BE49-F238E27FC236}">
                <a16:creationId xmlns:a16="http://schemas.microsoft.com/office/drawing/2014/main" id="{CA67224D-0C16-4671-9B98-5E855E8D484D}"/>
              </a:ext>
            </a:extLst>
          </p:cNvPr>
          <p:cNvSpPr txBox="1">
            <a:spLocks/>
          </p:cNvSpPr>
          <p:nvPr/>
        </p:nvSpPr>
        <p:spPr>
          <a:xfrm>
            <a:off x="1402593"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80" name="object 4">
            <a:extLst>
              <a:ext uri="{FF2B5EF4-FFF2-40B4-BE49-F238E27FC236}">
                <a16:creationId xmlns:a16="http://schemas.microsoft.com/office/drawing/2014/main" id="{CA67224D-0C16-4671-9B98-5E855E8D484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3" name="object 4">
            <a:extLst>
              <a:ext uri="{FF2B5EF4-FFF2-40B4-BE49-F238E27FC236}">
                <a16:creationId xmlns:a16="http://schemas.microsoft.com/office/drawing/2014/main" id="{CA67224D-0C16-4671-9B98-5E855E8D484D}"/>
              </a:ext>
            </a:extLst>
          </p:cNvPr>
          <p:cNvSpPr txBox="1">
            <a:spLocks/>
          </p:cNvSpPr>
          <p:nvPr/>
        </p:nvSpPr>
        <p:spPr>
          <a:xfrm>
            <a:off x="9493583" y="2087797"/>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90" name="object 4">
            <a:extLst>
              <a:ext uri="{FF2B5EF4-FFF2-40B4-BE49-F238E27FC236}">
                <a16:creationId xmlns:a16="http://schemas.microsoft.com/office/drawing/2014/main" id="{CA67224D-0C16-4671-9B98-5E855E8D484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5" name="object 4">
            <a:extLst>
              <a:ext uri="{FF2B5EF4-FFF2-40B4-BE49-F238E27FC236}">
                <a16:creationId xmlns:a16="http://schemas.microsoft.com/office/drawing/2014/main" id="{CA67224D-0C16-4671-9B98-5E855E8D484D}"/>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6" name="object 4">
            <a:extLst>
              <a:ext uri="{FF2B5EF4-FFF2-40B4-BE49-F238E27FC236}">
                <a16:creationId xmlns:a16="http://schemas.microsoft.com/office/drawing/2014/main" id="{CA67224D-0C16-4671-9B98-5E855E8D484D}"/>
              </a:ext>
            </a:extLst>
          </p:cNvPr>
          <p:cNvSpPr txBox="1">
            <a:spLocks/>
          </p:cNvSpPr>
          <p:nvPr/>
        </p:nvSpPr>
        <p:spPr>
          <a:xfrm>
            <a:off x="5507796"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50" name="Rectangle 49">
            <a:hlinkClick r:id="" action="ppaction://noaction"/>
            <a:extLst>
              <a:ext uri="{FF2B5EF4-FFF2-40B4-BE49-F238E27FC236}">
                <a16:creationId xmlns:a16="http://schemas.microsoft.com/office/drawing/2014/main" id="{913F9B13-95DC-4571-B0E3-BD089BF4F349}"/>
              </a:ext>
            </a:extLst>
          </p:cNvPr>
          <p:cNvSpPr/>
          <p:nvPr/>
        </p:nvSpPr>
        <p:spPr>
          <a:xfrm>
            <a:off x="275678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hlinkClick r:id="" action="ppaction://noaction"/>
            <a:extLst>
              <a:ext uri="{FF2B5EF4-FFF2-40B4-BE49-F238E27FC236}">
                <a16:creationId xmlns:a16="http://schemas.microsoft.com/office/drawing/2014/main" id="{65E79A7F-E733-44F8-8FFD-71D6874772D7}"/>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 action="ppaction://noaction"/>
            <a:extLst>
              <a:ext uri="{FF2B5EF4-FFF2-40B4-BE49-F238E27FC236}">
                <a16:creationId xmlns:a16="http://schemas.microsoft.com/office/drawing/2014/main" id="{D8ACAB6C-3823-4F60-8076-9F0435C0F77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2E516B8E-3595-4FAD-92B1-810C71ABCC97}"/>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229C21F5-BB02-4EE8-8CA7-CD4EAD95FAF8}"/>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with a black background&#10;&#10;Description automatically generated">
            <a:hlinkClick r:id="rId6" action="ppaction://hlinksldjump"/>
            <a:extLst>
              <a:ext uri="{FF2B5EF4-FFF2-40B4-BE49-F238E27FC236}">
                <a16:creationId xmlns:a16="http://schemas.microsoft.com/office/drawing/2014/main" id="{A84C6D8F-BE99-4D17-858B-768EF9AE17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302" y="230349"/>
            <a:ext cx="1530710" cy="799371"/>
          </a:xfrm>
          <a:prstGeom prst="rect">
            <a:avLst/>
          </a:prstGeom>
        </p:spPr>
      </p:pic>
      <p:pic>
        <p:nvPicPr>
          <p:cNvPr id="12" name="Picture 11" descr="A blue square with white letter n&#10;&#10;Description automatically generated">
            <a:hlinkClick r:id="rId8" action="ppaction://hlinksldjump"/>
            <a:extLst>
              <a:ext uri="{FF2B5EF4-FFF2-40B4-BE49-F238E27FC236}">
                <a16:creationId xmlns:a16="http://schemas.microsoft.com/office/drawing/2014/main" id="{DB6759B7-D5E4-5539-5D62-793EA47FFF57}"/>
              </a:ext>
            </a:extLst>
          </p:cNvPr>
          <p:cNvPicPr>
            <a:picLocks noChangeAspect="1"/>
          </p:cNvPicPr>
          <p:nvPr/>
        </p:nvPicPr>
        <p:blipFill rotWithShape="1">
          <a:blip r:embed="rId9">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0" name="Picture 19" descr="A white square with a letter&#10;&#10;Description automatically generated">
            <a:hlinkClick r:id="rId10" action="ppaction://hlinksldjump"/>
            <a:extLst>
              <a:ext uri="{FF2B5EF4-FFF2-40B4-BE49-F238E27FC236}">
                <a16:creationId xmlns:a16="http://schemas.microsoft.com/office/drawing/2014/main" id="{6A2265EA-22EC-3A84-FA0E-0BA842E0FB02}"/>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21" name="Picture 20" descr="A white square with a letter&#10;&#10;Description automatically generated">
            <a:hlinkClick r:id="rId12" action="ppaction://hlinksldjump"/>
            <a:extLst>
              <a:ext uri="{FF2B5EF4-FFF2-40B4-BE49-F238E27FC236}">
                <a16:creationId xmlns:a16="http://schemas.microsoft.com/office/drawing/2014/main" id="{CE066BA3-58D9-F666-D4AC-18AE569A90B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22" name="Picture 21" descr="A white square with a letter&#10;&#10;Description automatically generated">
            <a:hlinkClick r:id="rId13" action="ppaction://hlinksldjump"/>
            <a:extLst>
              <a:ext uri="{FF2B5EF4-FFF2-40B4-BE49-F238E27FC236}">
                <a16:creationId xmlns:a16="http://schemas.microsoft.com/office/drawing/2014/main" id="{EF321C5D-A572-3941-08DE-DBF7C344B29B}"/>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23" name="Picture 22" descr="A white square with a letter&#10;&#10;Description automatically generated">
            <a:hlinkClick r:id="rId14" action="ppaction://hlinksldjump"/>
            <a:extLst>
              <a:ext uri="{FF2B5EF4-FFF2-40B4-BE49-F238E27FC236}">
                <a16:creationId xmlns:a16="http://schemas.microsoft.com/office/drawing/2014/main" id="{5093D4C6-7F50-9417-2266-2900EAA6136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sp>
        <p:nvSpPr>
          <p:cNvPr id="27" name="Rectangle 26">
            <a:hlinkClick r:id="rId15" action="ppaction://hlinksldjump"/>
            <a:extLst>
              <a:ext uri="{FF2B5EF4-FFF2-40B4-BE49-F238E27FC236}">
                <a16:creationId xmlns:a16="http://schemas.microsoft.com/office/drawing/2014/main" id="{CA75E73B-30EF-B880-15DB-491745B90962}"/>
              </a:ext>
            </a:extLst>
          </p:cNvPr>
          <p:cNvSpPr/>
          <p:nvPr/>
        </p:nvSpPr>
        <p:spPr>
          <a:xfrm>
            <a:off x="1419881" y="4894849"/>
            <a:ext cx="707682" cy="92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hlinkClick r:id="rId15" action="ppaction://hlinksldjump"/>
            <a:extLst>
              <a:ext uri="{FF2B5EF4-FFF2-40B4-BE49-F238E27FC236}">
                <a16:creationId xmlns:a16="http://schemas.microsoft.com/office/drawing/2014/main" id="{77177506-6734-E6C7-00D2-BDFCE8BF3A1C}"/>
              </a:ext>
            </a:extLst>
          </p:cNvPr>
          <p:cNvSpPr/>
          <p:nvPr/>
        </p:nvSpPr>
        <p:spPr>
          <a:xfrm>
            <a:off x="2254004" y="4901840"/>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A10798F8-B948-B611-BFCA-B2B721A4C892}"/>
              </a:ext>
            </a:extLst>
          </p:cNvPr>
          <p:cNvSpPr/>
          <p:nvPr/>
        </p:nvSpPr>
        <p:spPr>
          <a:xfrm>
            <a:off x="4332746" y="4901839"/>
            <a:ext cx="3524261" cy="84586"/>
          </a:xfrm>
          <a:prstGeom prst="rect">
            <a:avLst/>
          </a:prstGeom>
          <a:solidFill>
            <a:schemeClr val="bg1">
              <a:alpha val="513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1C3A54C-E57A-2FFE-720E-819AB18AC624}"/>
              </a:ext>
            </a:extLst>
          </p:cNvPr>
          <p:cNvSpPr/>
          <p:nvPr/>
        </p:nvSpPr>
        <p:spPr>
          <a:xfrm>
            <a:off x="7967295" y="4908022"/>
            <a:ext cx="2008328" cy="78501"/>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hlinkClick r:id="rId16" action="ppaction://hlinksldjump"/>
            <a:extLst>
              <a:ext uri="{FF2B5EF4-FFF2-40B4-BE49-F238E27FC236}">
                <a16:creationId xmlns:a16="http://schemas.microsoft.com/office/drawing/2014/main" id="{0ED907E1-8D07-C0D6-8A00-1581ED4CD0CC}"/>
              </a:ext>
            </a:extLst>
          </p:cNvPr>
          <p:cNvSpPr/>
          <p:nvPr/>
        </p:nvSpPr>
        <p:spPr>
          <a:xfrm>
            <a:off x="10095619" y="4907358"/>
            <a:ext cx="683131" cy="79548"/>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ooter Placeholder 5">
            <a:extLst>
              <a:ext uri="{FF2B5EF4-FFF2-40B4-BE49-F238E27FC236}">
                <a16:creationId xmlns:a16="http://schemas.microsoft.com/office/drawing/2014/main" id="{415D3F34-99C0-CAC0-75A7-DDE37A6F1CB4}"/>
              </a:ext>
            </a:extLst>
          </p:cNvPr>
          <p:cNvSpPr txBox="1">
            <a:spLocks/>
          </p:cNvSpPr>
          <p:nvPr/>
        </p:nvSpPr>
        <p:spPr>
          <a:xfrm>
            <a:off x="7648174"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©2024 PARADIGM PERSONALITY LABS. ALL RIGHTS RESERVED.</a:t>
            </a:r>
          </a:p>
        </p:txBody>
      </p:sp>
      <p:sp>
        <p:nvSpPr>
          <p:cNvPr id="2" name="object 4">
            <a:extLst>
              <a:ext uri="{FF2B5EF4-FFF2-40B4-BE49-F238E27FC236}">
                <a16:creationId xmlns:a16="http://schemas.microsoft.com/office/drawing/2014/main" id="{A4DDFB0D-36EE-115D-7BB8-D82B316F303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000"/>
                  </a:prstClr>
                </a:solidFill>
                <a:latin typeface="Verdana" panose="020B0604030504040204" pitchFamily="34" charset="0"/>
                <a:ea typeface="Palatino" pitchFamily="2" charset="77"/>
                <a:cs typeface="Lucida Grande" panose="020B0600040502020204" pitchFamily="34" charset="0"/>
              </a:rPr>
              <a:t>N2</a:t>
            </a:r>
            <a:r>
              <a:rPr kumimoji="0" lang="en-US" sz="2000" b="1" u="none" strike="noStrike" kern="1200" cap="none" spc="0" normalizeH="0" baseline="0" noProof="0" dirty="0">
                <a:ln>
                  <a:noFill/>
                </a:ln>
                <a:solidFill>
                  <a:prstClr val="white">
                    <a:alpha val="10000"/>
                  </a:prstClr>
                </a:solidFill>
                <a:effectLst/>
                <a:uLnTx/>
                <a:uFillTx/>
                <a:latin typeface="Verdana" panose="020B0604030504040204" pitchFamily="34" charset="0"/>
                <a:ea typeface="Palatino" pitchFamily="2" charset="77"/>
                <a:cs typeface="Lucida Grande" panose="020B0600040502020204" pitchFamily="34" charset="0"/>
              </a:rPr>
              <a:t>: Intensity</a:t>
            </a:r>
          </a:p>
        </p:txBody>
      </p:sp>
      <p:sp>
        <p:nvSpPr>
          <p:cNvPr id="5" name="Rounded Rectangle 90">
            <a:hlinkClick r:id="rId15" action="ppaction://hlinksldjump"/>
            <a:extLst>
              <a:ext uri="{FF2B5EF4-FFF2-40B4-BE49-F238E27FC236}">
                <a16:creationId xmlns:a16="http://schemas.microsoft.com/office/drawing/2014/main" id="{550C6B90-C1C5-C69E-2C01-7D0C0B1CF20A}"/>
              </a:ext>
            </a:extLst>
          </p:cNvPr>
          <p:cNvSpPr/>
          <p:nvPr/>
        </p:nvSpPr>
        <p:spPr>
          <a:xfrm>
            <a:off x="4515059" y="3288176"/>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N2: Intensity</a:t>
            </a:r>
          </a:p>
        </p:txBody>
      </p:sp>
      <p:sp>
        <p:nvSpPr>
          <p:cNvPr id="7" name="Rounded Rectangle 92">
            <a:hlinkClick r:id="rId17" action="ppaction://hlinksldjump"/>
            <a:extLst>
              <a:ext uri="{FF2B5EF4-FFF2-40B4-BE49-F238E27FC236}">
                <a16:creationId xmlns:a16="http://schemas.microsoft.com/office/drawing/2014/main" id="{0E058202-5D73-E5E3-239E-9DBC6EBF8B53}"/>
              </a:ext>
            </a:extLst>
          </p:cNvPr>
          <p:cNvSpPr/>
          <p:nvPr/>
        </p:nvSpPr>
        <p:spPr>
          <a:xfrm>
            <a:off x="2824879" y="32935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N1: Worry</a:t>
            </a:r>
          </a:p>
        </p:txBody>
      </p:sp>
      <p:sp>
        <p:nvSpPr>
          <p:cNvPr id="15" name="Rectangle 14">
            <a:hlinkClick r:id="rId18" action="ppaction://hlinksldjump"/>
            <a:extLst>
              <a:ext uri="{FF2B5EF4-FFF2-40B4-BE49-F238E27FC236}">
                <a16:creationId xmlns:a16="http://schemas.microsoft.com/office/drawing/2014/main" id="{28C93A35-79C4-0D04-4D7D-2ADA013B2F46}"/>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hlinkClick r:id="rId19" action="ppaction://hlinksldjump"/>
            <a:extLst>
              <a:ext uri="{FF2B5EF4-FFF2-40B4-BE49-F238E27FC236}">
                <a16:creationId xmlns:a16="http://schemas.microsoft.com/office/drawing/2014/main" id="{1EDF21F8-6396-5D72-B597-8B0F045DA603}"/>
              </a:ext>
            </a:extLst>
          </p:cNvPr>
          <p:cNvSpPr/>
          <p:nvPr/>
        </p:nvSpPr>
        <p:spPr>
          <a:xfrm>
            <a:off x="7968418" y="4911118"/>
            <a:ext cx="2008328" cy="78501"/>
          </a:xfrm>
          <a:prstGeom prst="rect">
            <a:avLst/>
          </a:prstGeom>
          <a:solidFill>
            <a:srgbClr val="8BB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D35F5EFD-B1C6-C6A9-6898-DBD8AFCF5CF3}"/>
              </a:ext>
            </a:extLst>
          </p:cNvPr>
          <p:cNvSpPr/>
          <p:nvPr/>
        </p:nvSpPr>
        <p:spPr>
          <a:xfrm>
            <a:off x="10096742" y="4910454"/>
            <a:ext cx="683131" cy="79548"/>
          </a:xfrm>
          <a:prstGeom prst="rect">
            <a:avLst/>
          </a:prstGeom>
          <a:solidFill>
            <a:srgbClr val="8BB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4F5F5784-3FCD-6E39-4621-4B072690C491}"/>
              </a:ext>
            </a:extLst>
          </p:cNvPr>
          <p:cNvSpPr/>
          <p:nvPr/>
        </p:nvSpPr>
        <p:spPr>
          <a:xfrm>
            <a:off x="4617500" y="3765509"/>
            <a:ext cx="135005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19778F"/>
                </a:solidFill>
                <a:latin typeface="Garamond" panose="02020404030301010803" pitchFamily="18" charset="0"/>
                <a:ea typeface="Palatino" pitchFamily="2" charset="77"/>
                <a:cs typeface="Lucida Grande" panose="020B0600040502020204" pitchFamily="34" charset="0"/>
              </a:rPr>
              <a:t>c</a:t>
            </a:r>
            <a:r>
              <a:rPr kumimoji="0" lang="en-US" sz="1000" u="none" strike="noStrike" kern="1200" cap="none" spc="0" normalizeH="0" baseline="0" noProof="0" dirty="0" err="1">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alm</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impassioned</a:t>
            </a:r>
          </a:p>
        </p:txBody>
      </p:sp>
      <p:sp>
        <p:nvSpPr>
          <p:cNvPr id="9" name="object 4">
            <a:extLst>
              <a:ext uri="{FF2B5EF4-FFF2-40B4-BE49-F238E27FC236}">
                <a16:creationId xmlns:a16="http://schemas.microsoft.com/office/drawing/2014/main" id="{EE3B1808-7382-63EB-0AAC-B7AE125CFFD2}"/>
              </a:ext>
            </a:extLst>
          </p:cNvPr>
          <p:cNvSpPr txBox="1">
            <a:spLocks/>
          </p:cNvSpPr>
          <p:nvPr/>
        </p:nvSpPr>
        <p:spPr>
          <a:xfrm>
            <a:off x="1402636" y="4663188"/>
            <a:ext cx="147020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Intensity: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10" name="object 4">
            <a:extLst>
              <a:ext uri="{FF2B5EF4-FFF2-40B4-BE49-F238E27FC236}">
                <a16:creationId xmlns:a16="http://schemas.microsoft.com/office/drawing/2014/main" id="{BF574F54-B619-46FB-B628-1D9C03773675}"/>
              </a:ext>
            </a:extLst>
          </p:cNvPr>
          <p:cNvSpPr txBox="1">
            <a:spLocks/>
          </p:cNvSpPr>
          <p:nvPr/>
        </p:nvSpPr>
        <p:spPr>
          <a:xfrm>
            <a:off x="9114226" y="4656441"/>
            <a:ext cx="1659559"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Intensity: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8" name="object 4">
            <a:extLst>
              <a:ext uri="{FF2B5EF4-FFF2-40B4-BE49-F238E27FC236}">
                <a16:creationId xmlns:a16="http://schemas.microsoft.com/office/drawing/2014/main" id="{91CB0EE3-BF54-CE45-0EED-2074E78C53B3}"/>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Intensity: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3630801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0E9D-8394-D42B-E80E-FE3142AECA9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4" name="Picture 13">
            <a:extLst>
              <a:ext uri="{FF2B5EF4-FFF2-40B4-BE49-F238E27FC236}">
                <a16:creationId xmlns:a16="http://schemas.microsoft.com/office/drawing/2014/main" id="{A97894B4-369A-1329-7A53-BB3BF9FCC5A9}"/>
              </a:ext>
            </a:extLst>
          </p:cNvPr>
          <p:cNvPicPr>
            <a:picLocks noChangeAspect="1"/>
          </p:cNvPicPr>
          <p:nvPr/>
        </p:nvPicPr>
        <p:blipFill>
          <a:blip r:embed="rId3"/>
          <a:stretch>
            <a:fillRect/>
          </a:stretch>
        </p:blipFill>
        <p:spPr>
          <a:xfrm>
            <a:off x="-1" y="2684667"/>
            <a:ext cx="12191999" cy="4242861"/>
          </a:xfrm>
          <a:prstGeom prst="rect">
            <a:avLst/>
          </a:prstGeom>
        </p:spPr>
      </p:pic>
      <p:sp>
        <p:nvSpPr>
          <p:cNvPr id="3" name="Title 2">
            <a:extLst>
              <a:ext uri="{FF2B5EF4-FFF2-40B4-BE49-F238E27FC236}">
                <a16:creationId xmlns:a16="http://schemas.microsoft.com/office/drawing/2014/main" id="{3FD80B3C-BE14-48BB-AB4D-7B75D152789C}"/>
              </a:ext>
            </a:extLst>
          </p:cNvPr>
          <p:cNvSpPr>
            <a:spLocks noGrp="1"/>
          </p:cNvSpPr>
          <p:nvPr>
            <p:ph type="title" idx="4294967295"/>
          </p:nvPr>
        </p:nvSpPr>
        <p:spPr/>
        <p:txBody>
          <a:bodyPr/>
          <a:lstStyle/>
          <a:p>
            <a:r>
              <a:rPr lang="en-US" dirty="0">
                <a:solidFill>
                  <a:schemeClr val="bg1"/>
                </a:solidFill>
              </a:rPr>
              <a:t>N1: Worry</a:t>
            </a:r>
          </a:p>
        </p:txBody>
      </p:sp>
      <p:sp>
        <p:nvSpPr>
          <p:cNvPr id="8" name="Rectangle 7"/>
          <p:cNvSpPr/>
          <p:nvPr/>
        </p:nvSpPr>
        <p:spPr>
          <a:xfrm>
            <a:off x="0" y="4101219"/>
            <a:ext cx="12192000" cy="2832981"/>
          </a:xfrm>
          <a:prstGeom prst="rect">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srgbClr val="19778F"/>
                </a:solidFill>
                <a:effectLst/>
                <a:uLnTx/>
                <a:uFillTx/>
                <a:latin typeface="Raleway"/>
                <a:ea typeface="+mn-ea"/>
                <a:cs typeface="Raleway"/>
              </a:rPr>
              <a:t>N</a:t>
            </a:r>
            <a:endParaRPr kumimoji="0" lang="en-US" sz="2000" b="1" i="0" u="none" strike="noStrike" kern="1200" cap="none" spc="0" normalizeH="0" baseline="0" noProof="0" dirty="0">
              <a:ln>
                <a:noFill/>
              </a:ln>
              <a:solidFill>
                <a:srgbClr val="19778F"/>
              </a:solidFill>
              <a:effectLst/>
              <a:uLnTx/>
              <a:uFillTx/>
              <a:latin typeface="Raleway"/>
              <a:ea typeface="+mn-ea"/>
              <a:cs typeface="Raleway"/>
            </a:endParaRPr>
          </a:p>
        </p:txBody>
      </p:sp>
      <p:sp>
        <p:nvSpPr>
          <p:cNvPr id="51"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3"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4"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5"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6" name="Isosceles Triangle 55"/>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7" name="Isosceles Triangle 5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8" name="Isosceles Triangle 57"/>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Isosceles Triangle 58"/>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0" name="Isosceles Triangle 59"/>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CA67224D-0C16-4671-9B98-5E855E8D484D}"/>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19778F"/>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sp>
        <p:nvSpPr>
          <p:cNvPr id="81" name="object 4">
            <a:extLst>
              <a:ext uri="{FF2B5EF4-FFF2-40B4-BE49-F238E27FC236}">
                <a16:creationId xmlns:a16="http://schemas.microsoft.com/office/drawing/2014/main" id="{CA67224D-0C16-4671-9B98-5E855E8D484D}"/>
              </a:ext>
            </a:extLst>
          </p:cNvPr>
          <p:cNvSpPr txBox="1">
            <a:spLocks/>
          </p:cNvSpPr>
          <p:nvPr/>
        </p:nvSpPr>
        <p:spPr>
          <a:xfrm>
            <a:off x="2297900" y="5477315"/>
            <a:ext cx="7371121"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600"/>
              </a:spcAft>
              <a:buClrTx/>
              <a:buSzTx/>
              <a:buFontTx/>
              <a:buNone/>
              <a:tabLst/>
              <a:defRPr/>
            </a:pP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Or are you somewhere </a:t>
            </a:r>
            <a:r>
              <a:rPr kumimoji="0" lang="en-US" sz="1600" b="1" u="none" strike="noStrike" kern="1200" cap="none" spc="0" normalizeH="0" baseline="0" noProof="0">
                <a:ln>
                  <a:noFill/>
                </a:ln>
                <a:solidFill>
                  <a:srgbClr val="19778F"/>
                </a:solidFill>
                <a:effectLst/>
                <a:uLnTx/>
                <a:uFillTx/>
                <a:latin typeface="Garamond" panose="02020404030301010803" pitchFamily="18" charset="0"/>
                <a:ea typeface="Palatino" pitchFamily="2" charset="77"/>
              </a:rPr>
              <a:t>in between</a:t>
            </a: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a:t>
            </a:r>
          </a:p>
        </p:txBody>
      </p:sp>
      <p:grpSp>
        <p:nvGrpSpPr>
          <p:cNvPr id="42" name="Group 41"/>
          <p:cNvGrpSpPr/>
          <p:nvPr/>
        </p:nvGrpSpPr>
        <p:grpSpPr>
          <a:xfrm>
            <a:off x="1411236" y="1849917"/>
            <a:ext cx="9358869" cy="92719"/>
            <a:chOff x="1411236" y="1682277"/>
            <a:chExt cx="9358869" cy="92719"/>
          </a:xfrm>
        </p:grpSpPr>
        <p:sp>
          <p:nvSpPr>
            <p:cNvPr id="43" name="Rectangle 42"/>
            <p:cNvSpPr/>
            <p:nvPr/>
          </p:nvSpPr>
          <p:spPr>
            <a:xfrm>
              <a:off x="1411236" y="168227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245359" y="168926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24101" y="168926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p:cNvSpPr/>
            <p:nvPr/>
          </p:nvSpPr>
          <p:spPr>
            <a:xfrm>
              <a:off x="7958650" y="169545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0086974" y="169478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1" name="Rounded Rectangle 90">
            <a:hlinkClick r:id="" action="ppaction://noaction"/>
          </p:cNvPr>
          <p:cNvSpPr/>
          <p:nvPr/>
        </p:nvSpPr>
        <p:spPr>
          <a:xfrm>
            <a:off x="2821581" y="329920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92" name="Rounded Rectangle 91">
            <a:hlinkClick r:id="" action="ppaction://noaction"/>
          </p:cNvPr>
          <p:cNvSpPr/>
          <p:nvPr/>
        </p:nvSpPr>
        <p:spPr>
          <a:xfrm>
            <a:off x="4515060"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N2: Intensity</a:t>
            </a:r>
          </a:p>
        </p:txBody>
      </p:sp>
      <p:sp>
        <p:nvSpPr>
          <p:cNvPr id="93" name="Rounded Rectangle 92">
            <a:hlinkClick r:id="rId4" action="ppaction://hlinksldjump"/>
          </p:cNvPr>
          <p:cNvSpPr/>
          <p:nvPr/>
        </p:nvSpPr>
        <p:spPr>
          <a:xfrm>
            <a:off x="6208539"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N3: Interpretation</a:t>
            </a:r>
          </a:p>
        </p:txBody>
      </p:sp>
      <p:sp>
        <p:nvSpPr>
          <p:cNvPr id="94" name="Rounded Rectangle 93">
            <a:hlinkClick r:id="rId5" action="ppaction://hlinksldjump"/>
          </p:cNvPr>
          <p:cNvSpPr/>
          <p:nvPr/>
        </p:nvSpPr>
        <p:spPr>
          <a:xfrm>
            <a:off x="7902018"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N4: Rebound Time</a:t>
            </a:r>
          </a:p>
        </p:txBody>
      </p:sp>
      <p:sp>
        <p:nvSpPr>
          <p:cNvPr id="76" name="Rectangle 75"/>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9" name="object 4">
            <a:extLst>
              <a:ext uri="{FF2B5EF4-FFF2-40B4-BE49-F238E27FC236}">
                <a16:creationId xmlns:a16="http://schemas.microsoft.com/office/drawing/2014/main" id="{CA67224D-0C16-4671-9B98-5E855E8D484D}"/>
              </a:ext>
            </a:extLst>
          </p:cNvPr>
          <p:cNvSpPr txBox="1">
            <a:spLocks/>
          </p:cNvSpPr>
          <p:nvPr/>
        </p:nvSpPr>
        <p:spPr>
          <a:xfrm>
            <a:off x="1402593"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80" name="object 4">
            <a:extLst>
              <a:ext uri="{FF2B5EF4-FFF2-40B4-BE49-F238E27FC236}">
                <a16:creationId xmlns:a16="http://schemas.microsoft.com/office/drawing/2014/main" id="{CA67224D-0C16-4671-9B98-5E855E8D484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3" name="object 4">
            <a:extLst>
              <a:ext uri="{FF2B5EF4-FFF2-40B4-BE49-F238E27FC236}">
                <a16:creationId xmlns:a16="http://schemas.microsoft.com/office/drawing/2014/main" id="{CA67224D-0C16-4671-9B98-5E855E8D484D}"/>
              </a:ext>
            </a:extLst>
          </p:cNvPr>
          <p:cNvSpPr txBox="1">
            <a:spLocks/>
          </p:cNvSpPr>
          <p:nvPr/>
        </p:nvSpPr>
        <p:spPr>
          <a:xfrm>
            <a:off x="9493583" y="2087797"/>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90" name="object 4">
            <a:extLst>
              <a:ext uri="{FF2B5EF4-FFF2-40B4-BE49-F238E27FC236}">
                <a16:creationId xmlns:a16="http://schemas.microsoft.com/office/drawing/2014/main" id="{CA67224D-0C16-4671-9B98-5E855E8D484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5" name="object 4">
            <a:extLst>
              <a:ext uri="{FF2B5EF4-FFF2-40B4-BE49-F238E27FC236}">
                <a16:creationId xmlns:a16="http://schemas.microsoft.com/office/drawing/2014/main" id="{CA67224D-0C16-4671-9B98-5E855E8D484D}"/>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6" name="object 4">
            <a:extLst>
              <a:ext uri="{FF2B5EF4-FFF2-40B4-BE49-F238E27FC236}">
                <a16:creationId xmlns:a16="http://schemas.microsoft.com/office/drawing/2014/main" id="{CA67224D-0C16-4671-9B98-5E855E8D484D}"/>
              </a:ext>
            </a:extLst>
          </p:cNvPr>
          <p:cNvSpPr txBox="1">
            <a:spLocks/>
          </p:cNvSpPr>
          <p:nvPr/>
        </p:nvSpPr>
        <p:spPr>
          <a:xfrm>
            <a:off x="5507796"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50" name="Rectangle 49">
            <a:hlinkClick r:id="" action="ppaction://noaction"/>
            <a:extLst>
              <a:ext uri="{FF2B5EF4-FFF2-40B4-BE49-F238E27FC236}">
                <a16:creationId xmlns:a16="http://schemas.microsoft.com/office/drawing/2014/main" id="{913F9B13-95DC-4571-B0E3-BD089BF4F349}"/>
              </a:ext>
            </a:extLst>
          </p:cNvPr>
          <p:cNvSpPr/>
          <p:nvPr/>
        </p:nvSpPr>
        <p:spPr>
          <a:xfrm>
            <a:off x="275678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hlinkClick r:id="" action="ppaction://noaction"/>
            <a:extLst>
              <a:ext uri="{FF2B5EF4-FFF2-40B4-BE49-F238E27FC236}">
                <a16:creationId xmlns:a16="http://schemas.microsoft.com/office/drawing/2014/main" id="{65E79A7F-E733-44F8-8FFD-71D6874772D7}"/>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 action="ppaction://noaction"/>
            <a:extLst>
              <a:ext uri="{FF2B5EF4-FFF2-40B4-BE49-F238E27FC236}">
                <a16:creationId xmlns:a16="http://schemas.microsoft.com/office/drawing/2014/main" id="{D8ACAB6C-3823-4F60-8076-9F0435C0F77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2E516B8E-3595-4FAD-92B1-810C71ABCC97}"/>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229C21F5-BB02-4EE8-8CA7-CD4EAD95FAF8}"/>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with a black background&#10;&#10;Description automatically generated">
            <a:hlinkClick r:id="rId6" action="ppaction://hlinksldjump"/>
            <a:extLst>
              <a:ext uri="{FF2B5EF4-FFF2-40B4-BE49-F238E27FC236}">
                <a16:creationId xmlns:a16="http://schemas.microsoft.com/office/drawing/2014/main" id="{A84C6D8F-BE99-4D17-858B-768EF9AE17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12" name="Picture 11" descr="A blue square with white letter n&#10;&#10;Description automatically generated">
            <a:hlinkClick r:id="rId8" action="ppaction://hlinksldjump"/>
            <a:extLst>
              <a:ext uri="{FF2B5EF4-FFF2-40B4-BE49-F238E27FC236}">
                <a16:creationId xmlns:a16="http://schemas.microsoft.com/office/drawing/2014/main" id="{DB6759B7-D5E4-5539-5D62-793EA47FFF57}"/>
              </a:ext>
            </a:extLst>
          </p:cNvPr>
          <p:cNvPicPr>
            <a:picLocks noChangeAspect="1"/>
          </p:cNvPicPr>
          <p:nvPr/>
        </p:nvPicPr>
        <p:blipFill rotWithShape="1">
          <a:blip r:embed="rId9">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0" name="Picture 19" descr="A white square with a letter&#10;&#10;Description automatically generated">
            <a:hlinkClick r:id="rId10" action="ppaction://hlinksldjump"/>
            <a:extLst>
              <a:ext uri="{FF2B5EF4-FFF2-40B4-BE49-F238E27FC236}">
                <a16:creationId xmlns:a16="http://schemas.microsoft.com/office/drawing/2014/main" id="{6A2265EA-22EC-3A84-FA0E-0BA842E0FB02}"/>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21" name="Picture 20" descr="A white square with a letter&#10;&#10;Description automatically generated">
            <a:hlinkClick r:id="rId12" action="ppaction://hlinksldjump"/>
            <a:extLst>
              <a:ext uri="{FF2B5EF4-FFF2-40B4-BE49-F238E27FC236}">
                <a16:creationId xmlns:a16="http://schemas.microsoft.com/office/drawing/2014/main" id="{CE066BA3-58D9-F666-D4AC-18AE569A90B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22" name="Picture 21" descr="A white square with a letter&#10;&#10;Description automatically generated">
            <a:hlinkClick r:id="rId13" action="ppaction://hlinksldjump"/>
            <a:extLst>
              <a:ext uri="{FF2B5EF4-FFF2-40B4-BE49-F238E27FC236}">
                <a16:creationId xmlns:a16="http://schemas.microsoft.com/office/drawing/2014/main" id="{EF321C5D-A572-3941-08DE-DBF7C344B29B}"/>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23" name="Picture 22" descr="A white square with a letter&#10;&#10;Description automatically generated">
            <a:hlinkClick r:id="rId14" action="ppaction://hlinksldjump"/>
            <a:extLst>
              <a:ext uri="{FF2B5EF4-FFF2-40B4-BE49-F238E27FC236}">
                <a16:creationId xmlns:a16="http://schemas.microsoft.com/office/drawing/2014/main" id="{5093D4C6-7F50-9417-2266-2900EAA6136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sp>
        <p:nvSpPr>
          <p:cNvPr id="27" name="Rectangle 26">
            <a:hlinkClick r:id="rId15" action="ppaction://hlinksldjump"/>
            <a:extLst>
              <a:ext uri="{FF2B5EF4-FFF2-40B4-BE49-F238E27FC236}">
                <a16:creationId xmlns:a16="http://schemas.microsoft.com/office/drawing/2014/main" id="{CA75E73B-30EF-B880-15DB-491745B90962}"/>
              </a:ext>
            </a:extLst>
          </p:cNvPr>
          <p:cNvSpPr/>
          <p:nvPr/>
        </p:nvSpPr>
        <p:spPr>
          <a:xfrm>
            <a:off x="1419881" y="4894849"/>
            <a:ext cx="707682" cy="92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hlinkClick r:id="rId15" action="ppaction://hlinksldjump"/>
            <a:extLst>
              <a:ext uri="{FF2B5EF4-FFF2-40B4-BE49-F238E27FC236}">
                <a16:creationId xmlns:a16="http://schemas.microsoft.com/office/drawing/2014/main" id="{77177506-6734-E6C7-00D2-BDFCE8BF3A1C}"/>
              </a:ext>
            </a:extLst>
          </p:cNvPr>
          <p:cNvSpPr/>
          <p:nvPr/>
        </p:nvSpPr>
        <p:spPr>
          <a:xfrm>
            <a:off x="2254004" y="4901840"/>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A10798F8-B948-B611-BFCA-B2B721A4C892}"/>
              </a:ext>
            </a:extLst>
          </p:cNvPr>
          <p:cNvSpPr/>
          <p:nvPr/>
        </p:nvSpPr>
        <p:spPr>
          <a:xfrm>
            <a:off x="4332746" y="4901839"/>
            <a:ext cx="3524261" cy="84586"/>
          </a:xfrm>
          <a:prstGeom prst="rect">
            <a:avLst/>
          </a:prstGeom>
          <a:solidFill>
            <a:schemeClr val="bg1">
              <a:alpha val="513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1C3A54C-E57A-2FFE-720E-819AB18AC624}"/>
              </a:ext>
            </a:extLst>
          </p:cNvPr>
          <p:cNvSpPr/>
          <p:nvPr/>
        </p:nvSpPr>
        <p:spPr>
          <a:xfrm>
            <a:off x="7967295" y="4908022"/>
            <a:ext cx="2008328" cy="78501"/>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ED907E1-8D07-C0D6-8A00-1581ED4CD0CC}"/>
              </a:ext>
            </a:extLst>
          </p:cNvPr>
          <p:cNvSpPr/>
          <p:nvPr/>
        </p:nvSpPr>
        <p:spPr>
          <a:xfrm>
            <a:off x="10095619" y="4907358"/>
            <a:ext cx="683131" cy="79548"/>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ooter Placeholder 5">
            <a:extLst>
              <a:ext uri="{FF2B5EF4-FFF2-40B4-BE49-F238E27FC236}">
                <a16:creationId xmlns:a16="http://schemas.microsoft.com/office/drawing/2014/main" id="{415D3F34-99C0-CAC0-75A7-DDE37A6F1CB4}"/>
              </a:ext>
            </a:extLst>
          </p:cNvPr>
          <p:cNvSpPr txBox="1">
            <a:spLocks/>
          </p:cNvSpPr>
          <p:nvPr/>
        </p:nvSpPr>
        <p:spPr>
          <a:xfrm>
            <a:off x="7648174"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©2024 PARADIGM PERSONALITY LABS. ALL RIGHTS RESERVED.</a:t>
            </a:r>
          </a:p>
        </p:txBody>
      </p:sp>
      <p:sp>
        <p:nvSpPr>
          <p:cNvPr id="2" name="object 4">
            <a:extLst>
              <a:ext uri="{FF2B5EF4-FFF2-40B4-BE49-F238E27FC236}">
                <a16:creationId xmlns:a16="http://schemas.microsoft.com/office/drawing/2014/main" id="{A4DDFB0D-36EE-115D-7BB8-D82B316F303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000"/>
                  </a:prstClr>
                </a:solidFill>
                <a:latin typeface="Verdana" panose="020B0604030504040204" pitchFamily="34" charset="0"/>
                <a:ea typeface="Palatino" pitchFamily="2" charset="77"/>
                <a:cs typeface="Lucida Grande" panose="020B0600040502020204" pitchFamily="34" charset="0"/>
              </a:rPr>
              <a:t>N2</a:t>
            </a:r>
            <a:r>
              <a:rPr kumimoji="0" lang="en-US" sz="2000" b="1" u="none" strike="noStrike" kern="1200" cap="none" spc="0" normalizeH="0" baseline="0" noProof="0" dirty="0">
                <a:ln>
                  <a:noFill/>
                </a:ln>
                <a:solidFill>
                  <a:prstClr val="white">
                    <a:alpha val="10000"/>
                  </a:prstClr>
                </a:solidFill>
                <a:effectLst/>
                <a:uLnTx/>
                <a:uFillTx/>
                <a:latin typeface="Verdana" panose="020B0604030504040204" pitchFamily="34" charset="0"/>
                <a:ea typeface="Palatino" pitchFamily="2" charset="77"/>
                <a:cs typeface="Lucida Grande" panose="020B0600040502020204" pitchFamily="34" charset="0"/>
              </a:rPr>
              <a:t>: Intensity</a:t>
            </a:r>
          </a:p>
        </p:txBody>
      </p:sp>
      <p:sp>
        <p:nvSpPr>
          <p:cNvPr id="5" name="Rounded Rectangle 90">
            <a:hlinkClick r:id="rId15" action="ppaction://hlinksldjump"/>
            <a:extLst>
              <a:ext uri="{FF2B5EF4-FFF2-40B4-BE49-F238E27FC236}">
                <a16:creationId xmlns:a16="http://schemas.microsoft.com/office/drawing/2014/main" id="{550C6B90-C1C5-C69E-2C01-7D0C0B1CF20A}"/>
              </a:ext>
            </a:extLst>
          </p:cNvPr>
          <p:cNvSpPr/>
          <p:nvPr/>
        </p:nvSpPr>
        <p:spPr>
          <a:xfrm>
            <a:off x="4515059" y="3288176"/>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N2: Intensity</a:t>
            </a:r>
          </a:p>
        </p:txBody>
      </p:sp>
      <p:sp>
        <p:nvSpPr>
          <p:cNvPr id="7" name="Rounded Rectangle 92">
            <a:hlinkClick r:id="rId16" action="ppaction://hlinksldjump"/>
            <a:extLst>
              <a:ext uri="{FF2B5EF4-FFF2-40B4-BE49-F238E27FC236}">
                <a16:creationId xmlns:a16="http://schemas.microsoft.com/office/drawing/2014/main" id="{0E058202-5D73-E5E3-239E-9DBC6EBF8B53}"/>
              </a:ext>
            </a:extLst>
          </p:cNvPr>
          <p:cNvSpPr/>
          <p:nvPr/>
        </p:nvSpPr>
        <p:spPr>
          <a:xfrm>
            <a:off x="2824879" y="32935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N1: Worry</a:t>
            </a:r>
          </a:p>
        </p:txBody>
      </p:sp>
      <p:sp>
        <p:nvSpPr>
          <p:cNvPr id="15" name="Rectangle 14">
            <a:hlinkClick r:id="rId17" action="ppaction://hlinksldjump"/>
            <a:extLst>
              <a:ext uri="{FF2B5EF4-FFF2-40B4-BE49-F238E27FC236}">
                <a16:creationId xmlns:a16="http://schemas.microsoft.com/office/drawing/2014/main" id="{28C93A35-79C4-0D04-4D7D-2ADA013B2F46}"/>
              </a:ext>
            </a:extLst>
          </p:cNvPr>
          <p:cNvSpPr/>
          <p:nvPr/>
        </p:nvSpPr>
        <p:spPr>
          <a:xfrm>
            <a:off x="4333869" y="4904935"/>
            <a:ext cx="3524261" cy="84586"/>
          </a:xfrm>
          <a:prstGeom prst="rect">
            <a:avLst/>
          </a:prstGeom>
          <a:solidFill>
            <a:srgbClr val="8BB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hlinkClick r:id="rId18" action="ppaction://hlinksldjump"/>
            <a:extLst>
              <a:ext uri="{FF2B5EF4-FFF2-40B4-BE49-F238E27FC236}">
                <a16:creationId xmlns:a16="http://schemas.microsoft.com/office/drawing/2014/main" id="{1EDF21F8-6396-5D72-B597-8B0F045DA603}"/>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hlinkClick r:id="rId18" action="ppaction://hlinksldjump"/>
            <a:extLst>
              <a:ext uri="{FF2B5EF4-FFF2-40B4-BE49-F238E27FC236}">
                <a16:creationId xmlns:a16="http://schemas.microsoft.com/office/drawing/2014/main" id="{D35F5EFD-B1C6-C6A9-6898-DBD8AFCF5CF3}"/>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4F5F5784-3FCD-6E39-4621-4B072690C491}"/>
              </a:ext>
            </a:extLst>
          </p:cNvPr>
          <p:cNvSpPr/>
          <p:nvPr/>
        </p:nvSpPr>
        <p:spPr>
          <a:xfrm>
            <a:off x="4617500" y="3765509"/>
            <a:ext cx="135005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19778F"/>
                </a:solidFill>
                <a:latin typeface="Garamond" panose="02020404030301010803" pitchFamily="18" charset="0"/>
                <a:ea typeface="Palatino" pitchFamily="2" charset="77"/>
                <a:cs typeface="Lucida Grande" panose="020B0600040502020204" pitchFamily="34" charset="0"/>
              </a:rPr>
              <a:t>c</a:t>
            </a:r>
            <a:r>
              <a:rPr kumimoji="0" lang="en-US" sz="1000" u="none" strike="noStrike" kern="1200" cap="none" spc="0" normalizeH="0" baseline="0" noProof="0" dirty="0" err="1">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alm</a:t>
            </a:r>
            <a:r>
              <a:rPr kumimoji="0" lang="en-US" sz="1000" u="none" strike="noStrike" kern="1200" cap="none" spc="0" normalizeH="0" baseline="0" noProof="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impassioned</a:t>
            </a:r>
          </a:p>
        </p:txBody>
      </p:sp>
      <p:sp>
        <p:nvSpPr>
          <p:cNvPr id="9" name="object 4">
            <a:extLst>
              <a:ext uri="{FF2B5EF4-FFF2-40B4-BE49-F238E27FC236}">
                <a16:creationId xmlns:a16="http://schemas.microsoft.com/office/drawing/2014/main" id="{3FFA5662-29CF-9388-509F-7E33E36CCC4E}"/>
              </a:ext>
            </a:extLst>
          </p:cNvPr>
          <p:cNvSpPr txBox="1">
            <a:spLocks/>
          </p:cNvSpPr>
          <p:nvPr/>
        </p:nvSpPr>
        <p:spPr>
          <a:xfrm>
            <a:off x="1402636" y="4663188"/>
            <a:ext cx="147020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Intensity: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10" name="object 4">
            <a:extLst>
              <a:ext uri="{FF2B5EF4-FFF2-40B4-BE49-F238E27FC236}">
                <a16:creationId xmlns:a16="http://schemas.microsoft.com/office/drawing/2014/main" id="{196FDA1F-DC88-2104-EB98-CF1E8C44E66C}"/>
              </a:ext>
            </a:extLst>
          </p:cNvPr>
          <p:cNvSpPr txBox="1">
            <a:spLocks/>
          </p:cNvSpPr>
          <p:nvPr/>
        </p:nvSpPr>
        <p:spPr>
          <a:xfrm>
            <a:off x="9114226" y="4656441"/>
            <a:ext cx="1659559"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Intensity: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8" name="object 4">
            <a:extLst>
              <a:ext uri="{FF2B5EF4-FFF2-40B4-BE49-F238E27FC236}">
                <a16:creationId xmlns:a16="http://schemas.microsoft.com/office/drawing/2014/main" id="{CB5EAAC3-4ED6-2A9E-4801-1DEA56A16872}"/>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Intensity: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3358238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0E9D-8394-D42B-E80E-FE3142AECA9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4" name="Picture 13">
            <a:extLst>
              <a:ext uri="{FF2B5EF4-FFF2-40B4-BE49-F238E27FC236}">
                <a16:creationId xmlns:a16="http://schemas.microsoft.com/office/drawing/2014/main" id="{A97894B4-369A-1329-7A53-BB3BF9FCC5A9}"/>
              </a:ext>
            </a:extLst>
          </p:cNvPr>
          <p:cNvPicPr>
            <a:picLocks noChangeAspect="1"/>
          </p:cNvPicPr>
          <p:nvPr/>
        </p:nvPicPr>
        <p:blipFill>
          <a:blip r:embed="rId3"/>
          <a:stretch>
            <a:fillRect/>
          </a:stretch>
        </p:blipFill>
        <p:spPr>
          <a:xfrm>
            <a:off x="-1" y="2684667"/>
            <a:ext cx="12191999" cy="4242861"/>
          </a:xfrm>
          <a:prstGeom prst="rect">
            <a:avLst/>
          </a:prstGeom>
        </p:spPr>
      </p:pic>
      <p:sp>
        <p:nvSpPr>
          <p:cNvPr id="3" name="Title 2">
            <a:extLst>
              <a:ext uri="{FF2B5EF4-FFF2-40B4-BE49-F238E27FC236}">
                <a16:creationId xmlns:a16="http://schemas.microsoft.com/office/drawing/2014/main" id="{3FD80B3C-BE14-48BB-AB4D-7B75D152789C}"/>
              </a:ext>
            </a:extLst>
          </p:cNvPr>
          <p:cNvSpPr>
            <a:spLocks noGrp="1"/>
          </p:cNvSpPr>
          <p:nvPr>
            <p:ph type="title" idx="4294967295"/>
          </p:nvPr>
        </p:nvSpPr>
        <p:spPr/>
        <p:txBody>
          <a:bodyPr/>
          <a:lstStyle/>
          <a:p>
            <a:r>
              <a:rPr lang="en-US" dirty="0">
                <a:solidFill>
                  <a:schemeClr val="bg1"/>
                </a:solidFill>
              </a:rPr>
              <a:t>N1: Worry</a:t>
            </a:r>
          </a:p>
        </p:txBody>
      </p:sp>
      <p:sp>
        <p:nvSpPr>
          <p:cNvPr id="8" name="Rectangle 7"/>
          <p:cNvSpPr/>
          <p:nvPr/>
        </p:nvSpPr>
        <p:spPr>
          <a:xfrm>
            <a:off x="0" y="4101219"/>
            <a:ext cx="12192000" cy="2832981"/>
          </a:xfrm>
          <a:prstGeom prst="rect">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srgbClr val="19778F"/>
                </a:solidFill>
                <a:effectLst/>
                <a:uLnTx/>
                <a:uFillTx/>
                <a:latin typeface="Raleway"/>
                <a:ea typeface="+mn-ea"/>
                <a:cs typeface="Raleway"/>
              </a:rPr>
              <a:t>N</a:t>
            </a:r>
            <a:endParaRPr kumimoji="0" lang="en-US" sz="2000" b="1" i="0" u="none" strike="noStrike" kern="1200" cap="none" spc="0" normalizeH="0" baseline="0" noProof="0" dirty="0">
              <a:ln>
                <a:noFill/>
              </a:ln>
              <a:solidFill>
                <a:srgbClr val="19778F"/>
              </a:solidFill>
              <a:effectLst/>
              <a:uLnTx/>
              <a:uFillTx/>
              <a:latin typeface="Raleway"/>
              <a:ea typeface="+mn-ea"/>
              <a:cs typeface="Raleway"/>
            </a:endParaRPr>
          </a:p>
        </p:txBody>
      </p:sp>
      <p:sp>
        <p:nvSpPr>
          <p:cNvPr id="51"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3"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4"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5"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6" name="Isosceles Triangle 55"/>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7" name="Isosceles Triangle 5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8" name="Isosceles Triangle 57"/>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Isosceles Triangle 58"/>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0" name="Isosceles Triangle 59"/>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CA67224D-0C16-4671-9B98-5E855E8D484D}"/>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19778F"/>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sp>
        <p:nvSpPr>
          <p:cNvPr id="66" name="Rectangle 65"/>
          <p:cNvSpPr/>
          <p:nvPr/>
        </p:nvSpPr>
        <p:spPr>
          <a:xfrm>
            <a:off x="6277332" y="3765509"/>
            <a:ext cx="133722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19778F"/>
                </a:solidFill>
                <a:latin typeface="Garamond" panose="02020404030301010803" pitchFamily="18" charset="0"/>
                <a:ea typeface="Palatino" pitchFamily="2" charset="77"/>
                <a:cs typeface="Lucida Grande" panose="020B0600040502020204" pitchFamily="34" charset="0"/>
              </a:rPr>
              <a:t>c</a:t>
            </a:r>
            <a:r>
              <a:rPr kumimoji="0" lang="en-US" sz="1000" u="none" strike="noStrike" kern="1200" cap="none" spc="0" normalizeH="0" baseline="0" noProof="0" dirty="0" err="1">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onfidence</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doubt</a:t>
            </a:r>
          </a:p>
        </p:txBody>
      </p:sp>
      <p:sp>
        <p:nvSpPr>
          <p:cNvPr id="68" name="object 4">
            <a:extLst>
              <a:ext uri="{FF2B5EF4-FFF2-40B4-BE49-F238E27FC236}">
                <a16:creationId xmlns:a16="http://schemas.microsoft.com/office/drawing/2014/main" id="{CA67224D-0C16-4671-9B98-5E855E8D484D}"/>
              </a:ext>
            </a:extLst>
          </p:cNvPr>
          <p:cNvSpPr txBox="1">
            <a:spLocks/>
          </p:cNvSpPr>
          <p:nvPr/>
        </p:nvSpPr>
        <p:spPr>
          <a:xfrm>
            <a:off x="1402636" y="4663188"/>
            <a:ext cx="2008328"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Interpretation: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72" name="object 4">
            <a:extLst>
              <a:ext uri="{FF2B5EF4-FFF2-40B4-BE49-F238E27FC236}">
                <a16:creationId xmlns:a16="http://schemas.microsoft.com/office/drawing/2014/main" id="{CA67224D-0C16-4671-9B98-5E855E8D484D}"/>
              </a:ext>
            </a:extLst>
          </p:cNvPr>
          <p:cNvSpPr txBox="1">
            <a:spLocks/>
          </p:cNvSpPr>
          <p:nvPr/>
        </p:nvSpPr>
        <p:spPr>
          <a:xfrm>
            <a:off x="8682372" y="4656441"/>
            <a:ext cx="2091414"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Interpretation: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1" name="object 4">
            <a:extLst>
              <a:ext uri="{FF2B5EF4-FFF2-40B4-BE49-F238E27FC236}">
                <a16:creationId xmlns:a16="http://schemas.microsoft.com/office/drawing/2014/main" id="{CA67224D-0C16-4671-9B98-5E855E8D484D}"/>
              </a:ext>
            </a:extLst>
          </p:cNvPr>
          <p:cNvSpPr txBox="1">
            <a:spLocks/>
          </p:cNvSpPr>
          <p:nvPr/>
        </p:nvSpPr>
        <p:spPr>
          <a:xfrm>
            <a:off x="2297900" y="5477315"/>
            <a:ext cx="7371121"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600"/>
              </a:spcAft>
              <a:buClrTx/>
              <a:buSzTx/>
              <a:buFontTx/>
              <a:buNone/>
              <a:tabLst/>
              <a:defRPr/>
            </a:pP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Do you tend to feel confident that you can succeed and overcome obstacles?</a:t>
            </a:r>
          </a:p>
        </p:txBody>
      </p:sp>
      <p:grpSp>
        <p:nvGrpSpPr>
          <p:cNvPr id="42" name="Group 41"/>
          <p:cNvGrpSpPr/>
          <p:nvPr/>
        </p:nvGrpSpPr>
        <p:grpSpPr>
          <a:xfrm>
            <a:off x="1411236" y="1849917"/>
            <a:ext cx="9358869" cy="92719"/>
            <a:chOff x="1411236" y="1682277"/>
            <a:chExt cx="9358869" cy="92719"/>
          </a:xfrm>
        </p:grpSpPr>
        <p:sp>
          <p:nvSpPr>
            <p:cNvPr id="43" name="Rectangle 42"/>
            <p:cNvSpPr/>
            <p:nvPr/>
          </p:nvSpPr>
          <p:spPr>
            <a:xfrm>
              <a:off x="1411236" y="168227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245359" y="168926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24101" y="168926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p:cNvSpPr/>
            <p:nvPr/>
          </p:nvSpPr>
          <p:spPr>
            <a:xfrm>
              <a:off x="7958650" y="169545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0086974" y="169478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1" name="Rounded Rectangle 90">
            <a:hlinkClick r:id="" action="ppaction://noaction"/>
          </p:cNvPr>
          <p:cNvSpPr/>
          <p:nvPr/>
        </p:nvSpPr>
        <p:spPr>
          <a:xfrm>
            <a:off x="2821581" y="329920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92" name="Rounded Rectangle 91">
            <a:hlinkClick r:id="rId4" action="ppaction://hlinksldjump"/>
          </p:cNvPr>
          <p:cNvSpPr/>
          <p:nvPr/>
        </p:nvSpPr>
        <p:spPr>
          <a:xfrm>
            <a:off x="4515060"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N2: Intensity</a:t>
            </a:r>
          </a:p>
        </p:txBody>
      </p:sp>
      <p:sp>
        <p:nvSpPr>
          <p:cNvPr id="93" name="Rounded Rectangle 92">
            <a:hlinkClick r:id="" action="ppaction://noaction"/>
          </p:cNvPr>
          <p:cNvSpPr/>
          <p:nvPr/>
        </p:nvSpPr>
        <p:spPr>
          <a:xfrm>
            <a:off x="6208539"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N3: Interpretation</a:t>
            </a:r>
          </a:p>
        </p:txBody>
      </p:sp>
      <p:sp>
        <p:nvSpPr>
          <p:cNvPr id="94" name="Rounded Rectangle 93">
            <a:hlinkClick r:id="rId5" action="ppaction://hlinksldjump"/>
          </p:cNvPr>
          <p:cNvSpPr/>
          <p:nvPr/>
        </p:nvSpPr>
        <p:spPr>
          <a:xfrm>
            <a:off x="7902018"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N4: Rebound Time</a:t>
            </a:r>
          </a:p>
        </p:txBody>
      </p:sp>
      <p:sp>
        <p:nvSpPr>
          <p:cNvPr id="73" name="object 4">
            <a:extLst>
              <a:ext uri="{FF2B5EF4-FFF2-40B4-BE49-F238E27FC236}">
                <a16:creationId xmlns:a16="http://schemas.microsoft.com/office/drawing/2014/main" id="{CA67224D-0C16-4671-9B98-5E855E8D484D}"/>
              </a:ext>
            </a:extLst>
          </p:cNvPr>
          <p:cNvSpPr txBox="1">
            <a:spLocks/>
          </p:cNvSpPr>
          <p:nvPr/>
        </p:nvSpPr>
        <p:spPr>
          <a:xfrm>
            <a:off x="4911631" y="4667084"/>
            <a:ext cx="2390097"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Interpretation: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76" name="Rectangle 75"/>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9" name="object 4">
            <a:extLst>
              <a:ext uri="{FF2B5EF4-FFF2-40B4-BE49-F238E27FC236}">
                <a16:creationId xmlns:a16="http://schemas.microsoft.com/office/drawing/2014/main" id="{CA67224D-0C16-4671-9B98-5E855E8D484D}"/>
              </a:ext>
            </a:extLst>
          </p:cNvPr>
          <p:cNvSpPr txBox="1">
            <a:spLocks/>
          </p:cNvSpPr>
          <p:nvPr/>
        </p:nvSpPr>
        <p:spPr>
          <a:xfrm>
            <a:off x="1402593"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80" name="object 4">
            <a:extLst>
              <a:ext uri="{FF2B5EF4-FFF2-40B4-BE49-F238E27FC236}">
                <a16:creationId xmlns:a16="http://schemas.microsoft.com/office/drawing/2014/main" id="{CA67224D-0C16-4671-9B98-5E855E8D484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3" name="object 4">
            <a:extLst>
              <a:ext uri="{FF2B5EF4-FFF2-40B4-BE49-F238E27FC236}">
                <a16:creationId xmlns:a16="http://schemas.microsoft.com/office/drawing/2014/main" id="{CA67224D-0C16-4671-9B98-5E855E8D484D}"/>
              </a:ext>
            </a:extLst>
          </p:cNvPr>
          <p:cNvSpPr txBox="1">
            <a:spLocks/>
          </p:cNvSpPr>
          <p:nvPr/>
        </p:nvSpPr>
        <p:spPr>
          <a:xfrm>
            <a:off x="9493583" y="2087797"/>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90" name="object 4">
            <a:extLst>
              <a:ext uri="{FF2B5EF4-FFF2-40B4-BE49-F238E27FC236}">
                <a16:creationId xmlns:a16="http://schemas.microsoft.com/office/drawing/2014/main" id="{CA67224D-0C16-4671-9B98-5E855E8D484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5" name="object 4">
            <a:extLst>
              <a:ext uri="{FF2B5EF4-FFF2-40B4-BE49-F238E27FC236}">
                <a16:creationId xmlns:a16="http://schemas.microsoft.com/office/drawing/2014/main" id="{CA67224D-0C16-4671-9B98-5E855E8D484D}"/>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6" name="object 4">
            <a:extLst>
              <a:ext uri="{FF2B5EF4-FFF2-40B4-BE49-F238E27FC236}">
                <a16:creationId xmlns:a16="http://schemas.microsoft.com/office/drawing/2014/main" id="{CA67224D-0C16-4671-9B98-5E855E8D484D}"/>
              </a:ext>
            </a:extLst>
          </p:cNvPr>
          <p:cNvSpPr txBox="1">
            <a:spLocks/>
          </p:cNvSpPr>
          <p:nvPr/>
        </p:nvSpPr>
        <p:spPr>
          <a:xfrm>
            <a:off x="5507796"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50" name="Rectangle 49">
            <a:hlinkClick r:id="" action="ppaction://noaction"/>
            <a:extLst>
              <a:ext uri="{FF2B5EF4-FFF2-40B4-BE49-F238E27FC236}">
                <a16:creationId xmlns:a16="http://schemas.microsoft.com/office/drawing/2014/main" id="{913F9B13-95DC-4571-B0E3-BD089BF4F349}"/>
              </a:ext>
            </a:extLst>
          </p:cNvPr>
          <p:cNvSpPr/>
          <p:nvPr/>
        </p:nvSpPr>
        <p:spPr>
          <a:xfrm>
            <a:off x="275678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hlinkClick r:id="" action="ppaction://noaction"/>
            <a:extLst>
              <a:ext uri="{FF2B5EF4-FFF2-40B4-BE49-F238E27FC236}">
                <a16:creationId xmlns:a16="http://schemas.microsoft.com/office/drawing/2014/main" id="{65E79A7F-E733-44F8-8FFD-71D6874772D7}"/>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 action="ppaction://noaction"/>
            <a:extLst>
              <a:ext uri="{FF2B5EF4-FFF2-40B4-BE49-F238E27FC236}">
                <a16:creationId xmlns:a16="http://schemas.microsoft.com/office/drawing/2014/main" id="{D8ACAB6C-3823-4F60-8076-9F0435C0F77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2E516B8E-3595-4FAD-92B1-810C71ABCC97}"/>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229C21F5-BB02-4EE8-8CA7-CD4EAD95FAF8}"/>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id="{A84C6D8F-BE99-4D17-858B-768EF9AE17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12" name="Picture 11" descr="A blue square with white letter n&#10;&#10;Description automatically generated">
            <a:hlinkClick r:id="rId7" action="ppaction://hlinksldjump"/>
            <a:extLst>
              <a:ext uri="{FF2B5EF4-FFF2-40B4-BE49-F238E27FC236}">
                <a16:creationId xmlns:a16="http://schemas.microsoft.com/office/drawing/2014/main" id="{DB6759B7-D5E4-5539-5D62-793EA47FFF57}"/>
              </a:ext>
            </a:extLst>
          </p:cNvPr>
          <p:cNvPicPr>
            <a:picLocks noChangeAspect="1"/>
          </p:cNvPicPr>
          <p:nvPr/>
        </p:nvPicPr>
        <p:blipFill rotWithShape="1">
          <a:blip r:embed="rId8">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0" name="Picture 19" descr="A white square with a letter&#10;&#10;Description automatically generated">
            <a:hlinkClick r:id="rId9" action="ppaction://hlinksldjump"/>
            <a:extLst>
              <a:ext uri="{FF2B5EF4-FFF2-40B4-BE49-F238E27FC236}">
                <a16:creationId xmlns:a16="http://schemas.microsoft.com/office/drawing/2014/main" id="{6A2265EA-22EC-3A84-FA0E-0BA842E0FB02}"/>
              </a:ext>
            </a:extLst>
          </p:cNvPr>
          <p:cNvPicPr>
            <a:picLocks noChangeAspect="1"/>
          </p:cNvPicPr>
          <p:nvPr/>
        </p:nvPicPr>
        <p:blipFill rotWithShape="1">
          <a:blip r:embed="rId10">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21" name="Picture 20" descr="A white square with a letter&#10;&#10;Description automatically generated">
            <a:hlinkClick r:id="rId11" action="ppaction://hlinksldjump"/>
            <a:extLst>
              <a:ext uri="{FF2B5EF4-FFF2-40B4-BE49-F238E27FC236}">
                <a16:creationId xmlns:a16="http://schemas.microsoft.com/office/drawing/2014/main" id="{CE066BA3-58D9-F666-D4AC-18AE569A90B3}"/>
              </a:ext>
            </a:extLst>
          </p:cNvPr>
          <p:cNvPicPr>
            <a:picLocks noChangeAspect="1"/>
          </p:cNvPicPr>
          <p:nvPr/>
        </p:nvPicPr>
        <p:blipFill rotWithShape="1">
          <a:blip r:embed="rId10">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22" name="Picture 21" descr="A white square with a letter&#10;&#10;Description automatically generated">
            <a:hlinkClick r:id="rId12" action="ppaction://hlinksldjump"/>
            <a:extLst>
              <a:ext uri="{FF2B5EF4-FFF2-40B4-BE49-F238E27FC236}">
                <a16:creationId xmlns:a16="http://schemas.microsoft.com/office/drawing/2014/main" id="{EF321C5D-A572-3941-08DE-DBF7C344B29B}"/>
              </a:ext>
            </a:extLst>
          </p:cNvPr>
          <p:cNvPicPr>
            <a:picLocks noChangeAspect="1"/>
          </p:cNvPicPr>
          <p:nvPr/>
        </p:nvPicPr>
        <p:blipFill rotWithShape="1">
          <a:blip r:embed="rId10">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23" name="Picture 22" descr="A white square with a letter&#10;&#10;Description automatically generated">
            <a:hlinkClick r:id="rId13" action="ppaction://hlinksldjump"/>
            <a:extLst>
              <a:ext uri="{FF2B5EF4-FFF2-40B4-BE49-F238E27FC236}">
                <a16:creationId xmlns:a16="http://schemas.microsoft.com/office/drawing/2014/main" id="{5093D4C6-7F50-9417-2266-2900EAA61363}"/>
              </a:ext>
            </a:extLst>
          </p:cNvPr>
          <p:cNvPicPr>
            <a:picLocks noChangeAspect="1"/>
          </p:cNvPicPr>
          <p:nvPr/>
        </p:nvPicPr>
        <p:blipFill rotWithShape="1">
          <a:blip r:embed="rId10">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sp>
        <p:nvSpPr>
          <p:cNvPr id="27" name="Rectangle 26">
            <a:hlinkClick r:id="rId14" action="ppaction://hlinksldjump"/>
            <a:extLst>
              <a:ext uri="{FF2B5EF4-FFF2-40B4-BE49-F238E27FC236}">
                <a16:creationId xmlns:a16="http://schemas.microsoft.com/office/drawing/2014/main" id="{CA75E73B-30EF-B880-15DB-491745B90962}"/>
              </a:ext>
            </a:extLst>
          </p:cNvPr>
          <p:cNvSpPr/>
          <p:nvPr/>
        </p:nvSpPr>
        <p:spPr>
          <a:xfrm>
            <a:off x="1419881" y="4894849"/>
            <a:ext cx="707682" cy="92719"/>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hlinkClick r:id="rId14" action="ppaction://hlinksldjump"/>
            <a:extLst>
              <a:ext uri="{FF2B5EF4-FFF2-40B4-BE49-F238E27FC236}">
                <a16:creationId xmlns:a16="http://schemas.microsoft.com/office/drawing/2014/main" id="{77177506-6734-E6C7-00D2-BDFCE8BF3A1C}"/>
              </a:ext>
            </a:extLst>
          </p:cNvPr>
          <p:cNvSpPr/>
          <p:nvPr/>
        </p:nvSpPr>
        <p:spPr>
          <a:xfrm>
            <a:off x="2254004" y="4901840"/>
            <a:ext cx="1946718" cy="84585"/>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A10798F8-B948-B611-BFCA-B2B721A4C892}"/>
              </a:ext>
            </a:extLst>
          </p:cNvPr>
          <p:cNvSpPr/>
          <p:nvPr/>
        </p:nvSpPr>
        <p:spPr>
          <a:xfrm>
            <a:off x="4332746" y="4901839"/>
            <a:ext cx="3524261" cy="84586"/>
          </a:xfrm>
          <a:prstGeom prst="rect">
            <a:avLst/>
          </a:prstGeom>
          <a:solidFill>
            <a:schemeClr val="bg1">
              <a:alpha val="513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1C3A54C-E57A-2FFE-720E-819AB18AC624}"/>
              </a:ext>
            </a:extLst>
          </p:cNvPr>
          <p:cNvSpPr/>
          <p:nvPr/>
        </p:nvSpPr>
        <p:spPr>
          <a:xfrm>
            <a:off x="7967295" y="4908022"/>
            <a:ext cx="2008328" cy="78501"/>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ED907E1-8D07-C0D6-8A00-1581ED4CD0CC}"/>
              </a:ext>
            </a:extLst>
          </p:cNvPr>
          <p:cNvSpPr/>
          <p:nvPr/>
        </p:nvSpPr>
        <p:spPr>
          <a:xfrm>
            <a:off x="10095619" y="4907358"/>
            <a:ext cx="683131" cy="79548"/>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ooter Placeholder 5">
            <a:extLst>
              <a:ext uri="{FF2B5EF4-FFF2-40B4-BE49-F238E27FC236}">
                <a16:creationId xmlns:a16="http://schemas.microsoft.com/office/drawing/2014/main" id="{415D3F34-99C0-CAC0-75A7-DDE37A6F1CB4}"/>
              </a:ext>
            </a:extLst>
          </p:cNvPr>
          <p:cNvSpPr txBox="1">
            <a:spLocks/>
          </p:cNvSpPr>
          <p:nvPr/>
        </p:nvSpPr>
        <p:spPr>
          <a:xfrm>
            <a:off x="7648174"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©2024 PARADIGM PERSONALITY LABS. ALL RIGHTS RESERVED.</a:t>
            </a:r>
          </a:p>
        </p:txBody>
      </p:sp>
      <p:sp>
        <p:nvSpPr>
          <p:cNvPr id="2" name="object 4">
            <a:extLst>
              <a:ext uri="{FF2B5EF4-FFF2-40B4-BE49-F238E27FC236}">
                <a16:creationId xmlns:a16="http://schemas.microsoft.com/office/drawing/2014/main" id="{A4DDFB0D-36EE-115D-7BB8-D82B316F3037}"/>
              </a:ext>
            </a:extLst>
          </p:cNvPr>
          <p:cNvSpPr txBox="1">
            <a:spLocks/>
          </p:cNvSpPr>
          <p:nvPr/>
        </p:nvSpPr>
        <p:spPr>
          <a:xfrm rot="16200000">
            <a:off x="-1018523" y="5376919"/>
            <a:ext cx="2705472"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000"/>
                  </a:prstClr>
                </a:solidFill>
                <a:latin typeface="Verdana" panose="020B0604030504040204" pitchFamily="34" charset="0"/>
                <a:ea typeface="Palatino" pitchFamily="2" charset="77"/>
                <a:cs typeface="Lucida Grande" panose="020B0600040502020204" pitchFamily="34" charset="0"/>
              </a:rPr>
              <a:t>N3</a:t>
            </a:r>
            <a:r>
              <a:rPr kumimoji="0" lang="en-US" sz="2000" b="1" u="none" strike="noStrike" kern="1200" cap="none" spc="0" normalizeH="0" baseline="0" noProof="0" dirty="0">
                <a:ln>
                  <a:noFill/>
                </a:ln>
                <a:solidFill>
                  <a:prstClr val="white">
                    <a:alpha val="10000"/>
                  </a:prstClr>
                </a:solidFill>
                <a:effectLst/>
                <a:uLnTx/>
                <a:uFillTx/>
                <a:latin typeface="Verdana" panose="020B0604030504040204" pitchFamily="34" charset="0"/>
                <a:ea typeface="Palatino" pitchFamily="2" charset="77"/>
                <a:cs typeface="Lucida Grande" panose="020B0600040502020204" pitchFamily="34" charset="0"/>
              </a:rPr>
              <a:t>: Interpretation</a:t>
            </a:r>
          </a:p>
        </p:txBody>
      </p:sp>
      <p:sp>
        <p:nvSpPr>
          <p:cNvPr id="5" name="Rounded Rectangle 90">
            <a:hlinkClick r:id="rId14" action="ppaction://hlinksldjump"/>
            <a:extLst>
              <a:ext uri="{FF2B5EF4-FFF2-40B4-BE49-F238E27FC236}">
                <a16:creationId xmlns:a16="http://schemas.microsoft.com/office/drawing/2014/main" id="{550C6B90-C1C5-C69E-2C01-7D0C0B1CF20A}"/>
              </a:ext>
            </a:extLst>
          </p:cNvPr>
          <p:cNvSpPr/>
          <p:nvPr/>
        </p:nvSpPr>
        <p:spPr>
          <a:xfrm>
            <a:off x="6205241" y="3310276"/>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N3: Interpretation</a:t>
            </a:r>
          </a:p>
        </p:txBody>
      </p:sp>
      <p:sp>
        <p:nvSpPr>
          <p:cNvPr id="7" name="Rounded Rectangle 92">
            <a:hlinkClick r:id="rId15" action="ppaction://hlinksldjump"/>
            <a:extLst>
              <a:ext uri="{FF2B5EF4-FFF2-40B4-BE49-F238E27FC236}">
                <a16:creationId xmlns:a16="http://schemas.microsoft.com/office/drawing/2014/main" id="{0E058202-5D73-E5E3-239E-9DBC6EBF8B53}"/>
              </a:ext>
            </a:extLst>
          </p:cNvPr>
          <p:cNvSpPr/>
          <p:nvPr/>
        </p:nvSpPr>
        <p:spPr>
          <a:xfrm>
            <a:off x="2824879" y="32935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N1: Worry</a:t>
            </a:r>
          </a:p>
        </p:txBody>
      </p:sp>
      <p:sp>
        <p:nvSpPr>
          <p:cNvPr id="9" name="Rectangle 8">
            <a:hlinkClick r:id="rId16" action="ppaction://hlinksldjump"/>
            <a:extLst>
              <a:ext uri="{FF2B5EF4-FFF2-40B4-BE49-F238E27FC236}">
                <a16:creationId xmlns:a16="http://schemas.microsoft.com/office/drawing/2014/main" id="{FBCD6686-0371-FB79-837F-F7E876FA5DBE}"/>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17" action="ppaction://hlinksldjump"/>
            <a:extLst>
              <a:ext uri="{FF2B5EF4-FFF2-40B4-BE49-F238E27FC236}">
                <a16:creationId xmlns:a16="http://schemas.microsoft.com/office/drawing/2014/main" id="{D66E25B4-E476-F30B-90ED-B86FC8C9A59C}"/>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hlinkClick r:id="rId17" action="ppaction://hlinksldjump"/>
            <a:extLst>
              <a:ext uri="{FF2B5EF4-FFF2-40B4-BE49-F238E27FC236}">
                <a16:creationId xmlns:a16="http://schemas.microsoft.com/office/drawing/2014/main" id="{1142D71B-8107-8B93-9622-9CD84812979E}"/>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2385271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0E9D-8394-D42B-E80E-FE3142AECA9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4" name="Picture 13">
            <a:extLst>
              <a:ext uri="{FF2B5EF4-FFF2-40B4-BE49-F238E27FC236}">
                <a16:creationId xmlns:a16="http://schemas.microsoft.com/office/drawing/2014/main" id="{A97894B4-369A-1329-7A53-BB3BF9FCC5A9}"/>
              </a:ext>
            </a:extLst>
          </p:cNvPr>
          <p:cNvPicPr>
            <a:picLocks noChangeAspect="1"/>
          </p:cNvPicPr>
          <p:nvPr/>
        </p:nvPicPr>
        <p:blipFill>
          <a:blip r:embed="rId3"/>
          <a:stretch>
            <a:fillRect/>
          </a:stretch>
        </p:blipFill>
        <p:spPr>
          <a:xfrm>
            <a:off x="-1" y="2684667"/>
            <a:ext cx="12191999" cy="4242861"/>
          </a:xfrm>
          <a:prstGeom prst="rect">
            <a:avLst/>
          </a:prstGeom>
        </p:spPr>
      </p:pic>
      <p:sp>
        <p:nvSpPr>
          <p:cNvPr id="3" name="Title 2">
            <a:extLst>
              <a:ext uri="{FF2B5EF4-FFF2-40B4-BE49-F238E27FC236}">
                <a16:creationId xmlns:a16="http://schemas.microsoft.com/office/drawing/2014/main" id="{3FD80B3C-BE14-48BB-AB4D-7B75D152789C}"/>
              </a:ext>
            </a:extLst>
          </p:cNvPr>
          <p:cNvSpPr>
            <a:spLocks noGrp="1"/>
          </p:cNvSpPr>
          <p:nvPr>
            <p:ph type="title" idx="4294967295"/>
          </p:nvPr>
        </p:nvSpPr>
        <p:spPr/>
        <p:txBody>
          <a:bodyPr/>
          <a:lstStyle/>
          <a:p>
            <a:r>
              <a:rPr lang="en-US" dirty="0">
                <a:solidFill>
                  <a:schemeClr val="bg1"/>
                </a:solidFill>
              </a:rPr>
              <a:t>N1: Worry</a:t>
            </a:r>
          </a:p>
        </p:txBody>
      </p:sp>
      <p:sp>
        <p:nvSpPr>
          <p:cNvPr id="8" name="Rectangle 7"/>
          <p:cNvSpPr/>
          <p:nvPr/>
        </p:nvSpPr>
        <p:spPr>
          <a:xfrm>
            <a:off x="0" y="4101219"/>
            <a:ext cx="12192000" cy="2832981"/>
          </a:xfrm>
          <a:prstGeom prst="rect">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srgbClr val="19778F"/>
                </a:solidFill>
                <a:effectLst/>
                <a:uLnTx/>
                <a:uFillTx/>
                <a:latin typeface="Raleway"/>
                <a:ea typeface="+mn-ea"/>
                <a:cs typeface="Raleway"/>
              </a:rPr>
              <a:t>N</a:t>
            </a:r>
            <a:endParaRPr kumimoji="0" lang="en-US" sz="2000" b="1" i="0" u="none" strike="noStrike" kern="1200" cap="none" spc="0" normalizeH="0" baseline="0" noProof="0" dirty="0">
              <a:ln>
                <a:noFill/>
              </a:ln>
              <a:solidFill>
                <a:srgbClr val="19778F"/>
              </a:solidFill>
              <a:effectLst/>
              <a:uLnTx/>
              <a:uFillTx/>
              <a:latin typeface="Raleway"/>
              <a:ea typeface="+mn-ea"/>
              <a:cs typeface="Raleway"/>
            </a:endParaRPr>
          </a:p>
        </p:txBody>
      </p:sp>
      <p:sp>
        <p:nvSpPr>
          <p:cNvPr id="51"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3"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4"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5"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6" name="Isosceles Triangle 55"/>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7" name="Isosceles Triangle 5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8" name="Isosceles Triangle 57"/>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Isosceles Triangle 58"/>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0" name="Isosceles Triangle 59"/>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CA67224D-0C16-4671-9B98-5E855E8D484D}"/>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19778F"/>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sp>
        <p:nvSpPr>
          <p:cNvPr id="66" name="Rectangle 65"/>
          <p:cNvSpPr/>
          <p:nvPr/>
        </p:nvSpPr>
        <p:spPr>
          <a:xfrm>
            <a:off x="6277332" y="3765509"/>
            <a:ext cx="133722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19778F"/>
                </a:solidFill>
                <a:latin typeface="Garamond" panose="02020404030301010803" pitchFamily="18" charset="0"/>
                <a:ea typeface="Palatino" pitchFamily="2" charset="77"/>
                <a:cs typeface="Lucida Grande" panose="020B0600040502020204" pitchFamily="34" charset="0"/>
              </a:rPr>
              <a:t>c</a:t>
            </a:r>
            <a:r>
              <a:rPr kumimoji="0" lang="en-US" sz="1000" u="none" strike="noStrike" kern="1200" cap="none" spc="0" normalizeH="0" baseline="0" noProof="0" dirty="0" err="1">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onfidence</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doubt</a:t>
            </a:r>
          </a:p>
        </p:txBody>
      </p:sp>
      <p:sp>
        <p:nvSpPr>
          <p:cNvPr id="81" name="object 4">
            <a:extLst>
              <a:ext uri="{FF2B5EF4-FFF2-40B4-BE49-F238E27FC236}">
                <a16:creationId xmlns:a16="http://schemas.microsoft.com/office/drawing/2014/main" id="{CA67224D-0C16-4671-9B98-5E855E8D484D}"/>
              </a:ext>
            </a:extLst>
          </p:cNvPr>
          <p:cNvSpPr txBox="1">
            <a:spLocks/>
          </p:cNvSpPr>
          <p:nvPr/>
        </p:nvSpPr>
        <p:spPr>
          <a:xfrm>
            <a:off x="2297900" y="5377925"/>
            <a:ext cx="7371121" cy="45820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600"/>
              </a:spcAft>
              <a:buClrTx/>
              <a:buSzTx/>
              <a:buFontTx/>
              <a:buNone/>
              <a:tabLst/>
              <a:defRPr/>
            </a:pP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Or do you find yourself feeling a sense of failure and discouragement when things seem difficult?</a:t>
            </a:r>
          </a:p>
        </p:txBody>
      </p:sp>
      <p:sp>
        <p:nvSpPr>
          <p:cNvPr id="43" name="Rectangle 42"/>
          <p:cNvSpPr/>
          <p:nvPr/>
        </p:nvSpPr>
        <p:spPr>
          <a:xfrm>
            <a:off x="1411236" y="184991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245359" y="185690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24101" y="185690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p:cNvSpPr/>
          <p:nvPr/>
        </p:nvSpPr>
        <p:spPr>
          <a:xfrm>
            <a:off x="7958650" y="186309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0086974" y="186242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Rounded Rectangle 90">
            <a:hlinkClick r:id="" action="ppaction://noaction"/>
          </p:cNvPr>
          <p:cNvSpPr/>
          <p:nvPr/>
        </p:nvSpPr>
        <p:spPr>
          <a:xfrm>
            <a:off x="2821581" y="329920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92" name="Rounded Rectangle 91">
            <a:hlinkClick r:id="rId4" action="ppaction://hlinksldjump"/>
          </p:cNvPr>
          <p:cNvSpPr/>
          <p:nvPr/>
        </p:nvSpPr>
        <p:spPr>
          <a:xfrm>
            <a:off x="4515060"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N2: Intensity</a:t>
            </a:r>
          </a:p>
        </p:txBody>
      </p:sp>
      <p:sp>
        <p:nvSpPr>
          <p:cNvPr id="93" name="Rounded Rectangle 92">
            <a:hlinkClick r:id="" action="ppaction://noaction"/>
          </p:cNvPr>
          <p:cNvSpPr/>
          <p:nvPr/>
        </p:nvSpPr>
        <p:spPr>
          <a:xfrm>
            <a:off x="6208539"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N3: Interpretation</a:t>
            </a:r>
          </a:p>
        </p:txBody>
      </p:sp>
      <p:sp>
        <p:nvSpPr>
          <p:cNvPr id="94" name="Rounded Rectangle 93">
            <a:hlinkClick r:id="rId5" action="ppaction://hlinksldjump"/>
          </p:cNvPr>
          <p:cNvSpPr/>
          <p:nvPr/>
        </p:nvSpPr>
        <p:spPr>
          <a:xfrm>
            <a:off x="7902018"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N4: Rebound Time</a:t>
            </a:r>
          </a:p>
        </p:txBody>
      </p:sp>
      <p:sp>
        <p:nvSpPr>
          <p:cNvPr id="76" name="Rectangle 75"/>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9" name="object 4">
            <a:extLst>
              <a:ext uri="{FF2B5EF4-FFF2-40B4-BE49-F238E27FC236}">
                <a16:creationId xmlns:a16="http://schemas.microsoft.com/office/drawing/2014/main" id="{CA67224D-0C16-4671-9B98-5E855E8D484D}"/>
              </a:ext>
            </a:extLst>
          </p:cNvPr>
          <p:cNvSpPr txBox="1">
            <a:spLocks/>
          </p:cNvSpPr>
          <p:nvPr/>
        </p:nvSpPr>
        <p:spPr>
          <a:xfrm>
            <a:off x="1402593"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80" name="object 4">
            <a:extLst>
              <a:ext uri="{FF2B5EF4-FFF2-40B4-BE49-F238E27FC236}">
                <a16:creationId xmlns:a16="http://schemas.microsoft.com/office/drawing/2014/main" id="{CA67224D-0C16-4671-9B98-5E855E8D484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3" name="object 4">
            <a:extLst>
              <a:ext uri="{FF2B5EF4-FFF2-40B4-BE49-F238E27FC236}">
                <a16:creationId xmlns:a16="http://schemas.microsoft.com/office/drawing/2014/main" id="{CA67224D-0C16-4671-9B98-5E855E8D484D}"/>
              </a:ext>
            </a:extLst>
          </p:cNvPr>
          <p:cNvSpPr txBox="1">
            <a:spLocks/>
          </p:cNvSpPr>
          <p:nvPr/>
        </p:nvSpPr>
        <p:spPr>
          <a:xfrm>
            <a:off x="9493583" y="2087797"/>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90" name="object 4">
            <a:extLst>
              <a:ext uri="{FF2B5EF4-FFF2-40B4-BE49-F238E27FC236}">
                <a16:creationId xmlns:a16="http://schemas.microsoft.com/office/drawing/2014/main" id="{CA67224D-0C16-4671-9B98-5E855E8D484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5" name="object 4">
            <a:extLst>
              <a:ext uri="{FF2B5EF4-FFF2-40B4-BE49-F238E27FC236}">
                <a16:creationId xmlns:a16="http://schemas.microsoft.com/office/drawing/2014/main" id="{CA67224D-0C16-4671-9B98-5E855E8D484D}"/>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6" name="object 4">
            <a:extLst>
              <a:ext uri="{FF2B5EF4-FFF2-40B4-BE49-F238E27FC236}">
                <a16:creationId xmlns:a16="http://schemas.microsoft.com/office/drawing/2014/main" id="{CA67224D-0C16-4671-9B98-5E855E8D484D}"/>
              </a:ext>
            </a:extLst>
          </p:cNvPr>
          <p:cNvSpPr txBox="1">
            <a:spLocks/>
          </p:cNvSpPr>
          <p:nvPr/>
        </p:nvSpPr>
        <p:spPr>
          <a:xfrm>
            <a:off x="5507796"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50" name="Rectangle 49">
            <a:hlinkClick r:id="" action="ppaction://noaction"/>
            <a:extLst>
              <a:ext uri="{FF2B5EF4-FFF2-40B4-BE49-F238E27FC236}">
                <a16:creationId xmlns:a16="http://schemas.microsoft.com/office/drawing/2014/main" id="{913F9B13-95DC-4571-B0E3-BD089BF4F349}"/>
              </a:ext>
            </a:extLst>
          </p:cNvPr>
          <p:cNvSpPr/>
          <p:nvPr/>
        </p:nvSpPr>
        <p:spPr>
          <a:xfrm>
            <a:off x="275678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hlinkClick r:id="" action="ppaction://noaction"/>
            <a:extLst>
              <a:ext uri="{FF2B5EF4-FFF2-40B4-BE49-F238E27FC236}">
                <a16:creationId xmlns:a16="http://schemas.microsoft.com/office/drawing/2014/main" id="{65E79A7F-E733-44F8-8FFD-71D6874772D7}"/>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 action="ppaction://noaction"/>
            <a:extLst>
              <a:ext uri="{FF2B5EF4-FFF2-40B4-BE49-F238E27FC236}">
                <a16:creationId xmlns:a16="http://schemas.microsoft.com/office/drawing/2014/main" id="{D8ACAB6C-3823-4F60-8076-9F0435C0F77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2E516B8E-3595-4FAD-92B1-810C71ABCC97}"/>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229C21F5-BB02-4EE8-8CA7-CD4EAD95FAF8}"/>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with a black background&#10;&#10;Description automatically generated">
            <a:hlinkClick r:id="rId6" action="ppaction://hlinksldjump"/>
            <a:extLst>
              <a:ext uri="{FF2B5EF4-FFF2-40B4-BE49-F238E27FC236}">
                <a16:creationId xmlns:a16="http://schemas.microsoft.com/office/drawing/2014/main" id="{A84C6D8F-BE99-4D17-858B-768EF9AE17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12" name="Picture 11" descr="A blue square with white letter n&#10;&#10;Description automatically generated">
            <a:hlinkClick r:id="rId8" action="ppaction://hlinksldjump"/>
            <a:extLst>
              <a:ext uri="{FF2B5EF4-FFF2-40B4-BE49-F238E27FC236}">
                <a16:creationId xmlns:a16="http://schemas.microsoft.com/office/drawing/2014/main" id="{DB6759B7-D5E4-5539-5D62-793EA47FFF57}"/>
              </a:ext>
            </a:extLst>
          </p:cNvPr>
          <p:cNvPicPr>
            <a:picLocks noChangeAspect="1"/>
          </p:cNvPicPr>
          <p:nvPr/>
        </p:nvPicPr>
        <p:blipFill rotWithShape="1">
          <a:blip r:embed="rId9">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0" name="Picture 19" descr="A white square with a letter&#10;&#10;Description automatically generated">
            <a:hlinkClick r:id="rId10" action="ppaction://hlinksldjump"/>
            <a:extLst>
              <a:ext uri="{FF2B5EF4-FFF2-40B4-BE49-F238E27FC236}">
                <a16:creationId xmlns:a16="http://schemas.microsoft.com/office/drawing/2014/main" id="{6A2265EA-22EC-3A84-FA0E-0BA842E0FB02}"/>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21" name="Picture 20" descr="A white square with a letter&#10;&#10;Description automatically generated">
            <a:hlinkClick r:id="rId12" action="ppaction://hlinksldjump"/>
            <a:extLst>
              <a:ext uri="{FF2B5EF4-FFF2-40B4-BE49-F238E27FC236}">
                <a16:creationId xmlns:a16="http://schemas.microsoft.com/office/drawing/2014/main" id="{CE066BA3-58D9-F666-D4AC-18AE569A90B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22" name="Picture 21" descr="A white square with a letter&#10;&#10;Description automatically generated">
            <a:hlinkClick r:id="rId13" action="ppaction://hlinksldjump"/>
            <a:extLst>
              <a:ext uri="{FF2B5EF4-FFF2-40B4-BE49-F238E27FC236}">
                <a16:creationId xmlns:a16="http://schemas.microsoft.com/office/drawing/2014/main" id="{EF321C5D-A572-3941-08DE-DBF7C344B29B}"/>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23" name="Picture 22" descr="A white square with a letter&#10;&#10;Description automatically generated">
            <a:hlinkClick r:id="rId14" action="ppaction://hlinksldjump"/>
            <a:extLst>
              <a:ext uri="{FF2B5EF4-FFF2-40B4-BE49-F238E27FC236}">
                <a16:creationId xmlns:a16="http://schemas.microsoft.com/office/drawing/2014/main" id="{5093D4C6-7F50-9417-2266-2900EAA6136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sp>
        <p:nvSpPr>
          <p:cNvPr id="27" name="Rectangle 26">
            <a:hlinkClick r:id="rId15" action="ppaction://hlinksldjump"/>
            <a:extLst>
              <a:ext uri="{FF2B5EF4-FFF2-40B4-BE49-F238E27FC236}">
                <a16:creationId xmlns:a16="http://schemas.microsoft.com/office/drawing/2014/main" id="{CA75E73B-30EF-B880-15DB-491745B90962}"/>
              </a:ext>
            </a:extLst>
          </p:cNvPr>
          <p:cNvSpPr/>
          <p:nvPr/>
        </p:nvSpPr>
        <p:spPr>
          <a:xfrm>
            <a:off x="1419881" y="4894849"/>
            <a:ext cx="707682" cy="92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hlinkClick r:id="rId15" action="ppaction://hlinksldjump"/>
            <a:extLst>
              <a:ext uri="{FF2B5EF4-FFF2-40B4-BE49-F238E27FC236}">
                <a16:creationId xmlns:a16="http://schemas.microsoft.com/office/drawing/2014/main" id="{77177506-6734-E6C7-00D2-BDFCE8BF3A1C}"/>
              </a:ext>
            </a:extLst>
          </p:cNvPr>
          <p:cNvSpPr/>
          <p:nvPr/>
        </p:nvSpPr>
        <p:spPr>
          <a:xfrm>
            <a:off x="2254004" y="4901840"/>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A10798F8-B948-B611-BFCA-B2B721A4C892}"/>
              </a:ext>
            </a:extLst>
          </p:cNvPr>
          <p:cNvSpPr/>
          <p:nvPr/>
        </p:nvSpPr>
        <p:spPr>
          <a:xfrm>
            <a:off x="4332746" y="4901839"/>
            <a:ext cx="3524261" cy="84586"/>
          </a:xfrm>
          <a:prstGeom prst="rect">
            <a:avLst/>
          </a:prstGeom>
          <a:solidFill>
            <a:schemeClr val="bg1">
              <a:alpha val="513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1C3A54C-E57A-2FFE-720E-819AB18AC624}"/>
              </a:ext>
            </a:extLst>
          </p:cNvPr>
          <p:cNvSpPr/>
          <p:nvPr/>
        </p:nvSpPr>
        <p:spPr>
          <a:xfrm>
            <a:off x="7967295" y="4908022"/>
            <a:ext cx="2008328" cy="78501"/>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ED907E1-8D07-C0D6-8A00-1581ED4CD0CC}"/>
              </a:ext>
            </a:extLst>
          </p:cNvPr>
          <p:cNvSpPr/>
          <p:nvPr/>
        </p:nvSpPr>
        <p:spPr>
          <a:xfrm>
            <a:off x="10095619" y="4907358"/>
            <a:ext cx="683131" cy="79548"/>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ooter Placeholder 5">
            <a:extLst>
              <a:ext uri="{FF2B5EF4-FFF2-40B4-BE49-F238E27FC236}">
                <a16:creationId xmlns:a16="http://schemas.microsoft.com/office/drawing/2014/main" id="{415D3F34-99C0-CAC0-75A7-DDE37A6F1CB4}"/>
              </a:ext>
            </a:extLst>
          </p:cNvPr>
          <p:cNvSpPr txBox="1">
            <a:spLocks/>
          </p:cNvSpPr>
          <p:nvPr/>
        </p:nvSpPr>
        <p:spPr>
          <a:xfrm>
            <a:off x="7648174"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©2024 PARADIGM PERSONALITY LABS. ALL RIGHTS RESERVED.</a:t>
            </a:r>
          </a:p>
        </p:txBody>
      </p:sp>
      <p:sp>
        <p:nvSpPr>
          <p:cNvPr id="5" name="Rounded Rectangle 90">
            <a:hlinkClick r:id="rId15" action="ppaction://hlinksldjump"/>
            <a:extLst>
              <a:ext uri="{FF2B5EF4-FFF2-40B4-BE49-F238E27FC236}">
                <a16:creationId xmlns:a16="http://schemas.microsoft.com/office/drawing/2014/main" id="{550C6B90-C1C5-C69E-2C01-7D0C0B1CF20A}"/>
              </a:ext>
            </a:extLst>
          </p:cNvPr>
          <p:cNvSpPr/>
          <p:nvPr/>
        </p:nvSpPr>
        <p:spPr>
          <a:xfrm>
            <a:off x="6205241" y="3310276"/>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N3: Interpretation</a:t>
            </a:r>
          </a:p>
        </p:txBody>
      </p:sp>
      <p:sp>
        <p:nvSpPr>
          <p:cNvPr id="7" name="Rounded Rectangle 92">
            <a:hlinkClick r:id="rId16" action="ppaction://hlinksldjump"/>
            <a:extLst>
              <a:ext uri="{FF2B5EF4-FFF2-40B4-BE49-F238E27FC236}">
                <a16:creationId xmlns:a16="http://schemas.microsoft.com/office/drawing/2014/main" id="{0E058202-5D73-E5E3-239E-9DBC6EBF8B53}"/>
              </a:ext>
            </a:extLst>
          </p:cNvPr>
          <p:cNvSpPr/>
          <p:nvPr/>
        </p:nvSpPr>
        <p:spPr>
          <a:xfrm>
            <a:off x="2824879" y="32935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N1: Worry</a:t>
            </a:r>
          </a:p>
        </p:txBody>
      </p:sp>
      <p:sp>
        <p:nvSpPr>
          <p:cNvPr id="9" name="Rectangle 8">
            <a:hlinkClick r:id="rId17" action="ppaction://hlinksldjump"/>
            <a:extLst>
              <a:ext uri="{FF2B5EF4-FFF2-40B4-BE49-F238E27FC236}">
                <a16:creationId xmlns:a16="http://schemas.microsoft.com/office/drawing/2014/main" id="{FBCD6686-0371-FB79-837F-F7E876FA5DBE}"/>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66E25B4-E476-F30B-90ED-B86FC8C9A59C}"/>
              </a:ext>
            </a:extLst>
          </p:cNvPr>
          <p:cNvSpPr/>
          <p:nvPr/>
        </p:nvSpPr>
        <p:spPr>
          <a:xfrm>
            <a:off x="7968418" y="4911118"/>
            <a:ext cx="2008328" cy="78501"/>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1142D71B-8107-8B93-9622-9CD84812979E}"/>
              </a:ext>
            </a:extLst>
          </p:cNvPr>
          <p:cNvSpPr/>
          <p:nvPr/>
        </p:nvSpPr>
        <p:spPr>
          <a:xfrm>
            <a:off x="10096742" y="4910454"/>
            <a:ext cx="683131" cy="79548"/>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hlinkClick r:id="rId18" action="ppaction://hlinksldjump"/>
            <a:extLst>
              <a:ext uri="{FF2B5EF4-FFF2-40B4-BE49-F238E27FC236}">
                <a16:creationId xmlns:a16="http://schemas.microsoft.com/office/drawing/2014/main" id="{8FC62ECF-0761-9C9D-59C0-A03488DD41D1}"/>
              </a:ext>
            </a:extLst>
          </p:cNvPr>
          <p:cNvSpPr/>
          <p:nvPr/>
        </p:nvSpPr>
        <p:spPr>
          <a:xfrm>
            <a:off x="7974550" y="4907924"/>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hlinkClick r:id="rId18" action="ppaction://hlinksldjump"/>
            <a:extLst>
              <a:ext uri="{FF2B5EF4-FFF2-40B4-BE49-F238E27FC236}">
                <a16:creationId xmlns:a16="http://schemas.microsoft.com/office/drawing/2014/main" id="{E775BDE5-19F3-9B57-974E-DA51CFC52B65}"/>
              </a:ext>
            </a:extLst>
          </p:cNvPr>
          <p:cNvSpPr/>
          <p:nvPr/>
        </p:nvSpPr>
        <p:spPr>
          <a:xfrm>
            <a:off x="10102874" y="4907260"/>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bject 4">
            <a:extLst>
              <a:ext uri="{FF2B5EF4-FFF2-40B4-BE49-F238E27FC236}">
                <a16:creationId xmlns:a16="http://schemas.microsoft.com/office/drawing/2014/main" id="{DD250BEE-03D3-656E-178A-F0837B5D625C}"/>
              </a:ext>
            </a:extLst>
          </p:cNvPr>
          <p:cNvSpPr txBox="1">
            <a:spLocks/>
          </p:cNvSpPr>
          <p:nvPr/>
        </p:nvSpPr>
        <p:spPr>
          <a:xfrm rot="16200000">
            <a:off x="-1018523" y="5376919"/>
            <a:ext cx="2705472"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000"/>
                  </a:prstClr>
                </a:solidFill>
                <a:latin typeface="Verdana" panose="020B0604030504040204" pitchFamily="34" charset="0"/>
                <a:ea typeface="Palatino" pitchFamily="2" charset="77"/>
                <a:cs typeface="Lucida Grande" panose="020B0600040502020204" pitchFamily="34" charset="0"/>
              </a:rPr>
              <a:t>N3</a:t>
            </a:r>
            <a:r>
              <a:rPr kumimoji="0" lang="en-US" sz="2000" b="1" u="none" strike="noStrike" kern="1200" cap="none" spc="0" normalizeH="0" baseline="0" noProof="0" dirty="0">
                <a:ln>
                  <a:noFill/>
                </a:ln>
                <a:solidFill>
                  <a:prstClr val="white">
                    <a:alpha val="10000"/>
                  </a:prstClr>
                </a:solidFill>
                <a:effectLst/>
                <a:uLnTx/>
                <a:uFillTx/>
                <a:latin typeface="Verdana" panose="020B0604030504040204" pitchFamily="34" charset="0"/>
                <a:ea typeface="Palatino" pitchFamily="2" charset="77"/>
                <a:cs typeface="Lucida Grande" panose="020B0600040502020204" pitchFamily="34" charset="0"/>
              </a:rPr>
              <a:t>: Interpretation</a:t>
            </a:r>
          </a:p>
        </p:txBody>
      </p:sp>
      <p:sp>
        <p:nvSpPr>
          <p:cNvPr id="2" name="object 4">
            <a:extLst>
              <a:ext uri="{FF2B5EF4-FFF2-40B4-BE49-F238E27FC236}">
                <a16:creationId xmlns:a16="http://schemas.microsoft.com/office/drawing/2014/main" id="{237FE635-4E06-3CA4-054C-ADD9F4DC033B}"/>
              </a:ext>
            </a:extLst>
          </p:cNvPr>
          <p:cNvSpPr txBox="1">
            <a:spLocks/>
          </p:cNvSpPr>
          <p:nvPr/>
        </p:nvSpPr>
        <p:spPr>
          <a:xfrm>
            <a:off x="1402636" y="4663188"/>
            <a:ext cx="2008328"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Interpretation: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158EED61-B848-0645-D61A-763767AFCF68}"/>
              </a:ext>
            </a:extLst>
          </p:cNvPr>
          <p:cNvSpPr txBox="1">
            <a:spLocks/>
          </p:cNvSpPr>
          <p:nvPr/>
        </p:nvSpPr>
        <p:spPr>
          <a:xfrm>
            <a:off x="8682372" y="4656441"/>
            <a:ext cx="2091414"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Interpretation: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9" name="object 4">
            <a:extLst>
              <a:ext uri="{FF2B5EF4-FFF2-40B4-BE49-F238E27FC236}">
                <a16:creationId xmlns:a16="http://schemas.microsoft.com/office/drawing/2014/main" id="{2A162FF9-E538-16FF-94F2-7F45A7B363B1}"/>
              </a:ext>
            </a:extLst>
          </p:cNvPr>
          <p:cNvSpPr txBox="1">
            <a:spLocks/>
          </p:cNvSpPr>
          <p:nvPr/>
        </p:nvSpPr>
        <p:spPr>
          <a:xfrm>
            <a:off x="4911631" y="4667084"/>
            <a:ext cx="2390097"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Interpretation: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2733933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0E9D-8394-D42B-E80E-FE3142AECA9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4" name="Picture 13">
            <a:extLst>
              <a:ext uri="{FF2B5EF4-FFF2-40B4-BE49-F238E27FC236}">
                <a16:creationId xmlns:a16="http://schemas.microsoft.com/office/drawing/2014/main" id="{A97894B4-369A-1329-7A53-BB3BF9FCC5A9}"/>
              </a:ext>
            </a:extLst>
          </p:cNvPr>
          <p:cNvPicPr>
            <a:picLocks noChangeAspect="1"/>
          </p:cNvPicPr>
          <p:nvPr/>
        </p:nvPicPr>
        <p:blipFill>
          <a:blip r:embed="rId3"/>
          <a:stretch>
            <a:fillRect/>
          </a:stretch>
        </p:blipFill>
        <p:spPr>
          <a:xfrm>
            <a:off x="-1" y="2684667"/>
            <a:ext cx="12191999" cy="4242861"/>
          </a:xfrm>
          <a:prstGeom prst="rect">
            <a:avLst/>
          </a:prstGeom>
        </p:spPr>
      </p:pic>
      <p:sp>
        <p:nvSpPr>
          <p:cNvPr id="3" name="Title 2">
            <a:extLst>
              <a:ext uri="{FF2B5EF4-FFF2-40B4-BE49-F238E27FC236}">
                <a16:creationId xmlns:a16="http://schemas.microsoft.com/office/drawing/2014/main" id="{3FD80B3C-BE14-48BB-AB4D-7B75D152789C}"/>
              </a:ext>
            </a:extLst>
          </p:cNvPr>
          <p:cNvSpPr>
            <a:spLocks noGrp="1"/>
          </p:cNvSpPr>
          <p:nvPr>
            <p:ph type="title" idx="4294967295"/>
          </p:nvPr>
        </p:nvSpPr>
        <p:spPr/>
        <p:txBody>
          <a:bodyPr/>
          <a:lstStyle/>
          <a:p>
            <a:r>
              <a:rPr lang="en-US" dirty="0">
                <a:solidFill>
                  <a:schemeClr val="bg1"/>
                </a:solidFill>
              </a:rPr>
              <a:t>N1: Worry</a:t>
            </a:r>
          </a:p>
        </p:txBody>
      </p:sp>
      <p:sp>
        <p:nvSpPr>
          <p:cNvPr id="8" name="Rectangle 7"/>
          <p:cNvSpPr/>
          <p:nvPr/>
        </p:nvSpPr>
        <p:spPr>
          <a:xfrm>
            <a:off x="0" y="4101219"/>
            <a:ext cx="12192000" cy="2832981"/>
          </a:xfrm>
          <a:prstGeom prst="rect">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srgbClr val="19778F"/>
                </a:solidFill>
                <a:effectLst/>
                <a:uLnTx/>
                <a:uFillTx/>
                <a:latin typeface="Raleway"/>
                <a:ea typeface="+mn-ea"/>
                <a:cs typeface="Raleway"/>
              </a:rPr>
              <a:t>N</a:t>
            </a:r>
            <a:endParaRPr kumimoji="0" lang="en-US" sz="2000" b="1" i="0" u="none" strike="noStrike" kern="1200" cap="none" spc="0" normalizeH="0" baseline="0" noProof="0" dirty="0">
              <a:ln>
                <a:noFill/>
              </a:ln>
              <a:solidFill>
                <a:srgbClr val="19778F"/>
              </a:solidFill>
              <a:effectLst/>
              <a:uLnTx/>
              <a:uFillTx/>
              <a:latin typeface="Raleway"/>
              <a:ea typeface="+mn-ea"/>
              <a:cs typeface="Raleway"/>
            </a:endParaRPr>
          </a:p>
        </p:txBody>
      </p:sp>
      <p:sp>
        <p:nvSpPr>
          <p:cNvPr id="51"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3"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4"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5"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6" name="Isosceles Triangle 55"/>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7" name="Isosceles Triangle 5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8" name="Isosceles Triangle 57"/>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Isosceles Triangle 58"/>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0" name="Isosceles Triangle 59"/>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CA67224D-0C16-4671-9B98-5E855E8D484D}"/>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19778F"/>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sp>
        <p:nvSpPr>
          <p:cNvPr id="66" name="Rectangle 65"/>
          <p:cNvSpPr/>
          <p:nvPr/>
        </p:nvSpPr>
        <p:spPr>
          <a:xfrm>
            <a:off x="6277332" y="3765509"/>
            <a:ext cx="133722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19778F"/>
                </a:solidFill>
                <a:latin typeface="Garamond" panose="02020404030301010803" pitchFamily="18" charset="0"/>
                <a:ea typeface="Palatino" pitchFamily="2" charset="77"/>
                <a:cs typeface="Lucida Grande" panose="020B0600040502020204" pitchFamily="34" charset="0"/>
              </a:rPr>
              <a:t>c</a:t>
            </a:r>
            <a:r>
              <a:rPr kumimoji="0" lang="en-US" sz="1000" u="none" strike="noStrike" kern="1200" cap="none" spc="0" normalizeH="0" baseline="0" noProof="0" dirty="0" err="1">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onfidence</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doubt</a:t>
            </a:r>
          </a:p>
        </p:txBody>
      </p:sp>
      <p:sp>
        <p:nvSpPr>
          <p:cNvPr id="81" name="object 4">
            <a:extLst>
              <a:ext uri="{FF2B5EF4-FFF2-40B4-BE49-F238E27FC236}">
                <a16:creationId xmlns:a16="http://schemas.microsoft.com/office/drawing/2014/main" id="{CA67224D-0C16-4671-9B98-5E855E8D484D}"/>
              </a:ext>
            </a:extLst>
          </p:cNvPr>
          <p:cNvSpPr txBox="1">
            <a:spLocks/>
          </p:cNvSpPr>
          <p:nvPr/>
        </p:nvSpPr>
        <p:spPr>
          <a:xfrm>
            <a:off x="2297900" y="5377925"/>
            <a:ext cx="7371121"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600"/>
              </a:spcAft>
              <a:buClrTx/>
              <a:buSzTx/>
              <a:buFontTx/>
              <a:buNone/>
              <a:tabLst/>
              <a:defRPr/>
            </a:pP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Or are you somewhere in between?</a:t>
            </a:r>
          </a:p>
        </p:txBody>
      </p:sp>
      <p:sp>
        <p:nvSpPr>
          <p:cNvPr id="43" name="Rectangle 42"/>
          <p:cNvSpPr/>
          <p:nvPr/>
        </p:nvSpPr>
        <p:spPr>
          <a:xfrm>
            <a:off x="1411236" y="184991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245359" y="185690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24101" y="185690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p:cNvSpPr/>
          <p:nvPr/>
        </p:nvSpPr>
        <p:spPr>
          <a:xfrm>
            <a:off x="7958650" y="186309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0086974" y="186242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Rounded Rectangle 90">
            <a:hlinkClick r:id="" action="ppaction://noaction"/>
          </p:cNvPr>
          <p:cNvSpPr/>
          <p:nvPr/>
        </p:nvSpPr>
        <p:spPr>
          <a:xfrm>
            <a:off x="2821581" y="329920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92" name="Rounded Rectangle 91">
            <a:hlinkClick r:id="rId4" action="ppaction://hlinksldjump"/>
          </p:cNvPr>
          <p:cNvSpPr/>
          <p:nvPr/>
        </p:nvSpPr>
        <p:spPr>
          <a:xfrm>
            <a:off x="4515060"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N2: Intensity</a:t>
            </a:r>
          </a:p>
        </p:txBody>
      </p:sp>
      <p:sp>
        <p:nvSpPr>
          <p:cNvPr id="93" name="Rounded Rectangle 92">
            <a:hlinkClick r:id="" action="ppaction://noaction"/>
          </p:cNvPr>
          <p:cNvSpPr/>
          <p:nvPr/>
        </p:nvSpPr>
        <p:spPr>
          <a:xfrm>
            <a:off x="6208539"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N3: Interpretation</a:t>
            </a:r>
          </a:p>
        </p:txBody>
      </p:sp>
      <p:sp>
        <p:nvSpPr>
          <p:cNvPr id="94" name="Rounded Rectangle 93">
            <a:hlinkClick r:id="rId5" action="ppaction://hlinksldjump"/>
          </p:cNvPr>
          <p:cNvSpPr/>
          <p:nvPr/>
        </p:nvSpPr>
        <p:spPr>
          <a:xfrm>
            <a:off x="7902018"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N4: Rebound Time</a:t>
            </a:r>
          </a:p>
        </p:txBody>
      </p:sp>
      <p:sp>
        <p:nvSpPr>
          <p:cNvPr id="76" name="Rectangle 75"/>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9" name="object 4">
            <a:extLst>
              <a:ext uri="{FF2B5EF4-FFF2-40B4-BE49-F238E27FC236}">
                <a16:creationId xmlns:a16="http://schemas.microsoft.com/office/drawing/2014/main" id="{CA67224D-0C16-4671-9B98-5E855E8D484D}"/>
              </a:ext>
            </a:extLst>
          </p:cNvPr>
          <p:cNvSpPr txBox="1">
            <a:spLocks/>
          </p:cNvSpPr>
          <p:nvPr/>
        </p:nvSpPr>
        <p:spPr>
          <a:xfrm>
            <a:off x="1402593"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80" name="object 4">
            <a:extLst>
              <a:ext uri="{FF2B5EF4-FFF2-40B4-BE49-F238E27FC236}">
                <a16:creationId xmlns:a16="http://schemas.microsoft.com/office/drawing/2014/main" id="{CA67224D-0C16-4671-9B98-5E855E8D484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3" name="object 4">
            <a:extLst>
              <a:ext uri="{FF2B5EF4-FFF2-40B4-BE49-F238E27FC236}">
                <a16:creationId xmlns:a16="http://schemas.microsoft.com/office/drawing/2014/main" id="{CA67224D-0C16-4671-9B98-5E855E8D484D}"/>
              </a:ext>
            </a:extLst>
          </p:cNvPr>
          <p:cNvSpPr txBox="1">
            <a:spLocks/>
          </p:cNvSpPr>
          <p:nvPr/>
        </p:nvSpPr>
        <p:spPr>
          <a:xfrm>
            <a:off x="9493583" y="2087797"/>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90" name="object 4">
            <a:extLst>
              <a:ext uri="{FF2B5EF4-FFF2-40B4-BE49-F238E27FC236}">
                <a16:creationId xmlns:a16="http://schemas.microsoft.com/office/drawing/2014/main" id="{CA67224D-0C16-4671-9B98-5E855E8D484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5" name="object 4">
            <a:extLst>
              <a:ext uri="{FF2B5EF4-FFF2-40B4-BE49-F238E27FC236}">
                <a16:creationId xmlns:a16="http://schemas.microsoft.com/office/drawing/2014/main" id="{CA67224D-0C16-4671-9B98-5E855E8D484D}"/>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6" name="object 4">
            <a:extLst>
              <a:ext uri="{FF2B5EF4-FFF2-40B4-BE49-F238E27FC236}">
                <a16:creationId xmlns:a16="http://schemas.microsoft.com/office/drawing/2014/main" id="{CA67224D-0C16-4671-9B98-5E855E8D484D}"/>
              </a:ext>
            </a:extLst>
          </p:cNvPr>
          <p:cNvSpPr txBox="1">
            <a:spLocks/>
          </p:cNvSpPr>
          <p:nvPr/>
        </p:nvSpPr>
        <p:spPr>
          <a:xfrm>
            <a:off x="5507796"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50" name="Rectangle 49">
            <a:hlinkClick r:id="" action="ppaction://noaction"/>
            <a:extLst>
              <a:ext uri="{FF2B5EF4-FFF2-40B4-BE49-F238E27FC236}">
                <a16:creationId xmlns:a16="http://schemas.microsoft.com/office/drawing/2014/main" id="{913F9B13-95DC-4571-B0E3-BD089BF4F349}"/>
              </a:ext>
            </a:extLst>
          </p:cNvPr>
          <p:cNvSpPr/>
          <p:nvPr/>
        </p:nvSpPr>
        <p:spPr>
          <a:xfrm>
            <a:off x="275678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hlinkClick r:id="" action="ppaction://noaction"/>
            <a:extLst>
              <a:ext uri="{FF2B5EF4-FFF2-40B4-BE49-F238E27FC236}">
                <a16:creationId xmlns:a16="http://schemas.microsoft.com/office/drawing/2014/main" id="{65E79A7F-E733-44F8-8FFD-71D6874772D7}"/>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 action="ppaction://noaction"/>
            <a:extLst>
              <a:ext uri="{FF2B5EF4-FFF2-40B4-BE49-F238E27FC236}">
                <a16:creationId xmlns:a16="http://schemas.microsoft.com/office/drawing/2014/main" id="{D8ACAB6C-3823-4F60-8076-9F0435C0F77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2E516B8E-3595-4FAD-92B1-810C71ABCC97}"/>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229C21F5-BB02-4EE8-8CA7-CD4EAD95FAF8}"/>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with a black background&#10;&#10;Description automatically generated">
            <a:hlinkClick r:id="rId6" action="ppaction://hlinksldjump"/>
            <a:extLst>
              <a:ext uri="{FF2B5EF4-FFF2-40B4-BE49-F238E27FC236}">
                <a16:creationId xmlns:a16="http://schemas.microsoft.com/office/drawing/2014/main" id="{A84C6D8F-BE99-4D17-858B-768EF9AE17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12" name="Picture 11" descr="A blue square with white letter n&#10;&#10;Description automatically generated">
            <a:hlinkClick r:id="rId8" action="ppaction://hlinksldjump"/>
            <a:extLst>
              <a:ext uri="{FF2B5EF4-FFF2-40B4-BE49-F238E27FC236}">
                <a16:creationId xmlns:a16="http://schemas.microsoft.com/office/drawing/2014/main" id="{DB6759B7-D5E4-5539-5D62-793EA47FFF57}"/>
              </a:ext>
            </a:extLst>
          </p:cNvPr>
          <p:cNvPicPr>
            <a:picLocks noChangeAspect="1"/>
          </p:cNvPicPr>
          <p:nvPr/>
        </p:nvPicPr>
        <p:blipFill rotWithShape="1">
          <a:blip r:embed="rId9">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0" name="Picture 19" descr="A white square with a letter&#10;&#10;Description automatically generated">
            <a:hlinkClick r:id="rId10" action="ppaction://hlinksldjump"/>
            <a:extLst>
              <a:ext uri="{FF2B5EF4-FFF2-40B4-BE49-F238E27FC236}">
                <a16:creationId xmlns:a16="http://schemas.microsoft.com/office/drawing/2014/main" id="{6A2265EA-22EC-3A84-FA0E-0BA842E0FB02}"/>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21" name="Picture 20" descr="A white square with a letter&#10;&#10;Description automatically generated">
            <a:hlinkClick r:id="rId12" action="ppaction://hlinksldjump"/>
            <a:extLst>
              <a:ext uri="{FF2B5EF4-FFF2-40B4-BE49-F238E27FC236}">
                <a16:creationId xmlns:a16="http://schemas.microsoft.com/office/drawing/2014/main" id="{CE066BA3-58D9-F666-D4AC-18AE569A90B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22" name="Picture 21" descr="A white square with a letter&#10;&#10;Description automatically generated">
            <a:hlinkClick r:id="rId13" action="ppaction://hlinksldjump"/>
            <a:extLst>
              <a:ext uri="{FF2B5EF4-FFF2-40B4-BE49-F238E27FC236}">
                <a16:creationId xmlns:a16="http://schemas.microsoft.com/office/drawing/2014/main" id="{EF321C5D-A572-3941-08DE-DBF7C344B29B}"/>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23" name="Picture 22" descr="A white square with a letter&#10;&#10;Description automatically generated">
            <a:hlinkClick r:id="rId14" action="ppaction://hlinksldjump"/>
            <a:extLst>
              <a:ext uri="{FF2B5EF4-FFF2-40B4-BE49-F238E27FC236}">
                <a16:creationId xmlns:a16="http://schemas.microsoft.com/office/drawing/2014/main" id="{5093D4C6-7F50-9417-2266-2900EAA6136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sp>
        <p:nvSpPr>
          <p:cNvPr id="27" name="Rectangle 26">
            <a:hlinkClick r:id="rId15" action="ppaction://hlinksldjump"/>
            <a:extLst>
              <a:ext uri="{FF2B5EF4-FFF2-40B4-BE49-F238E27FC236}">
                <a16:creationId xmlns:a16="http://schemas.microsoft.com/office/drawing/2014/main" id="{CA75E73B-30EF-B880-15DB-491745B90962}"/>
              </a:ext>
            </a:extLst>
          </p:cNvPr>
          <p:cNvSpPr/>
          <p:nvPr/>
        </p:nvSpPr>
        <p:spPr>
          <a:xfrm>
            <a:off x="1419881" y="4894849"/>
            <a:ext cx="707682" cy="92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hlinkClick r:id="rId15" action="ppaction://hlinksldjump"/>
            <a:extLst>
              <a:ext uri="{FF2B5EF4-FFF2-40B4-BE49-F238E27FC236}">
                <a16:creationId xmlns:a16="http://schemas.microsoft.com/office/drawing/2014/main" id="{77177506-6734-E6C7-00D2-BDFCE8BF3A1C}"/>
              </a:ext>
            </a:extLst>
          </p:cNvPr>
          <p:cNvSpPr/>
          <p:nvPr/>
        </p:nvSpPr>
        <p:spPr>
          <a:xfrm>
            <a:off x="2254004" y="4901840"/>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A10798F8-B948-B611-BFCA-B2B721A4C892}"/>
              </a:ext>
            </a:extLst>
          </p:cNvPr>
          <p:cNvSpPr/>
          <p:nvPr/>
        </p:nvSpPr>
        <p:spPr>
          <a:xfrm>
            <a:off x="4332746" y="4901839"/>
            <a:ext cx="3524261" cy="84586"/>
          </a:xfrm>
          <a:prstGeom prst="rect">
            <a:avLst/>
          </a:prstGeom>
          <a:solidFill>
            <a:schemeClr val="bg1">
              <a:alpha val="513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1C3A54C-E57A-2FFE-720E-819AB18AC624}"/>
              </a:ext>
            </a:extLst>
          </p:cNvPr>
          <p:cNvSpPr/>
          <p:nvPr/>
        </p:nvSpPr>
        <p:spPr>
          <a:xfrm>
            <a:off x="7967295" y="4908022"/>
            <a:ext cx="2008328" cy="78501"/>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ED907E1-8D07-C0D6-8A00-1581ED4CD0CC}"/>
              </a:ext>
            </a:extLst>
          </p:cNvPr>
          <p:cNvSpPr/>
          <p:nvPr/>
        </p:nvSpPr>
        <p:spPr>
          <a:xfrm>
            <a:off x="10095619" y="4907358"/>
            <a:ext cx="683131" cy="79548"/>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ooter Placeholder 5">
            <a:extLst>
              <a:ext uri="{FF2B5EF4-FFF2-40B4-BE49-F238E27FC236}">
                <a16:creationId xmlns:a16="http://schemas.microsoft.com/office/drawing/2014/main" id="{415D3F34-99C0-CAC0-75A7-DDE37A6F1CB4}"/>
              </a:ext>
            </a:extLst>
          </p:cNvPr>
          <p:cNvSpPr txBox="1">
            <a:spLocks/>
          </p:cNvSpPr>
          <p:nvPr/>
        </p:nvSpPr>
        <p:spPr>
          <a:xfrm>
            <a:off x="7648174"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©2024 PARADIGM PERSONALITY LABS. ALL RIGHTS RESERVED.</a:t>
            </a:r>
          </a:p>
        </p:txBody>
      </p:sp>
      <p:sp>
        <p:nvSpPr>
          <p:cNvPr id="5" name="Rounded Rectangle 90">
            <a:hlinkClick r:id="rId15" action="ppaction://hlinksldjump"/>
            <a:extLst>
              <a:ext uri="{FF2B5EF4-FFF2-40B4-BE49-F238E27FC236}">
                <a16:creationId xmlns:a16="http://schemas.microsoft.com/office/drawing/2014/main" id="{550C6B90-C1C5-C69E-2C01-7D0C0B1CF20A}"/>
              </a:ext>
            </a:extLst>
          </p:cNvPr>
          <p:cNvSpPr/>
          <p:nvPr/>
        </p:nvSpPr>
        <p:spPr>
          <a:xfrm>
            <a:off x="6205241" y="3310276"/>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N3: Interpretation</a:t>
            </a:r>
          </a:p>
        </p:txBody>
      </p:sp>
      <p:sp>
        <p:nvSpPr>
          <p:cNvPr id="7" name="Rounded Rectangle 92">
            <a:hlinkClick r:id="rId16" action="ppaction://hlinksldjump"/>
            <a:extLst>
              <a:ext uri="{FF2B5EF4-FFF2-40B4-BE49-F238E27FC236}">
                <a16:creationId xmlns:a16="http://schemas.microsoft.com/office/drawing/2014/main" id="{0E058202-5D73-E5E3-239E-9DBC6EBF8B53}"/>
              </a:ext>
            </a:extLst>
          </p:cNvPr>
          <p:cNvSpPr/>
          <p:nvPr/>
        </p:nvSpPr>
        <p:spPr>
          <a:xfrm>
            <a:off x="2824879" y="32935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N1: Worry</a:t>
            </a:r>
          </a:p>
        </p:txBody>
      </p:sp>
      <p:sp>
        <p:nvSpPr>
          <p:cNvPr id="9" name="Rectangle 8">
            <a:hlinkClick r:id="rId17" action="ppaction://hlinksldjump"/>
            <a:extLst>
              <a:ext uri="{FF2B5EF4-FFF2-40B4-BE49-F238E27FC236}">
                <a16:creationId xmlns:a16="http://schemas.microsoft.com/office/drawing/2014/main" id="{FBCD6686-0371-FB79-837F-F7E876FA5DBE}"/>
              </a:ext>
            </a:extLst>
          </p:cNvPr>
          <p:cNvSpPr/>
          <p:nvPr/>
        </p:nvSpPr>
        <p:spPr>
          <a:xfrm>
            <a:off x="4333869" y="4874549"/>
            <a:ext cx="3524261" cy="114972"/>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D66E25B4-E476-F30B-90ED-B86FC8C9A59C}"/>
              </a:ext>
            </a:extLst>
          </p:cNvPr>
          <p:cNvSpPr/>
          <p:nvPr/>
        </p:nvSpPr>
        <p:spPr>
          <a:xfrm>
            <a:off x="7968418" y="4911118"/>
            <a:ext cx="2008328" cy="78501"/>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1142D71B-8107-8B93-9622-9CD84812979E}"/>
              </a:ext>
            </a:extLst>
          </p:cNvPr>
          <p:cNvSpPr/>
          <p:nvPr/>
        </p:nvSpPr>
        <p:spPr>
          <a:xfrm>
            <a:off x="10096742" y="4910454"/>
            <a:ext cx="683131" cy="79548"/>
          </a:xfrm>
          <a:prstGeom prst="rect">
            <a:avLst/>
          </a:prstGeom>
          <a:solidFill>
            <a:srgbClr val="F8F8F8">
              <a:alpha val="5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hlinkClick r:id="rId18" action="ppaction://hlinksldjump"/>
            <a:extLst>
              <a:ext uri="{FF2B5EF4-FFF2-40B4-BE49-F238E27FC236}">
                <a16:creationId xmlns:a16="http://schemas.microsoft.com/office/drawing/2014/main" id="{8FC62ECF-0761-9C9D-59C0-A03488DD41D1}"/>
              </a:ext>
            </a:extLst>
          </p:cNvPr>
          <p:cNvSpPr/>
          <p:nvPr/>
        </p:nvSpPr>
        <p:spPr>
          <a:xfrm>
            <a:off x="7974550" y="4907924"/>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hlinkClick r:id="rId18" action="ppaction://hlinksldjump"/>
            <a:extLst>
              <a:ext uri="{FF2B5EF4-FFF2-40B4-BE49-F238E27FC236}">
                <a16:creationId xmlns:a16="http://schemas.microsoft.com/office/drawing/2014/main" id="{E775BDE5-19F3-9B57-974E-DA51CFC52B65}"/>
              </a:ext>
            </a:extLst>
          </p:cNvPr>
          <p:cNvSpPr/>
          <p:nvPr/>
        </p:nvSpPr>
        <p:spPr>
          <a:xfrm>
            <a:off x="10102874" y="4907260"/>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object 4">
            <a:extLst>
              <a:ext uri="{FF2B5EF4-FFF2-40B4-BE49-F238E27FC236}">
                <a16:creationId xmlns:a16="http://schemas.microsoft.com/office/drawing/2014/main" id="{BA0BA78D-2D02-F520-4712-64EFDE9788D8}"/>
              </a:ext>
            </a:extLst>
          </p:cNvPr>
          <p:cNvSpPr txBox="1">
            <a:spLocks/>
          </p:cNvSpPr>
          <p:nvPr/>
        </p:nvSpPr>
        <p:spPr>
          <a:xfrm rot="16200000">
            <a:off x="-1018523" y="5376919"/>
            <a:ext cx="2705472"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000"/>
                  </a:prstClr>
                </a:solidFill>
                <a:latin typeface="Verdana" panose="020B0604030504040204" pitchFamily="34" charset="0"/>
                <a:ea typeface="Palatino" pitchFamily="2" charset="77"/>
                <a:cs typeface="Lucida Grande" panose="020B0600040502020204" pitchFamily="34" charset="0"/>
              </a:rPr>
              <a:t>N3</a:t>
            </a:r>
            <a:r>
              <a:rPr kumimoji="0" lang="en-US" sz="2000" b="1" u="none" strike="noStrike" kern="1200" cap="none" spc="0" normalizeH="0" baseline="0" noProof="0" dirty="0">
                <a:ln>
                  <a:noFill/>
                </a:ln>
                <a:solidFill>
                  <a:prstClr val="white">
                    <a:alpha val="10000"/>
                  </a:prstClr>
                </a:solidFill>
                <a:effectLst/>
                <a:uLnTx/>
                <a:uFillTx/>
                <a:latin typeface="Verdana" panose="020B0604030504040204" pitchFamily="34" charset="0"/>
                <a:ea typeface="Palatino" pitchFamily="2" charset="77"/>
                <a:cs typeface="Lucida Grande" panose="020B0600040502020204" pitchFamily="34" charset="0"/>
              </a:rPr>
              <a:t>: Interpretation</a:t>
            </a:r>
          </a:p>
        </p:txBody>
      </p:sp>
      <p:sp>
        <p:nvSpPr>
          <p:cNvPr id="2" name="object 4">
            <a:extLst>
              <a:ext uri="{FF2B5EF4-FFF2-40B4-BE49-F238E27FC236}">
                <a16:creationId xmlns:a16="http://schemas.microsoft.com/office/drawing/2014/main" id="{ACEA7323-E45C-8AAB-4A55-2F056207AC26}"/>
              </a:ext>
            </a:extLst>
          </p:cNvPr>
          <p:cNvSpPr txBox="1">
            <a:spLocks/>
          </p:cNvSpPr>
          <p:nvPr/>
        </p:nvSpPr>
        <p:spPr>
          <a:xfrm>
            <a:off x="1402636" y="4663188"/>
            <a:ext cx="2008328"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Interpretation: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6AF9712A-43AE-F9D0-C2F9-3D51BD6E32FF}"/>
              </a:ext>
            </a:extLst>
          </p:cNvPr>
          <p:cNvSpPr txBox="1">
            <a:spLocks/>
          </p:cNvSpPr>
          <p:nvPr/>
        </p:nvSpPr>
        <p:spPr>
          <a:xfrm>
            <a:off x="8682372" y="4656441"/>
            <a:ext cx="2091414"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Interpretation: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9" name="object 4">
            <a:extLst>
              <a:ext uri="{FF2B5EF4-FFF2-40B4-BE49-F238E27FC236}">
                <a16:creationId xmlns:a16="http://schemas.microsoft.com/office/drawing/2014/main" id="{F2B2FDE1-337A-EBBA-4A1A-5A6D1B66A108}"/>
              </a:ext>
            </a:extLst>
          </p:cNvPr>
          <p:cNvSpPr txBox="1">
            <a:spLocks/>
          </p:cNvSpPr>
          <p:nvPr/>
        </p:nvSpPr>
        <p:spPr>
          <a:xfrm>
            <a:off x="4911631" y="4667084"/>
            <a:ext cx="2390097"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Interpretation: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1589083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0E9D-8394-D42B-E80E-FE3142AECA9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4" name="Picture 13">
            <a:extLst>
              <a:ext uri="{FF2B5EF4-FFF2-40B4-BE49-F238E27FC236}">
                <a16:creationId xmlns:a16="http://schemas.microsoft.com/office/drawing/2014/main" id="{A97894B4-369A-1329-7A53-BB3BF9FCC5A9}"/>
              </a:ext>
            </a:extLst>
          </p:cNvPr>
          <p:cNvPicPr>
            <a:picLocks noChangeAspect="1"/>
          </p:cNvPicPr>
          <p:nvPr/>
        </p:nvPicPr>
        <p:blipFill>
          <a:blip r:embed="rId3"/>
          <a:stretch>
            <a:fillRect/>
          </a:stretch>
        </p:blipFill>
        <p:spPr>
          <a:xfrm>
            <a:off x="-1" y="2684667"/>
            <a:ext cx="12191999" cy="4242861"/>
          </a:xfrm>
          <a:prstGeom prst="rect">
            <a:avLst/>
          </a:prstGeom>
        </p:spPr>
      </p:pic>
      <p:sp>
        <p:nvSpPr>
          <p:cNvPr id="3" name="Title 2">
            <a:extLst>
              <a:ext uri="{FF2B5EF4-FFF2-40B4-BE49-F238E27FC236}">
                <a16:creationId xmlns:a16="http://schemas.microsoft.com/office/drawing/2014/main" id="{3FD80B3C-BE14-48BB-AB4D-7B75D152789C}"/>
              </a:ext>
            </a:extLst>
          </p:cNvPr>
          <p:cNvSpPr>
            <a:spLocks noGrp="1"/>
          </p:cNvSpPr>
          <p:nvPr>
            <p:ph type="title" idx="4294967295"/>
          </p:nvPr>
        </p:nvSpPr>
        <p:spPr/>
        <p:txBody>
          <a:bodyPr/>
          <a:lstStyle/>
          <a:p>
            <a:r>
              <a:rPr lang="en-US" dirty="0">
                <a:solidFill>
                  <a:schemeClr val="bg1"/>
                </a:solidFill>
              </a:rPr>
              <a:t>N1: Worry</a:t>
            </a:r>
          </a:p>
        </p:txBody>
      </p:sp>
      <p:sp>
        <p:nvSpPr>
          <p:cNvPr id="8" name="Rectangle 7"/>
          <p:cNvSpPr/>
          <p:nvPr/>
        </p:nvSpPr>
        <p:spPr>
          <a:xfrm>
            <a:off x="0" y="4101219"/>
            <a:ext cx="12192000" cy="2832981"/>
          </a:xfrm>
          <a:prstGeom prst="rect">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srgbClr val="19778F"/>
                </a:solidFill>
                <a:effectLst/>
                <a:uLnTx/>
                <a:uFillTx/>
                <a:latin typeface="Raleway"/>
                <a:ea typeface="+mn-ea"/>
                <a:cs typeface="Raleway"/>
              </a:rPr>
              <a:t>N</a:t>
            </a:r>
            <a:endParaRPr kumimoji="0" lang="en-US" sz="2000" b="1" i="0" u="none" strike="noStrike" kern="1200" cap="none" spc="0" normalizeH="0" baseline="0" noProof="0" dirty="0">
              <a:ln>
                <a:noFill/>
              </a:ln>
              <a:solidFill>
                <a:srgbClr val="19778F"/>
              </a:solidFill>
              <a:effectLst/>
              <a:uLnTx/>
              <a:uFillTx/>
              <a:latin typeface="Raleway"/>
              <a:ea typeface="+mn-ea"/>
              <a:cs typeface="Raleway"/>
            </a:endParaRPr>
          </a:p>
        </p:txBody>
      </p:sp>
      <p:sp>
        <p:nvSpPr>
          <p:cNvPr id="51"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3"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4"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5"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6" name="Isosceles Triangle 55"/>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7" name="Isosceles Triangle 5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8" name="Isosceles Triangle 57"/>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Isosceles Triangle 58"/>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0" name="Isosceles Triangle 59"/>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CA67224D-0C16-4671-9B98-5E855E8D484D}"/>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19778F"/>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sp>
        <p:nvSpPr>
          <p:cNvPr id="66" name="Rectangle 65"/>
          <p:cNvSpPr/>
          <p:nvPr/>
        </p:nvSpPr>
        <p:spPr>
          <a:xfrm>
            <a:off x="7638992" y="3765509"/>
            <a:ext cx="210185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19778F"/>
                </a:solidFill>
                <a:latin typeface="Garamond" panose="02020404030301010803" pitchFamily="18" charset="0"/>
                <a:ea typeface="Palatino" pitchFamily="2" charset="77"/>
                <a:cs typeface="Lucida Grande" panose="020B0600040502020204" pitchFamily="34" charset="0"/>
              </a:rPr>
              <a:t>b</a:t>
            </a:r>
            <a:r>
              <a:rPr kumimoji="0" lang="en-US" sz="1000" u="none" strike="noStrike" kern="1200" cap="none" spc="0" normalizeH="0" baseline="0" noProof="0" dirty="0" err="1">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ouncing</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 back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slower to recover</a:t>
            </a:r>
          </a:p>
        </p:txBody>
      </p:sp>
      <p:sp>
        <p:nvSpPr>
          <p:cNvPr id="68" name="object 4">
            <a:extLst>
              <a:ext uri="{FF2B5EF4-FFF2-40B4-BE49-F238E27FC236}">
                <a16:creationId xmlns:a16="http://schemas.microsoft.com/office/drawing/2014/main" id="{CA67224D-0C16-4671-9B98-5E855E8D484D}"/>
              </a:ext>
            </a:extLst>
          </p:cNvPr>
          <p:cNvSpPr txBox="1">
            <a:spLocks/>
          </p:cNvSpPr>
          <p:nvPr/>
        </p:nvSpPr>
        <p:spPr>
          <a:xfrm>
            <a:off x="1402636" y="4663188"/>
            <a:ext cx="1832273"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Rebound Time: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72" name="object 4">
            <a:extLst>
              <a:ext uri="{FF2B5EF4-FFF2-40B4-BE49-F238E27FC236}">
                <a16:creationId xmlns:a16="http://schemas.microsoft.com/office/drawing/2014/main" id="{CA67224D-0C16-4671-9B98-5E855E8D484D}"/>
              </a:ext>
            </a:extLst>
          </p:cNvPr>
          <p:cNvSpPr txBox="1">
            <a:spLocks/>
          </p:cNvSpPr>
          <p:nvPr/>
        </p:nvSpPr>
        <p:spPr>
          <a:xfrm>
            <a:off x="8765458" y="4656441"/>
            <a:ext cx="2008327"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Rebound Time: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1" name="object 4">
            <a:extLst>
              <a:ext uri="{FF2B5EF4-FFF2-40B4-BE49-F238E27FC236}">
                <a16:creationId xmlns:a16="http://schemas.microsoft.com/office/drawing/2014/main" id="{CA67224D-0C16-4671-9B98-5E855E8D484D}"/>
              </a:ext>
            </a:extLst>
          </p:cNvPr>
          <p:cNvSpPr txBox="1">
            <a:spLocks/>
          </p:cNvSpPr>
          <p:nvPr/>
        </p:nvSpPr>
        <p:spPr>
          <a:xfrm>
            <a:off x="2297900" y="5477315"/>
            <a:ext cx="7371121"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600"/>
              </a:spcAft>
              <a:buClrTx/>
              <a:buSzTx/>
              <a:buFontTx/>
              <a:buNone/>
              <a:tabLst/>
              <a:defRPr/>
            </a:pP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Do you bounce into action in crises and </a:t>
            </a:r>
            <a:r>
              <a:rPr kumimoji="0" lang="en-US" sz="1600" b="1" u="none" strike="noStrike" kern="1200" cap="none" spc="0" normalizeH="0" baseline="0" noProof="0">
                <a:ln>
                  <a:noFill/>
                </a:ln>
                <a:solidFill>
                  <a:srgbClr val="19778F"/>
                </a:solidFill>
                <a:effectLst/>
                <a:uLnTx/>
                <a:uFillTx/>
                <a:latin typeface="Garamond" panose="02020404030301010803" pitchFamily="18" charset="0"/>
                <a:ea typeface="Palatino" pitchFamily="2" charset="77"/>
              </a:rPr>
              <a:t>stressful situations</a:t>
            </a: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a:t>
            </a:r>
          </a:p>
        </p:txBody>
      </p:sp>
      <p:grpSp>
        <p:nvGrpSpPr>
          <p:cNvPr id="42" name="Group 41"/>
          <p:cNvGrpSpPr/>
          <p:nvPr/>
        </p:nvGrpSpPr>
        <p:grpSpPr>
          <a:xfrm>
            <a:off x="1411236" y="1849917"/>
            <a:ext cx="9358869" cy="92719"/>
            <a:chOff x="1411236" y="1682277"/>
            <a:chExt cx="9358869" cy="92719"/>
          </a:xfrm>
        </p:grpSpPr>
        <p:sp>
          <p:nvSpPr>
            <p:cNvPr id="43" name="Rectangle 42"/>
            <p:cNvSpPr/>
            <p:nvPr/>
          </p:nvSpPr>
          <p:spPr>
            <a:xfrm>
              <a:off x="1411236" y="168227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245359" y="168926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24101" y="168926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p:cNvSpPr/>
            <p:nvPr/>
          </p:nvSpPr>
          <p:spPr>
            <a:xfrm>
              <a:off x="7958650" y="169545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0086974" y="169478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1" name="Rounded Rectangle 90">
            <a:hlinkClick r:id="" action="ppaction://noaction"/>
          </p:cNvPr>
          <p:cNvSpPr/>
          <p:nvPr/>
        </p:nvSpPr>
        <p:spPr>
          <a:xfrm>
            <a:off x="2821581" y="329920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92" name="Rounded Rectangle 91">
            <a:hlinkClick r:id="rId4" action="ppaction://hlinksldjump"/>
          </p:cNvPr>
          <p:cNvSpPr/>
          <p:nvPr/>
        </p:nvSpPr>
        <p:spPr>
          <a:xfrm>
            <a:off x="4515060"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N2: Intensity</a:t>
            </a:r>
          </a:p>
        </p:txBody>
      </p:sp>
      <p:sp>
        <p:nvSpPr>
          <p:cNvPr id="93" name="Rounded Rectangle 92">
            <a:hlinkClick r:id="rId5" action="ppaction://hlinksldjump"/>
          </p:cNvPr>
          <p:cNvSpPr/>
          <p:nvPr/>
        </p:nvSpPr>
        <p:spPr>
          <a:xfrm>
            <a:off x="6208539"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N3: Interpretation</a:t>
            </a:r>
          </a:p>
        </p:txBody>
      </p:sp>
      <p:sp>
        <p:nvSpPr>
          <p:cNvPr id="94" name="Rounded Rectangle 93">
            <a:hlinkClick r:id="" action="ppaction://noaction"/>
          </p:cNvPr>
          <p:cNvSpPr/>
          <p:nvPr/>
        </p:nvSpPr>
        <p:spPr>
          <a:xfrm>
            <a:off x="7902018"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N4: Rebound Time</a:t>
            </a:r>
          </a:p>
        </p:txBody>
      </p:sp>
      <p:sp>
        <p:nvSpPr>
          <p:cNvPr id="73" name="object 4">
            <a:extLst>
              <a:ext uri="{FF2B5EF4-FFF2-40B4-BE49-F238E27FC236}">
                <a16:creationId xmlns:a16="http://schemas.microsoft.com/office/drawing/2014/main" id="{CA67224D-0C16-4671-9B98-5E855E8D484D}"/>
              </a:ext>
            </a:extLst>
          </p:cNvPr>
          <p:cNvSpPr txBox="1">
            <a:spLocks/>
          </p:cNvSpPr>
          <p:nvPr/>
        </p:nvSpPr>
        <p:spPr>
          <a:xfrm>
            <a:off x="4935697" y="4667084"/>
            <a:ext cx="2314418"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Rebound Time: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76" name="Rectangle 75"/>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9" name="object 4">
            <a:extLst>
              <a:ext uri="{FF2B5EF4-FFF2-40B4-BE49-F238E27FC236}">
                <a16:creationId xmlns:a16="http://schemas.microsoft.com/office/drawing/2014/main" id="{CA67224D-0C16-4671-9B98-5E855E8D484D}"/>
              </a:ext>
            </a:extLst>
          </p:cNvPr>
          <p:cNvSpPr txBox="1">
            <a:spLocks/>
          </p:cNvSpPr>
          <p:nvPr/>
        </p:nvSpPr>
        <p:spPr>
          <a:xfrm>
            <a:off x="1402593"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80" name="object 4">
            <a:extLst>
              <a:ext uri="{FF2B5EF4-FFF2-40B4-BE49-F238E27FC236}">
                <a16:creationId xmlns:a16="http://schemas.microsoft.com/office/drawing/2014/main" id="{CA67224D-0C16-4671-9B98-5E855E8D484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3" name="object 4">
            <a:extLst>
              <a:ext uri="{FF2B5EF4-FFF2-40B4-BE49-F238E27FC236}">
                <a16:creationId xmlns:a16="http://schemas.microsoft.com/office/drawing/2014/main" id="{CA67224D-0C16-4671-9B98-5E855E8D484D}"/>
              </a:ext>
            </a:extLst>
          </p:cNvPr>
          <p:cNvSpPr txBox="1">
            <a:spLocks/>
          </p:cNvSpPr>
          <p:nvPr/>
        </p:nvSpPr>
        <p:spPr>
          <a:xfrm>
            <a:off x="9493583" y="2087797"/>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90" name="object 4">
            <a:extLst>
              <a:ext uri="{FF2B5EF4-FFF2-40B4-BE49-F238E27FC236}">
                <a16:creationId xmlns:a16="http://schemas.microsoft.com/office/drawing/2014/main" id="{CA67224D-0C16-4671-9B98-5E855E8D484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5" name="object 4">
            <a:extLst>
              <a:ext uri="{FF2B5EF4-FFF2-40B4-BE49-F238E27FC236}">
                <a16:creationId xmlns:a16="http://schemas.microsoft.com/office/drawing/2014/main" id="{CA67224D-0C16-4671-9B98-5E855E8D484D}"/>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6" name="object 4">
            <a:extLst>
              <a:ext uri="{FF2B5EF4-FFF2-40B4-BE49-F238E27FC236}">
                <a16:creationId xmlns:a16="http://schemas.microsoft.com/office/drawing/2014/main" id="{CA67224D-0C16-4671-9B98-5E855E8D484D}"/>
              </a:ext>
            </a:extLst>
          </p:cNvPr>
          <p:cNvSpPr txBox="1">
            <a:spLocks/>
          </p:cNvSpPr>
          <p:nvPr/>
        </p:nvSpPr>
        <p:spPr>
          <a:xfrm>
            <a:off x="5507796"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50" name="Rectangle 49">
            <a:hlinkClick r:id="" action="ppaction://noaction"/>
            <a:extLst>
              <a:ext uri="{FF2B5EF4-FFF2-40B4-BE49-F238E27FC236}">
                <a16:creationId xmlns:a16="http://schemas.microsoft.com/office/drawing/2014/main" id="{913F9B13-95DC-4571-B0E3-BD089BF4F349}"/>
              </a:ext>
            </a:extLst>
          </p:cNvPr>
          <p:cNvSpPr/>
          <p:nvPr/>
        </p:nvSpPr>
        <p:spPr>
          <a:xfrm>
            <a:off x="275678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hlinkClick r:id="" action="ppaction://noaction"/>
            <a:extLst>
              <a:ext uri="{FF2B5EF4-FFF2-40B4-BE49-F238E27FC236}">
                <a16:creationId xmlns:a16="http://schemas.microsoft.com/office/drawing/2014/main" id="{65E79A7F-E733-44F8-8FFD-71D6874772D7}"/>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 action="ppaction://noaction"/>
            <a:extLst>
              <a:ext uri="{FF2B5EF4-FFF2-40B4-BE49-F238E27FC236}">
                <a16:creationId xmlns:a16="http://schemas.microsoft.com/office/drawing/2014/main" id="{D8ACAB6C-3823-4F60-8076-9F0435C0F77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2E516B8E-3595-4FAD-92B1-810C71ABCC97}"/>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229C21F5-BB02-4EE8-8CA7-CD4EAD95FAF8}"/>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with a black background&#10;&#10;Description automatically generated">
            <a:hlinkClick r:id="rId6" action="ppaction://hlinksldjump"/>
            <a:extLst>
              <a:ext uri="{FF2B5EF4-FFF2-40B4-BE49-F238E27FC236}">
                <a16:creationId xmlns:a16="http://schemas.microsoft.com/office/drawing/2014/main" id="{A84C6D8F-BE99-4D17-858B-768EF9AE17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12" name="Picture 11" descr="A blue square with white letter n&#10;&#10;Description automatically generated">
            <a:hlinkClick r:id="rId8" action="ppaction://hlinksldjump"/>
            <a:extLst>
              <a:ext uri="{FF2B5EF4-FFF2-40B4-BE49-F238E27FC236}">
                <a16:creationId xmlns:a16="http://schemas.microsoft.com/office/drawing/2014/main" id="{DB6759B7-D5E4-5539-5D62-793EA47FFF57}"/>
              </a:ext>
            </a:extLst>
          </p:cNvPr>
          <p:cNvPicPr>
            <a:picLocks noChangeAspect="1"/>
          </p:cNvPicPr>
          <p:nvPr/>
        </p:nvPicPr>
        <p:blipFill rotWithShape="1">
          <a:blip r:embed="rId9">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0" name="Picture 19" descr="A white square with a letter&#10;&#10;Description automatically generated">
            <a:hlinkClick r:id="rId10" action="ppaction://hlinksldjump"/>
            <a:extLst>
              <a:ext uri="{FF2B5EF4-FFF2-40B4-BE49-F238E27FC236}">
                <a16:creationId xmlns:a16="http://schemas.microsoft.com/office/drawing/2014/main" id="{6A2265EA-22EC-3A84-FA0E-0BA842E0FB02}"/>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21" name="Picture 20" descr="A white square with a letter&#10;&#10;Description automatically generated">
            <a:hlinkClick r:id="rId12" action="ppaction://hlinksldjump"/>
            <a:extLst>
              <a:ext uri="{FF2B5EF4-FFF2-40B4-BE49-F238E27FC236}">
                <a16:creationId xmlns:a16="http://schemas.microsoft.com/office/drawing/2014/main" id="{CE066BA3-58D9-F666-D4AC-18AE569A90B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22" name="Picture 21" descr="A white square with a letter&#10;&#10;Description automatically generated">
            <a:hlinkClick r:id="rId13" action="ppaction://hlinksldjump"/>
            <a:extLst>
              <a:ext uri="{FF2B5EF4-FFF2-40B4-BE49-F238E27FC236}">
                <a16:creationId xmlns:a16="http://schemas.microsoft.com/office/drawing/2014/main" id="{EF321C5D-A572-3941-08DE-DBF7C344B29B}"/>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23" name="Picture 22" descr="A white square with a letter&#10;&#10;Description automatically generated">
            <a:hlinkClick r:id="rId14" action="ppaction://hlinksldjump"/>
            <a:extLst>
              <a:ext uri="{FF2B5EF4-FFF2-40B4-BE49-F238E27FC236}">
                <a16:creationId xmlns:a16="http://schemas.microsoft.com/office/drawing/2014/main" id="{5093D4C6-7F50-9417-2266-2900EAA6136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grpSp>
        <p:nvGrpSpPr>
          <p:cNvPr id="26" name="Group 25">
            <a:extLst>
              <a:ext uri="{FF2B5EF4-FFF2-40B4-BE49-F238E27FC236}">
                <a16:creationId xmlns:a16="http://schemas.microsoft.com/office/drawing/2014/main" id="{BCB01A91-7583-3E05-0C4E-F561C3B92C15}"/>
              </a:ext>
            </a:extLst>
          </p:cNvPr>
          <p:cNvGrpSpPr/>
          <p:nvPr/>
        </p:nvGrpSpPr>
        <p:grpSpPr>
          <a:xfrm>
            <a:off x="1419881" y="4894849"/>
            <a:ext cx="9358869" cy="92719"/>
            <a:chOff x="1411236" y="1682277"/>
            <a:chExt cx="9358869" cy="92719"/>
          </a:xfrm>
          <a:solidFill>
            <a:srgbClr val="F8F8F8">
              <a:alpha val="51373"/>
            </a:srgbClr>
          </a:solidFill>
        </p:grpSpPr>
        <p:sp>
          <p:nvSpPr>
            <p:cNvPr id="27" name="Rectangle 26">
              <a:hlinkClick r:id="rId15" action="ppaction://hlinksldjump"/>
              <a:extLst>
                <a:ext uri="{FF2B5EF4-FFF2-40B4-BE49-F238E27FC236}">
                  <a16:creationId xmlns:a16="http://schemas.microsoft.com/office/drawing/2014/main" id="{CA75E73B-30EF-B880-15DB-491745B90962}"/>
                </a:ext>
              </a:extLst>
            </p:cNvPr>
            <p:cNvSpPr/>
            <p:nvPr/>
          </p:nvSpPr>
          <p:spPr>
            <a:xfrm>
              <a:off x="1411236" y="1682277"/>
              <a:ext cx="707682" cy="92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hlinkClick r:id="rId15" action="ppaction://hlinksldjump"/>
              <a:extLst>
                <a:ext uri="{FF2B5EF4-FFF2-40B4-BE49-F238E27FC236}">
                  <a16:creationId xmlns:a16="http://schemas.microsoft.com/office/drawing/2014/main" id="{77177506-6734-E6C7-00D2-BDFCE8BF3A1C}"/>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A10798F8-B948-B611-BFCA-B2B721A4C892}"/>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1C3A54C-E57A-2FFE-720E-819AB18AC624}"/>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ED907E1-8D07-C0D6-8A00-1581ED4CD0CC}"/>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3" name="Footer Placeholder 5">
            <a:extLst>
              <a:ext uri="{FF2B5EF4-FFF2-40B4-BE49-F238E27FC236}">
                <a16:creationId xmlns:a16="http://schemas.microsoft.com/office/drawing/2014/main" id="{415D3F34-99C0-CAC0-75A7-DDE37A6F1CB4}"/>
              </a:ext>
            </a:extLst>
          </p:cNvPr>
          <p:cNvSpPr txBox="1">
            <a:spLocks/>
          </p:cNvSpPr>
          <p:nvPr/>
        </p:nvSpPr>
        <p:spPr>
          <a:xfrm>
            <a:off x="7648174"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©2024 PARADIGM PERSONALITY LABS. ALL RIGHTS RESERVED.</a:t>
            </a:r>
          </a:p>
        </p:txBody>
      </p:sp>
      <p:sp>
        <p:nvSpPr>
          <p:cNvPr id="2" name="object 4">
            <a:extLst>
              <a:ext uri="{FF2B5EF4-FFF2-40B4-BE49-F238E27FC236}">
                <a16:creationId xmlns:a16="http://schemas.microsoft.com/office/drawing/2014/main" id="{A4DDFB0D-36EE-115D-7BB8-D82B316F3037}"/>
              </a:ext>
            </a:extLst>
          </p:cNvPr>
          <p:cNvSpPr txBox="1">
            <a:spLocks/>
          </p:cNvSpPr>
          <p:nvPr/>
        </p:nvSpPr>
        <p:spPr>
          <a:xfrm rot="16200000">
            <a:off x="-1015187" y="5383522"/>
            <a:ext cx="2698800"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000"/>
                  </a:prstClr>
                </a:solidFill>
                <a:latin typeface="Verdana" panose="020B0604030504040204" pitchFamily="34" charset="0"/>
                <a:ea typeface="Palatino" pitchFamily="2" charset="77"/>
                <a:cs typeface="Lucida Grande" panose="020B0600040502020204" pitchFamily="34" charset="0"/>
              </a:rPr>
              <a:t>N4</a:t>
            </a:r>
            <a:r>
              <a:rPr kumimoji="0" lang="en-US" sz="2000" b="1" u="none" strike="noStrike" kern="1200" cap="none" spc="0" normalizeH="0" baseline="0" noProof="0" dirty="0">
                <a:ln>
                  <a:noFill/>
                </a:ln>
                <a:solidFill>
                  <a:prstClr val="white">
                    <a:alpha val="10000"/>
                  </a:prstClr>
                </a:solidFill>
                <a:effectLst/>
                <a:uLnTx/>
                <a:uFillTx/>
                <a:latin typeface="Verdana" panose="020B0604030504040204" pitchFamily="34" charset="0"/>
                <a:ea typeface="Palatino" pitchFamily="2" charset="77"/>
                <a:cs typeface="Lucida Grande" panose="020B0600040502020204" pitchFamily="34" charset="0"/>
              </a:rPr>
              <a:t>: Rebound Time</a:t>
            </a:r>
          </a:p>
        </p:txBody>
      </p:sp>
      <p:sp>
        <p:nvSpPr>
          <p:cNvPr id="5" name="Rounded Rectangle 90">
            <a:hlinkClick r:id="rId15" action="ppaction://hlinksldjump"/>
            <a:extLst>
              <a:ext uri="{FF2B5EF4-FFF2-40B4-BE49-F238E27FC236}">
                <a16:creationId xmlns:a16="http://schemas.microsoft.com/office/drawing/2014/main" id="{550C6B90-C1C5-C69E-2C01-7D0C0B1CF20A}"/>
              </a:ext>
            </a:extLst>
          </p:cNvPr>
          <p:cNvSpPr/>
          <p:nvPr/>
        </p:nvSpPr>
        <p:spPr>
          <a:xfrm>
            <a:off x="7915973" y="3300096"/>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N4: Rebound Time</a:t>
            </a:r>
          </a:p>
        </p:txBody>
      </p:sp>
      <p:sp>
        <p:nvSpPr>
          <p:cNvPr id="7" name="Rounded Rectangle 92">
            <a:hlinkClick r:id="rId16" action="ppaction://hlinksldjump"/>
            <a:extLst>
              <a:ext uri="{FF2B5EF4-FFF2-40B4-BE49-F238E27FC236}">
                <a16:creationId xmlns:a16="http://schemas.microsoft.com/office/drawing/2014/main" id="{0E058202-5D73-E5E3-239E-9DBC6EBF8B53}"/>
              </a:ext>
            </a:extLst>
          </p:cNvPr>
          <p:cNvSpPr/>
          <p:nvPr/>
        </p:nvSpPr>
        <p:spPr>
          <a:xfrm>
            <a:off x="2824879" y="32935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N1: Worry</a:t>
            </a:r>
          </a:p>
        </p:txBody>
      </p:sp>
      <p:sp>
        <p:nvSpPr>
          <p:cNvPr id="9" name="Rectangle 8">
            <a:hlinkClick r:id="rId17" action="ppaction://hlinksldjump"/>
            <a:extLst>
              <a:ext uri="{FF2B5EF4-FFF2-40B4-BE49-F238E27FC236}">
                <a16:creationId xmlns:a16="http://schemas.microsoft.com/office/drawing/2014/main" id="{B0C7F2F1-5409-65CF-B3DA-612EFEC55D0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18" action="ppaction://hlinksldjump"/>
            <a:extLst>
              <a:ext uri="{FF2B5EF4-FFF2-40B4-BE49-F238E27FC236}">
                <a16:creationId xmlns:a16="http://schemas.microsoft.com/office/drawing/2014/main" id="{A8B38A71-1E8C-62DD-4997-5CC03EEDA0FD}"/>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hlinkClick r:id="rId18" action="ppaction://hlinksldjump"/>
            <a:extLst>
              <a:ext uri="{FF2B5EF4-FFF2-40B4-BE49-F238E27FC236}">
                <a16:creationId xmlns:a16="http://schemas.microsoft.com/office/drawing/2014/main" id="{64C7D67C-D5C3-BD1E-E71E-9CC337C6AC7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2669364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0E9D-8394-D42B-E80E-FE3142AECA9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4" name="Picture 13">
            <a:extLst>
              <a:ext uri="{FF2B5EF4-FFF2-40B4-BE49-F238E27FC236}">
                <a16:creationId xmlns:a16="http://schemas.microsoft.com/office/drawing/2014/main" id="{A97894B4-369A-1329-7A53-BB3BF9FCC5A9}"/>
              </a:ext>
            </a:extLst>
          </p:cNvPr>
          <p:cNvPicPr>
            <a:picLocks noChangeAspect="1"/>
          </p:cNvPicPr>
          <p:nvPr/>
        </p:nvPicPr>
        <p:blipFill>
          <a:blip r:embed="rId3"/>
          <a:stretch>
            <a:fillRect/>
          </a:stretch>
        </p:blipFill>
        <p:spPr>
          <a:xfrm>
            <a:off x="-1" y="2684667"/>
            <a:ext cx="12191999" cy="4242861"/>
          </a:xfrm>
          <a:prstGeom prst="rect">
            <a:avLst/>
          </a:prstGeom>
        </p:spPr>
      </p:pic>
      <p:sp>
        <p:nvSpPr>
          <p:cNvPr id="3" name="Title 2">
            <a:extLst>
              <a:ext uri="{FF2B5EF4-FFF2-40B4-BE49-F238E27FC236}">
                <a16:creationId xmlns:a16="http://schemas.microsoft.com/office/drawing/2014/main" id="{3FD80B3C-BE14-48BB-AB4D-7B75D152789C}"/>
              </a:ext>
            </a:extLst>
          </p:cNvPr>
          <p:cNvSpPr>
            <a:spLocks noGrp="1"/>
          </p:cNvSpPr>
          <p:nvPr>
            <p:ph type="title" idx="4294967295"/>
          </p:nvPr>
        </p:nvSpPr>
        <p:spPr/>
        <p:txBody>
          <a:bodyPr/>
          <a:lstStyle/>
          <a:p>
            <a:r>
              <a:rPr lang="en-US" dirty="0">
                <a:solidFill>
                  <a:schemeClr val="bg1"/>
                </a:solidFill>
              </a:rPr>
              <a:t>N1: Worry</a:t>
            </a:r>
          </a:p>
        </p:txBody>
      </p:sp>
      <p:sp>
        <p:nvSpPr>
          <p:cNvPr id="8" name="Rectangle 7"/>
          <p:cNvSpPr/>
          <p:nvPr/>
        </p:nvSpPr>
        <p:spPr>
          <a:xfrm>
            <a:off x="0" y="4101219"/>
            <a:ext cx="12192000" cy="2832981"/>
          </a:xfrm>
          <a:prstGeom prst="rect">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srgbClr val="19778F"/>
                </a:solidFill>
                <a:effectLst/>
                <a:uLnTx/>
                <a:uFillTx/>
                <a:latin typeface="Raleway"/>
                <a:ea typeface="+mn-ea"/>
                <a:cs typeface="Raleway"/>
              </a:rPr>
              <a:t>N</a:t>
            </a:r>
            <a:endParaRPr kumimoji="0" lang="en-US" sz="2000" b="1" i="0" u="none" strike="noStrike" kern="1200" cap="none" spc="0" normalizeH="0" baseline="0" noProof="0" dirty="0">
              <a:ln>
                <a:noFill/>
              </a:ln>
              <a:solidFill>
                <a:srgbClr val="19778F"/>
              </a:solidFill>
              <a:effectLst/>
              <a:uLnTx/>
              <a:uFillTx/>
              <a:latin typeface="Raleway"/>
              <a:ea typeface="+mn-ea"/>
              <a:cs typeface="Raleway"/>
            </a:endParaRPr>
          </a:p>
        </p:txBody>
      </p:sp>
      <p:sp>
        <p:nvSpPr>
          <p:cNvPr id="51"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3"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4"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5"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6" name="Isosceles Triangle 55"/>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7" name="Isosceles Triangle 5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8" name="Isosceles Triangle 57"/>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Isosceles Triangle 58"/>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0" name="Isosceles Triangle 59"/>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CA67224D-0C16-4671-9B98-5E855E8D484D}"/>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19778F"/>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sp>
        <p:nvSpPr>
          <p:cNvPr id="66" name="Rectangle 65"/>
          <p:cNvSpPr/>
          <p:nvPr/>
        </p:nvSpPr>
        <p:spPr>
          <a:xfrm>
            <a:off x="7638992" y="3765509"/>
            <a:ext cx="210185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19778F"/>
                </a:solidFill>
                <a:latin typeface="Garamond" panose="02020404030301010803" pitchFamily="18" charset="0"/>
                <a:ea typeface="Palatino" pitchFamily="2" charset="77"/>
                <a:cs typeface="Lucida Grande" panose="020B0600040502020204" pitchFamily="34" charset="0"/>
              </a:rPr>
              <a:t>b</a:t>
            </a:r>
            <a:r>
              <a:rPr kumimoji="0" lang="en-US" sz="1000" u="none" strike="noStrike" kern="1200" cap="none" spc="0" normalizeH="0" baseline="0" noProof="0" dirty="0" err="1">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ouncing</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 back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slower to recover</a:t>
            </a:r>
          </a:p>
        </p:txBody>
      </p:sp>
      <p:sp>
        <p:nvSpPr>
          <p:cNvPr id="81" name="object 4">
            <a:extLst>
              <a:ext uri="{FF2B5EF4-FFF2-40B4-BE49-F238E27FC236}">
                <a16:creationId xmlns:a16="http://schemas.microsoft.com/office/drawing/2014/main" id="{CA67224D-0C16-4671-9B98-5E855E8D484D}"/>
              </a:ext>
            </a:extLst>
          </p:cNvPr>
          <p:cNvSpPr txBox="1">
            <a:spLocks/>
          </p:cNvSpPr>
          <p:nvPr/>
        </p:nvSpPr>
        <p:spPr>
          <a:xfrm>
            <a:off x="2297900" y="5477315"/>
            <a:ext cx="7371121"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600"/>
              </a:spcAft>
              <a:buClrTx/>
              <a:buSzTx/>
              <a:buFontTx/>
              <a:buNone/>
              <a:tabLst/>
              <a:defRPr/>
            </a:pP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Or do you take time to process the situation and revisit it after resolution?</a:t>
            </a:r>
          </a:p>
        </p:txBody>
      </p:sp>
      <p:sp>
        <p:nvSpPr>
          <p:cNvPr id="43" name="Rectangle 42"/>
          <p:cNvSpPr/>
          <p:nvPr/>
        </p:nvSpPr>
        <p:spPr>
          <a:xfrm>
            <a:off x="1411236" y="184991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245359" y="185690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24101" y="185690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p:cNvSpPr/>
          <p:nvPr/>
        </p:nvSpPr>
        <p:spPr>
          <a:xfrm>
            <a:off x="7958650" y="186309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0086974" y="186242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Rounded Rectangle 90">
            <a:hlinkClick r:id="" action="ppaction://noaction"/>
          </p:cNvPr>
          <p:cNvSpPr/>
          <p:nvPr/>
        </p:nvSpPr>
        <p:spPr>
          <a:xfrm>
            <a:off x="2821581" y="329920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92" name="Rounded Rectangle 91">
            <a:hlinkClick r:id="rId4" action="ppaction://hlinksldjump"/>
          </p:cNvPr>
          <p:cNvSpPr/>
          <p:nvPr/>
        </p:nvSpPr>
        <p:spPr>
          <a:xfrm>
            <a:off x="4515060"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N2: Intensity</a:t>
            </a:r>
          </a:p>
        </p:txBody>
      </p:sp>
      <p:sp>
        <p:nvSpPr>
          <p:cNvPr id="93" name="Rounded Rectangle 92">
            <a:hlinkClick r:id="rId5" action="ppaction://hlinksldjump"/>
          </p:cNvPr>
          <p:cNvSpPr/>
          <p:nvPr/>
        </p:nvSpPr>
        <p:spPr>
          <a:xfrm>
            <a:off x="6208539"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N3: Interpretation</a:t>
            </a:r>
          </a:p>
        </p:txBody>
      </p:sp>
      <p:sp>
        <p:nvSpPr>
          <p:cNvPr id="94" name="Rounded Rectangle 93">
            <a:hlinkClick r:id="" action="ppaction://noaction"/>
          </p:cNvPr>
          <p:cNvSpPr/>
          <p:nvPr/>
        </p:nvSpPr>
        <p:spPr>
          <a:xfrm>
            <a:off x="7902018"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N4: Rebound Time</a:t>
            </a:r>
          </a:p>
        </p:txBody>
      </p:sp>
      <p:sp>
        <p:nvSpPr>
          <p:cNvPr id="76" name="Rectangle 75"/>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9" name="object 4">
            <a:extLst>
              <a:ext uri="{FF2B5EF4-FFF2-40B4-BE49-F238E27FC236}">
                <a16:creationId xmlns:a16="http://schemas.microsoft.com/office/drawing/2014/main" id="{CA67224D-0C16-4671-9B98-5E855E8D484D}"/>
              </a:ext>
            </a:extLst>
          </p:cNvPr>
          <p:cNvSpPr txBox="1">
            <a:spLocks/>
          </p:cNvSpPr>
          <p:nvPr/>
        </p:nvSpPr>
        <p:spPr>
          <a:xfrm>
            <a:off x="1402593"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80" name="object 4">
            <a:extLst>
              <a:ext uri="{FF2B5EF4-FFF2-40B4-BE49-F238E27FC236}">
                <a16:creationId xmlns:a16="http://schemas.microsoft.com/office/drawing/2014/main" id="{CA67224D-0C16-4671-9B98-5E855E8D484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3" name="object 4">
            <a:extLst>
              <a:ext uri="{FF2B5EF4-FFF2-40B4-BE49-F238E27FC236}">
                <a16:creationId xmlns:a16="http://schemas.microsoft.com/office/drawing/2014/main" id="{CA67224D-0C16-4671-9B98-5E855E8D484D}"/>
              </a:ext>
            </a:extLst>
          </p:cNvPr>
          <p:cNvSpPr txBox="1">
            <a:spLocks/>
          </p:cNvSpPr>
          <p:nvPr/>
        </p:nvSpPr>
        <p:spPr>
          <a:xfrm>
            <a:off x="9493583" y="2087797"/>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90" name="object 4">
            <a:extLst>
              <a:ext uri="{FF2B5EF4-FFF2-40B4-BE49-F238E27FC236}">
                <a16:creationId xmlns:a16="http://schemas.microsoft.com/office/drawing/2014/main" id="{CA67224D-0C16-4671-9B98-5E855E8D484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5" name="object 4">
            <a:extLst>
              <a:ext uri="{FF2B5EF4-FFF2-40B4-BE49-F238E27FC236}">
                <a16:creationId xmlns:a16="http://schemas.microsoft.com/office/drawing/2014/main" id="{CA67224D-0C16-4671-9B98-5E855E8D484D}"/>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6" name="object 4">
            <a:extLst>
              <a:ext uri="{FF2B5EF4-FFF2-40B4-BE49-F238E27FC236}">
                <a16:creationId xmlns:a16="http://schemas.microsoft.com/office/drawing/2014/main" id="{CA67224D-0C16-4671-9B98-5E855E8D484D}"/>
              </a:ext>
            </a:extLst>
          </p:cNvPr>
          <p:cNvSpPr txBox="1">
            <a:spLocks/>
          </p:cNvSpPr>
          <p:nvPr/>
        </p:nvSpPr>
        <p:spPr>
          <a:xfrm>
            <a:off x="5507796"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50" name="Rectangle 49">
            <a:hlinkClick r:id="" action="ppaction://noaction"/>
            <a:extLst>
              <a:ext uri="{FF2B5EF4-FFF2-40B4-BE49-F238E27FC236}">
                <a16:creationId xmlns:a16="http://schemas.microsoft.com/office/drawing/2014/main" id="{913F9B13-95DC-4571-B0E3-BD089BF4F349}"/>
              </a:ext>
            </a:extLst>
          </p:cNvPr>
          <p:cNvSpPr/>
          <p:nvPr/>
        </p:nvSpPr>
        <p:spPr>
          <a:xfrm>
            <a:off x="275678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hlinkClick r:id="" action="ppaction://noaction"/>
            <a:extLst>
              <a:ext uri="{FF2B5EF4-FFF2-40B4-BE49-F238E27FC236}">
                <a16:creationId xmlns:a16="http://schemas.microsoft.com/office/drawing/2014/main" id="{65E79A7F-E733-44F8-8FFD-71D6874772D7}"/>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 action="ppaction://noaction"/>
            <a:extLst>
              <a:ext uri="{FF2B5EF4-FFF2-40B4-BE49-F238E27FC236}">
                <a16:creationId xmlns:a16="http://schemas.microsoft.com/office/drawing/2014/main" id="{D8ACAB6C-3823-4F60-8076-9F0435C0F77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2E516B8E-3595-4FAD-92B1-810C71ABCC97}"/>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229C21F5-BB02-4EE8-8CA7-CD4EAD95FAF8}"/>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with a black background&#10;&#10;Description automatically generated">
            <a:hlinkClick r:id="rId6" action="ppaction://hlinksldjump"/>
            <a:extLst>
              <a:ext uri="{FF2B5EF4-FFF2-40B4-BE49-F238E27FC236}">
                <a16:creationId xmlns:a16="http://schemas.microsoft.com/office/drawing/2014/main" id="{A84C6D8F-BE99-4D17-858B-768EF9AE17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12" name="Picture 11" descr="A blue square with white letter n&#10;&#10;Description automatically generated">
            <a:hlinkClick r:id="rId8" action="ppaction://hlinksldjump"/>
            <a:extLst>
              <a:ext uri="{FF2B5EF4-FFF2-40B4-BE49-F238E27FC236}">
                <a16:creationId xmlns:a16="http://schemas.microsoft.com/office/drawing/2014/main" id="{DB6759B7-D5E4-5539-5D62-793EA47FFF57}"/>
              </a:ext>
            </a:extLst>
          </p:cNvPr>
          <p:cNvPicPr>
            <a:picLocks noChangeAspect="1"/>
          </p:cNvPicPr>
          <p:nvPr/>
        </p:nvPicPr>
        <p:blipFill rotWithShape="1">
          <a:blip r:embed="rId9">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0" name="Picture 19" descr="A white square with a letter&#10;&#10;Description automatically generated">
            <a:hlinkClick r:id="rId10" action="ppaction://hlinksldjump"/>
            <a:extLst>
              <a:ext uri="{FF2B5EF4-FFF2-40B4-BE49-F238E27FC236}">
                <a16:creationId xmlns:a16="http://schemas.microsoft.com/office/drawing/2014/main" id="{6A2265EA-22EC-3A84-FA0E-0BA842E0FB02}"/>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21" name="Picture 20" descr="A white square with a letter&#10;&#10;Description automatically generated">
            <a:hlinkClick r:id="rId12" action="ppaction://hlinksldjump"/>
            <a:extLst>
              <a:ext uri="{FF2B5EF4-FFF2-40B4-BE49-F238E27FC236}">
                <a16:creationId xmlns:a16="http://schemas.microsoft.com/office/drawing/2014/main" id="{CE066BA3-58D9-F666-D4AC-18AE569A90B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22" name="Picture 21" descr="A white square with a letter&#10;&#10;Description automatically generated">
            <a:hlinkClick r:id="rId13" action="ppaction://hlinksldjump"/>
            <a:extLst>
              <a:ext uri="{FF2B5EF4-FFF2-40B4-BE49-F238E27FC236}">
                <a16:creationId xmlns:a16="http://schemas.microsoft.com/office/drawing/2014/main" id="{EF321C5D-A572-3941-08DE-DBF7C344B29B}"/>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23" name="Picture 22" descr="A white square with a letter&#10;&#10;Description automatically generated">
            <a:hlinkClick r:id="rId14" action="ppaction://hlinksldjump"/>
            <a:extLst>
              <a:ext uri="{FF2B5EF4-FFF2-40B4-BE49-F238E27FC236}">
                <a16:creationId xmlns:a16="http://schemas.microsoft.com/office/drawing/2014/main" id="{5093D4C6-7F50-9417-2266-2900EAA6136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grpSp>
        <p:nvGrpSpPr>
          <p:cNvPr id="26" name="Group 25">
            <a:extLst>
              <a:ext uri="{FF2B5EF4-FFF2-40B4-BE49-F238E27FC236}">
                <a16:creationId xmlns:a16="http://schemas.microsoft.com/office/drawing/2014/main" id="{BCB01A91-7583-3E05-0C4E-F561C3B92C15}"/>
              </a:ext>
            </a:extLst>
          </p:cNvPr>
          <p:cNvGrpSpPr/>
          <p:nvPr/>
        </p:nvGrpSpPr>
        <p:grpSpPr>
          <a:xfrm>
            <a:off x="1419881" y="4894849"/>
            <a:ext cx="9358869" cy="92719"/>
            <a:chOff x="1411236" y="1682277"/>
            <a:chExt cx="9358869" cy="92719"/>
          </a:xfrm>
          <a:solidFill>
            <a:srgbClr val="F8F8F8">
              <a:alpha val="51373"/>
            </a:srgbClr>
          </a:solidFill>
        </p:grpSpPr>
        <p:sp>
          <p:nvSpPr>
            <p:cNvPr id="27" name="Rectangle 26">
              <a:hlinkClick r:id="rId15" action="ppaction://hlinksldjump"/>
              <a:extLst>
                <a:ext uri="{FF2B5EF4-FFF2-40B4-BE49-F238E27FC236}">
                  <a16:creationId xmlns:a16="http://schemas.microsoft.com/office/drawing/2014/main" id="{CA75E73B-30EF-B880-15DB-491745B90962}"/>
                </a:ext>
              </a:extLst>
            </p:cNvPr>
            <p:cNvSpPr/>
            <p:nvPr/>
          </p:nvSpPr>
          <p:spPr>
            <a:xfrm>
              <a:off x="1411236" y="1682277"/>
              <a:ext cx="707682" cy="92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Rectangle 27">
              <a:hlinkClick r:id="rId15" action="ppaction://hlinksldjump"/>
              <a:extLst>
                <a:ext uri="{FF2B5EF4-FFF2-40B4-BE49-F238E27FC236}">
                  <a16:creationId xmlns:a16="http://schemas.microsoft.com/office/drawing/2014/main" id="{77177506-6734-E6C7-00D2-BDFCE8BF3A1C}"/>
                </a:ext>
              </a:extLst>
            </p:cNvPr>
            <p:cNvSpPr/>
            <p:nvPr/>
          </p:nvSpPr>
          <p:spPr>
            <a:xfrm>
              <a:off x="2245359" y="1689268"/>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A10798F8-B948-B611-BFCA-B2B721A4C892}"/>
                </a:ext>
              </a:extLst>
            </p:cNvPr>
            <p:cNvSpPr/>
            <p:nvPr/>
          </p:nvSpPr>
          <p:spPr>
            <a:xfrm>
              <a:off x="4324101" y="1689267"/>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Rectangle 29">
              <a:extLst>
                <a:ext uri="{FF2B5EF4-FFF2-40B4-BE49-F238E27FC236}">
                  <a16:creationId xmlns:a16="http://schemas.microsoft.com/office/drawing/2014/main" id="{51C3A54C-E57A-2FFE-720E-819AB18AC624}"/>
                </a:ext>
              </a:extLst>
            </p:cNvPr>
            <p:cNvSpPr/>
            <p:nvPr/>
          </p:nvSpPr>
          <p:spPr>
            <a:xfrm>
              <a:off x="7958650" y="1695450"/>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1" name="Rectangle 30">
              <a:extLst>
                <a:ext uri="{FF2B5EF4-FFF2-40B4-BE49-F238E27FC236}">
                  <a16:creationId xmlns:a16="http://schemas.microsoft.com/office/drawing/2014/main" id="{0ED907E1-8D07-C0D6-8A00-1581ED4CD0CC}"/>
                </a:ext>
              </a:extLst>
            </p:cNvPr>
            <p:cNvSpPr/>
            <p:nvPr/>
          </p:nvSpPr>
          <p:spPr>
            <a:xfrm>
              <a:off x="10086974" y="1694786"/>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sp>
        <p:nvSpPr>
          <p:cNvPr id="33" name="Footer Placeholder 5">
            <a:extLst>
              <a:ext uri="{FF2B5EF4-FFF2-40B4-BE49-F238E27FC236}">
                <a16:creationId xmlns:a16="http://schemas.microsoft.com/office/drawing/2014/main" id="{415D3F34-99C0-CAC0-75A7-DDE37A6F1CB4}"/>
              </a:ext>
            </a:extLst>
          </p:cNvPr>
          <p:cNvSpPr txBox="1">
            <a:spLocks/>
          </p:cNvSpPr>
          <p:nvPr/>
        </p:nvSpPr>
        <p:spPr>
          <a:xfrm>
            <a:off x="7648174"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©2024 PARADIGM PERSONALITY LABS. ALL RIGHTS RESERVED.</a:t>
            </a:r>
          </a:p>
        </p:txBody>
      </p:sp>
      <p:sp>
        <p:nvSpPr>
          <p:cNvPr id="5" name="Rounded Rectangle 90">
            <a:hlinkClick r:id="rId15" action="ppaction://hlinksldjump"/>
            <a:extLst>
              <a:ext uri="{FF2B5EF4-FFF2-40B4-BE49-F238E27FC236}">
                <a16:creationId xmlns:a16="http://schemas.microsoft.com/office/drawing/2014/main" id="{550C6B90-C1C5-C69E-2C01-7D0C0B1CF20A}"/>
              </a:ext>
            </a:extLst>
          </p:cNvPr>
          <p:cNvSpPr/>
          <p:nvPr/>
        </p:nvSpPr>
        <p:spPr>
          <a:xfrm>
            <a:off x="7915973" y="3300096"/>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N4: Rebound Time</a:t>
            </a:r>
          </a:p>
        </p:txBody>
      </p:sp>
      <p:sp>
        <p:nvSpPr>
          <p:cNvPr id="7" name="Rounded Rectangle 92">
            <a:hlinkClick r:id="rId16" action="ppaction://hlinksldjump"/>
            <a:extLst>
              <a:ext uri="{FF2B5EF4-FFF2-40B4-BE49-F238E27FC236}">
                <a16:creationId xmlns:a16="http://schemas.microsoft.com/office/drawing/2014/main" id="{0E058202-5D73-E5E3-239E-9DBC6EBF8B53}"/>
              </a:ext>
            </a:extLst>
          </p:cNvPr>
          <p:cNvSpPr/>
          <p:nvPr/>
        </p:nvSpPr>
        <p:spPr>
          <a:xfrm>
            <a:off x="2824879" y="32935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N1: Worry</a:t>
            </a:r>
          </a:p>
        </p:txBody>
      </p:sp>
      <p:sp>
        <p:nvSpPr>
          <p:cNvPr id="9" name="Rectangle 8">
            <a:hlinkClick r:id="rId17" action="ppaction://hlinksldjump"/>
            <a:extLst>
              <a:ext uri="{FF2B5EF4-FFF2-40B4-BE49-F238E27FC236}">
                <a16:creationId xmlns:a16="http://schemas.microsoft.com/office/drawing/2014/main" id="{B0C7F2F1-5409-65CF-B3DA-612EFEC55D0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8B38A71-1E8C-62DD-4997-5CC03EEDA0FD}"/>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64C7D67C-D5C3-BD1E-E71E-9CC337C6AC7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hlinkClick r:id="rId18" action="ppaction://hlinksldjump"/>
            <a:extLst>
              <a:ext uri="{FF2B5EF4-FFF2-40B4-BE49-F238E27FC236}">
                <a16:creationId xmlns:a16="http://schemas.microsoft.com/office/drawing/2014/main" id="{149E8134-EC7C-B4B8-CC21-5B6778550D6D}"/>
              </a:ext>
            </a:extLst>
          </p:cNvPr>
          <p:cNvSpPr/>
          <p:nvPr/>
        </p:nvSpPr>
        <p:spPr>
          <a:xfrm>
            <a:off x="7970176" y="4907924"/>
            <a:ext cx="2008328" cy="20746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hlinkClick r:id="rId18" action="ppaction://hlinksldjump"/>
            <a:extLst>
              <a:ext uri="{FF2B5EF4-FFF2-40B4-BE49-F238E27FC236}">
                <a16:creationId xmlns:a16="http://schemas.microsoft.com/office/drawing/2014/main" id="{EFBB045F-1478-FDC8-B7A5-15D7FF71079E}"/>
              </a:ext>
            </a:extLst>
          </p:cNvPr>
          <p:cNvSpPr/>
          <p:nvPr/>
        </p:nvSpPr>
        <p:spPr>
          <a:xfrm>
            <a:off x="10098500" y="4907259"/>
            <a:ext cx="683131" cy="146657"/>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bject 4">
            <a:extLst>
              <a:ext uri="{FF2B5EF4-FFF2-40B4-BE49-F238E27FC236}">
                <a16:creationId xmlns:a16="http://schemas.microsoft.com/office/drawing/2014/main" id="{F1B56CF0-E303-C89F-0C44-34DE77B4AEA8}"/>
              </a:ext>
            </a:extLst>
          </p:cNvPr>
          <p:cNvSpPr txBox="1">
            <a:spLocks/>
          </p:cNvSpPr>
          <p:nvPr/>
        </p:nvSpPr>
        <p:spPr>
          <a:xfrm rot="16200000">
            <a:off x="-1015187" y="5383522"/>
            <a:ext cx="2698800"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000"/>
                  </a:prstClr>
                </a:solidFill>
                <a:latin typeface="Verdana" panose="020B0604030504040204" pitchFamily="34" charset="0"/>
                <a:ea typeface="Palatino" pitchFamily="2" charset="77"/>
                <a:cs typeface="Lucida Grande" panose="020B0600040502020204" pitchFamily="34" charset="0"/>
              </a:rPr>
              <a:t>N4</a:t>
            </a:r>
            <a:r>
              <a:rPr kumimoji="0" lang="en-US" sz="2000" b="1" u="none" strike="noStrike" kern="1200" cap="none" spc="0" normalizeH="0" baseline="0" noProof="0" dirty="0">
                <a:ln>
                  <a:noFill/>
                </a:ln>
                <a:solidFill>
                  <a:prstClr val="white">
                    <a:alpha val="10000"/>
                  </a:prstClr>
                </a:solidFill>
                <a:effectLst/>
                <a:uLnTx/>
                <a:uFillTx/>
                <a:latin typeface="Verdana" panose="020B0604030504040204" pitchFamily="34" charset="0"/>
                <a:ea typeface="Palatino" pitchFamily="2" charset="77"/>
                <a:cs typeface="Lucida Grande" panose="020B0600040502020204" pitchFamily="34" charset="0"/>
              </a:rPr>
              <a:t>: Rebound Time</a:t>
            </a:r>
          </a:p>
        </p:txBody>
      </p:sp>
      <p:sp>
        <p:nvSpPr>
          <p:cNvPr id="2" name="object 4">
            <a:extLst>
              <a:ext uri="{FF2B5EF4-FFF2-40B4-BE49-F238E27FC236}">
                <a16:creationId xmlns:a16="http://schemas.microsoft.com/office/drawing/2014/main" id="{8EFD92CB-8965-8379-0A2F-E7143B173E31}"/>
              </a:ext>
            </a:extLst>
          </p:cNvPr>
          <p:cNvSpPr txBox="1">
            <a:spLocks/>
          </p:cNvSpPr>
          <p:nvPr/>
        </p:nvSpPr>
        <p:spPr>
          <a:xfrm>
            <a:off x="1402636" y="4663188"/>
            <a:ext cx="1832273"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Rebound Time: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2A5A99B6-4835-EEA3-116B-87BE1FC7294E}"/>
              </a:ext>
            </a:extLst>
          </p:cNvPr>
          <p:cNvSpPr txBox="1">
            <a:spLocks/>
          </p:cNvSpPr>
          <p:nvPr/>
        </p:nvSpPr>
        <p:spPr>
          <a:xfrm>
            <a:off x="8765458" y="4656441"/>
            <a:ext cx="2008327"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Rebound Time: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9" name="object 4">
            <a:extLst>
              <a:ext uri="{FF2B5EF4-FFF2-40B4-BE49-F238E27FC236}">
                <a16:creationId xmlns:a16="http://schemas.microsoft.com/office/drawing/2014/main" id="{8A77DECE-520C-58B5-29D8-71DC2F0FC830}"/>
              </a:ext>
            </a:extLst>
          </p:cNvPr>
          <p:cNvSpPr txBox="1">
            <a:spLocks/>
          </p:cNvSpPr>
          <p:nvPr/>
        </p:nvSpPr>
        <p:spPr>
          <a:xfrm>
            <a:off x="4935697" y="4667084"/>
            <a:ext cx="2314418"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Rebound Time: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761441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0E9D-8394-D42B-E80E-FE3142AECA97}"/>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4" name="Picture 13">
            <a:extLst>
              <a:ext uri="{FF2B5EF4-FFF2-40B4-BE49-F238E27FC236}">
                <a16:creationId xmlns:a16="http://schemas.microsoft.com/office/drawing/2014/main" id="{A97894B4-369A-1329-7A53-BB3BF9FCC5A9}"/>
              </a:ext>
            </a:extLst>
          </p:cNvPr>
          <p:cNvPicPr>
            <a:picLocks noChangeAspect="1"/>
          </p:cNvPicPr>
          <p:nvPr/>
        </p:nvPicPr>
        <p:blipFill>
          <a:blip r:embed="rId3"/>
          <a:stretch>
            <a:fillRect/>
          </a:stretch>
        </p:blipFill>
        <p:spPr>
          <a:xfrm>
            <a:off x="-1" y="2684667"/>
            <a:ext cx="12191999" cy="4242861"/>
          </a:xfrm>
          <a:prstGeom prst="rect">
            <a:avLst/>
          </a:prstGeom>
        </p:spPr>
      </p:pic>
      <p:sp>
        <p:nvSpPr>
          <p:cNvPr id="3" name="Title 2">
            <a:extLst>
              <a:ext uri="{FF2B5EF4-FFF2-40B4-BE49-F238E27FC236}">
                <a16:creationId xmlns:a16="http://schemas.microsoft.com/office/drawing/2014/main" id="{3FD80B3C-BE14-48BB-AB4D-7B75D152789C}"/>
              </a:ext>
            </a:extLst>
          </p:cNvPr>
          <p:cNvSpPr>
            <a:spLocks noGrp="1"/>
          </p:cNvSpPr>
          <p:nvPr>
            <p:ph type="title" idx="4294967295"/>
          </p:nvPr>
        </p:nvSpPr>
        <p:spPr/>
        <p:txBody>
          <a:bodyPr/>
          <a:lstStyle/>
          <a:p>
            <a:r>
              <a:rPr lang="en-US" dirty="0">
                <a:solidFill>
                  <a:schemeClr val="bg1"/>
                </a:solidFill>
              </a:rPr>
              <a:t>N1: Worry</a:t>
            </a:r>
          </a:p>
        </p:txBody>
      </p:sp>
      <p:sp>
        <p:nvSpPr>
          <p:cNvPr id="8" name="Rectangle 7"/>
          <p:cNvSpPr/>
          <p:nvPr/>
        </p:nvSpPr>
        <p:spPr>
          <a:xfrm>
            <a:off x="0" y="4101219"/>
            <a:ext cx="12192000" cy="2832981"/>
          </a:xfrm>
          <a:prstGeom prst="rect">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srgbClr val="19778F"/>
                </a:solidFill>
                <a:effectLst/>
                <a:uLnTx/>
                <a:uFillTx/>
                <a:latin typeface="Raleway"/>
                <a:ea typeface="+mn-ea"/>
                <a:cs typeface="Raleway"/>
              </a:rPr>
              <a:t>N</a:t>
            </a:r>
            <a:endParaRPr kumimoji="0" lang="en-US" sz="2000" b="1" i="0" u="none" strike="noStrike" kern="1200" cap="none" spc="0" normalizeH="0" baseline="0" noProof="0" dirty="0">
              <a:ln>
                <a:noFill/>
              </a:ln>
              <a:solidFill>
                <a:srgbClr val="19778F"/>
              </a:solidFill>
              <a:effectLst/>
              <a:uLnTx/>
              <a:uFillTx/>
              <a:latin typeface="Raleway"/>
              <a:ea typeface="+mn-ea"/>
              <a:cs typeface="Raleway"/>
            </a:endParaRPr>
          </a:p>
        </p:txBody>
      </p:sp>
      <p:sp>
        <p:nvSpPr>
          <p:cNvPr id="51"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3"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4"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5"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56" name="Isosceles Triangle 55"/>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7" name="Isosceles Triangle 56"/>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8" name="Isosceles Triangle 57"/>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Isosceles Triangle 58"/>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0" name="Isosceles Triangle 59"/>
          <p:cNvSpPr/>
          <p:nvPr/>
        </p:nvSpPr>
        <p:spPr>
          <a:xfrm rot="10800000">
            <a:off x="2872840" y="483"/>
            <a:ext cx="488404" cy="210518"/>
          </a:xfrm>
          <a:prstGeom prst="triangle">
            <a:avLst/>
          </a:prstGeom>
          <a:solidFill>
            <a:srgbClr val="197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CA67224D-0C16-4671-9B98-5E855E8D484D}"/>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19778F"/>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endParaRPr>
          </a:p>
        </p:txBody>
      </p:sp>
      <p:sp>
        <p:nvSpPr>
          <p:cNvPr id="66" name="Rectangle 65"/>
          <p:cNvSpPr/>
          <p:nvPr/>
        </p:nvSpPr>
        <p:spPr>
          <a:xfrm>
            <a:off x="7638992" y="3765509"/>
            <a:ext cx="210185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19778F"/>
                </a:solidFill>
                <a:latin typeface="Garamond" panose="02020404030301010803" pitchFamily="18" charset="0"/>
                <a:ea typeface="Palatino" pitchFamily="2" charset="77"/>
                <a:cs typeface="Lucida Grande" panose="020B0600040502020204" pitchFamily="34" charset="0"/>
              </a:rPr>
              <a:t>b</a:t>
            </a:r>
            <a:r>
              <a:rPr kumimoji="0" lang="en-US" sz="1000" u="none" strike="noStrike" kern="1200" cap="none" spc="0" normalizeH="0" baseline="0" noProof="0" dirty="0" err="1">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ouncing</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 back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kumimoji="0" lang="en-US" sz="1000"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cs typeface="Lucida Grande" panose="020B0600040502020204" pitchFamily="34" charset="0"/>
              </a:rPr>
              <a:t>slower to recover</a:t>
            </a:r>
          </a:p>
        </p:txBody>
      </p:sp>
      <p:sp>
        <p:nvSpPr>
          <p:cNvPr id="81" name="object 4">
            <a:extLst>
              <a:ext uri="{FF2B5EF4-FFF2-40B4-BE49-F238E27FC236}">
                <a16:creationId xmlns:a16="http://schemas.microsoft.com/office/drawing/2014/main" id="{CA67224D-0C16-4671-9B98-5E855E8D484D}"/>
              </a:ext>
            </a:extLst>
          </p:cNvPr>
          <p:cNvSpPr txBox="1">
            <a:spLocks/>
          </p:cNvSpPr>
          <p:nvPr/>
        </p:nvSpPr>
        <p:spPr>
          <a:xfrm>
            <a:off x="2297900" y="5477315"/>
            <a:ext cx="7371121"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600"/>
              </a:spcAft>
              <a:buClrTx/>
              <a:buSzTx/>
              <a:buFontTx/>
              <a:buNone/>
              <a:tabLst/>
              <a:defRPr/>
            </a:pPr>
            <a:r>
              <a:rPr kumimoji="0" lang="en-US" sz="1600" b="1" u="none" strike="noStrike" kern="1200" cap="none" spc="0" normalizeH="0" baseline="0" noProof="0" dirty="0">
                <a:ln>
                  <a:noFill/>
                </a:ln>
                <a:solidFill>
                  <a:srgbClr val="19778F"/>
                </a:solidFill>
                <a:effectLst/>
                <a:uLnTx/>
                <a:uFillTx/>
                <a:latin typeface="Garamond" panose="02020404030301010803" pitchFamily="18" charset="0"/>
                <a:ea typeface="Palatino" pitchFamily="2" charset="77"/>
              </a:rPr>
              <a:t>Or are you somewhere in between?</a:t>
            </a:r>
          </a:p>
        </p:txBody>
      </p:sp>
      <p:sp>
        <p:nvSpPr>
          <p:cNvPr id="43" name="Rectangle 42"/>
          <p:cNvSpPr/>
          <p:nvPr/>
        </p:nvSpPr>
        <p:spPr>
          <a:xfrm>
            <a:off x="1411236" y="1849917"/>
            <a:ext cx="707682" cy="92719"/>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245359" y="1856908"/>
            <a:ext cx="1946718" cy="84585"/>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24101" y="1856907"/>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p:cNvSpPr/>
          <p:nvPr/>
        </p:nvSpPr>
        <p:spPr>
          <a:xfrm>
            <a:off x="7958650" y="1863090"/>
            <a:ext cx="2008328" cy="78501"/>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0086974" y="1862426"/>
            <a:ext cx="683131" cy="79548"/>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Rounded Rectangle 90">
            <a:hlinkClick r:id="" action="ppaction://noaction"/>
          </p:cNvPr>
          <p:cNvSpPr/>
          <p:nvPr/>
        </p:nvSpPr>
        <p:spPr>
          <a:xfrm>
            <a:off x="2821581" y="3299207"/>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N1: Worry</a:t>
            </a:r>
          </a:p>
        </p:txBody>
      </p:sp>
      <p:sp>
        <p:nvSpPr>
          <p:cNvPr id="92" name="Rounded Rectangle 91">
            <a:hlinkClick r:id="rId4" action="ppaction://hlinksldjump"/>
          </p:cNvPr>
          <p:cNvSpPr/>
          <p:nvPr/>
        </p:nvSpPr>
        <p:spPr>
          <a:xfrm>
            <a:off x="4515060"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N2: Intensity</a:t>
            </a:r>
          </a:p>
        </p:txBody>
      </p:sp>
      <p:sp>
        <p:nvSpPr>
          <p:cNvPr id="93" name="Rounded Rectangle 92">
            <a:hlinkClick r:id="rId5" action="ppaction://hlinksldjump"/>
          </p:cNvPr>
          <p:cNvSpPr/>
          <p:nvPr/>
        </p:nvSpPr>
        <p:spPr>
          <a:xfrm>
            <a:off x="6208539" y="32992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N3: Interpretation</a:t>
            </a:r>
          </a:p>
        </p:txBody>
      </p:sp>
      <p:sp>
        <p:nvSpPr>
          <p:cNvPr id="94" name="Rounded Rectangle 93">
            <a:hlinkClick r:id="" action="ppaction://noaction"/>
          </p:cNvPr>
          <p:cNvSpPr/>
          <p:nvPr/>
        </p:nvSpPr>
        <p:spPr>
          <a:xfrm>
            <a:off x="7902018"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N4: Rebound Time</a:t>
            </a:r>
          </a:p>
        </p:txBody>
      </p:sp>
      <p:sp>
        <p:nvSpPr>
          <p:cNvPr id="76" name="Rectangle 75"/>
          <p:cNvSpPr/>
          <p:nvPr/>
        </p:nvSpPr>
        <p:spPr>
          <a:xfrm>
            <a:off x="1080698" y="819687"/>
            <a:ext cx="402985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Need</a:t>
            </a:r>
            <a:r>
              <a:rPr kumimoji="0" lang="en-US" sz="1500" b="1" u="none" strike="noStrike" kern="1200" cap="none" spc="-85" normalizeH="0" baseline="0" noProof="0" dirty="0">
                <a:ln>
                  <a:noFill/>
                </a:ln>
                <a:solidFill>
                  <a:srgbClr val="19778F"/>
                </a:solidFill>
                <a:effectLst/>
                <a:uLnTx/>
                <a:uFillTx/>
                <a:latin typeface="Verdana" panose="020B0604030504040204" pitchFamily="34" charset="0"/>
                <a:cs typeface="Lucida Grande" panose="020B0600040502020204" pitchFamily="34" charset="0"/>
              </a:rPr>
              <a:t> </a:t>
            </a:r>
            <a:r>
              <a:rPr kumimoji="0" lang="en-US" sz="1500" b="1" u="none" strike="noStrike" kern="1200" cap="none" spc="-2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For </a:t>
            </a:r>
            <a:r>
              <a:rPr kumimoji="0" lang="en-US" sz="1500" b="1"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Stability</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RESPOND TO STRESS</a:t>
            </a:r>
          </a:p>
        </p:txBody>
      </p:sp>
      <p:sp>
        <p:nvSpPr>
          <p:cNvPr id="79" name="object 4">
            <a:extLst>
              <a:ext uri="{FF2B5EF4-FFF2-40B4-BE49-F238E27FC236}">
                <a16:creationId xmlns:a16="http://schemas.microsoft.com/office/drawing/2014/main" id="{CA67224D-0C16-4671-9B98-5E855E8D484D}"/>
              </a:ext>
            </a:extLst>
          </p:cNvPr>
          <p:cNvSpPr txBox="1">
            <a:spLocks/>
          </p:cNvSpPr>
          <p:nvPr/>
        </p:nvSpPr>
        <p:spPr>
          <a:xfrm>
            <a:off x="1402593"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RESILIENT (N-)</a:t>
            </a:r>
          </a:p>
        </p:txBody>
      </p:sp>
      <p:sp>
        <p:nvSpPr>
          <p:cNvPr id="80" name="object 4">
            <a:extLst>
              <a:ext uri="{FF2B5EF4-FFF2-40B4-BE49-F238E27FC236}">
                <a16:creationId xmlns:a16="http://schemas.microsoft.com/office/drawing/2014/main" id="{CA67224D-0C16-4671-9B98-5E855E8D484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3" name="object 4">
            <a:extLst>
              <a:ext uri="{FF2B5EF4-FFF2-40B4-BE49-F238E27FC236}">
                <a16:creationId xmlns:a16="http://schemas.microsoft.com/office/drawing/2014/main" id="{CA67224D-0C16-4671-9B98-5E855E8D484D}"/>
              </a:ext>
            </a:extLst>
          </p:cNvPr>
          <p:cNvSpPr txBox="1">
            <a:spLocks/>
          </p:cNvSpPr>
          <p:nvPr/>
        </p:nvSpPr>
        <p:spPr>
          <a:xfrm>
            <a:off x="9493583" y="2087797"/>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REACTIVE (N+)</a:t>
            </a:r>
          </a:p>
        </p:txBody>
      </p:sp>
      <p:sp>
        <p:nvSpPr>
          <p:cNvPr id="90" name="object 4">
            <a:extLst>
              <a:ext uri="{FF2B5EF4-FFF2-40B4-BE49-F238E27FC236}">
                <a16:creationId xmlns:a16="http://schemas.microsoft.com/office/drawing/2014/main" id="{CA67224D-0C16-4671-9B98-5E855E8D484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5" name="object 4">
            <a:extLst>
              <a:ext uri="{FF2B5EF4-FFF2-40B4-BE49-F238E27FC236}">
                <a16:creationId xmlns:a16="http://schemas.microsoft.com/office/drawing/2014/main" id="{CA67224D-0C16-4671-9B98-5E855E8D484D}"/>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6" name="object 4">
            <a:extLst>
              <a:ext uri="{FF2B5EF4-FFF2-40B4-BE49-F238E27FC236}">
                <a16:creationId xmlns:a16="http://schemas.microsoft.com/office/drawing/2014/main" id="{CA67224D-0C16-4671-9B98-5E855E8D484D}"/>
              </a:ext>
            </a:extLst>
          </p:cNvPr>
          <p:cNvSpPr txBox="1">
            <a:spLocks/>
          </p:cNvSpPr>
          <p:nvPr/>
        </p:nvSpPr>
        <p:spPr>
          <a:xfrm>
            <a:off x="5507796" y="2104069"/>
            <a:ext cx="1285167" cy="13747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900" u="none" strike="noStrike" kern="1200" cap="none" spc="0" normalizeH="0" baseline="0" noProof="0" dirty="0">
                <a:ln>
                  <a:noFill/>
                </a:ln>
                <a:solidFill>
                  <a:srgbClr val="19778F"/>
                </a:solidFill>
                <a:effectLst/>
                <a:uLnTx/>
                <a:uFillTx/>
                <a:latin typeface="Verdana" panose="020B0604030504040204" pitchFamily="34" charset="0"/>
                <a:cs typeface="Lucida Grande" panose="020B0600040502020204" pitchFamily="34" charset="0"/>
              </a:rPr>
              <a:t>RESPONSIVE (N=)</a:t>
            </a:r>
          </a:p>
        </p:txBody>
      </p:sp>
      <p:sp>
        <p:nvSpPr>
          <p:cNvPr id="50" name="Rectangle 49">
            <a:hlinkClick r:id="" action="ppaction://noaction"/>
            <a:extLst>
              <a:ext uri="{FF2B5EF4-FFF2-40B4-BE49-F238E27FC236}">
                <a16:creationId xmlns:a16="http://schemas.microsoft.com/office/drawing/2014/main" id="{913F9B13-95DC-4571-B0E3-BD089BF4F349}"/>
              </a:ext>
            </a:extLst>
          </p:cNvPr>
          <p:cNvSpPr/>
          <p:nvPr/>
        </p:nvSpPr>
        <p:spPr>
          <a:xfrm>
            <a:off x="275678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hlinkClick r:id="" action="ppaction://noaction"/>
            <a:extLst>
              <a:ext uri="{FF2B5EF4-FFF2-40B4-BE49-F238E27FC236}">
                <a16:creationId xmlns:a16="http://schemas.microsoft.com/office/drawing/2014/main" id="{65E79A7F-E733-44F8-8FFD-71D6874772D7}"/>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 action="ppaction://noaction"/>
            <a:extLst>
              <a:ext uri="{FF2B5EF4-FFF2-40B4-BE49-F238E27FC236}">
                <a16:creationId xmlns:a16="http://schemas.microsoft.com/office/drawing/2014/main" id="{D8ACAB6C-3823-4F60-8076-9F0435C0F77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2E516B8E-3595-4FAD-92B1-810C71ABCC97}"/>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229C21F5-BB02-4EE8-8CA7-CD4EAD95FAF8}"/>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with a black background&#10;&#10;Description automatically generated">
            <a:hlinkClick r:id="rId6" action="ppaction://hlinksldjump"/>
            <a:extLst>
              <a:ext uri="{FF2B5EF4-FFF2-40B4-BE49-F238E27FC236}">
                <a16:creationId xmlns:a16="http://schemas.microsoft.com/office/drawing/2014/main" id="{A84C6D8F-BE99-4D17-858B-768EF9AE17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12" name="Picture 11" descr="A blue square with white letter n&#10;&#10;Description automatically generated">
            <a:hlinkClick r:id="rId8" action="ppaction://hlinksldjump"/>
            <a:extLst>
              <a:ext uri="{FF2B5EF4-FFF2-40B4-BE49-F238E27FC236}">
                <a16:creationId xmlns:a16="http://schemas.microsoft.com/office/drawing/2014/main" id="{DB6759B7-D5E4-5539-5D62-793EA47FFF57}"/>
              </a:ext>
            </a:extLst>
          </p:cNvPr>
          <p:cNvPicPr>
            <a:picLocks noChangeAspect="1"/>
          </p:cNvPicPr>
          <p:nvPr/>
        </p:nvPicPr>
        <p:blipFill rotWithShape="1">
          <a:blip r:embed="rId9">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0" name="Picture 19" descr="A white square with a letter&#10;&#10;Description automatically generated">
            <a:hlinkClick r:id="rId10" action="ppaction://hlinksldjump"/>
            <a:extLst>
              <a:ext uri="{FF2B5EF4-FFF2-40B4-BE49-F238E27FC236}">
                <a16:creationId xmlns:a16="http://schemas.microsoft.com/office/drawing/2014/main" id="{6A2265EA-22EC-3A84-FA0E-0BA842E0FB02}"/>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21" name="Picture 20" descr="A white square with a letter&#10;&#10;Description automatically generated">
            <a:hlinkClick r:id="rId12" action="ppaction://hlinksldjump"/>
            <a:extLst>
              <a:ext uri="{FF2B5EF4-FFF2-40B4-BE49-F238E27FC236}">
                <a16:creationId xmlns:a16="http://schemas.microsoft.com/office/drawing/2014/main" id="{CE066BA3-58D9-F666-D4AC-18AE569A90B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22" name="Picture 21" descr="A white square with a letter&#10;&#10;Description automatically generated">
            <a:hlinkClick r:id="rId13" action="ppaction://hlinksldjump"/>
            <a:extLst>
              <a:ext uri="{FF2B5EF4-FFF2-40B4-BE49-F238E27FC236}">
                <a16:creationId xmlns:a16="http://schemas.microsoft.com/office/drawing/2014/main" id="{EF321C5D-A572-3941-08DE-DBF7C344B29B}"/>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23" name="Picture 22" descr="A white square with a letter&#10;&#10;Description automatically generated">
            <a:hlinkClick r:id="rId14" action="ppaction://hlinksldjump"/>
            <a:extLst>
              <a:ext uri="{FF2B5EF4-FFF2-40B4-BE49-F238E27FC236}">
                <a16:creationId xmlns:a16="http://schemas.microsoft.com/office/drawing/2014/main" id="{5093D4C6-7F50-9417-2266-2900EAA6136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sp>
        <p:nvSpPr>
          <p:cNvPr id="27" name="Rectangle 26">
            <a:hlinkClick r:id="rId15" action="ppaction://hlinksldjump"/>
            <a:extLst>
              <a:ext uri="{FF2B5EF4-FFF2-40B4-BE49-F238E27FC236}">
                <a16:creationId xmlns:a16="http://schemas.microsoft.com/office/drawing/2014/main" id="{CA75E73B-30EF-B880-15DB-491745B90962}"/>
              </a:ext>
            </a:extLst>
          </p:cNvPr>
          <p:cNvSpPr/>
          <p:nvPr/>
        </p:nvSpPr>
        <p:spPr>
          <a:xfrm>
            <a:off x="1419881" y="4894849"/>
            <a:ext cx="707682" cy="92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hlinkClick r:id="rId15" action="ppaction://hlinksldjump"/>
            <a:extLst>
              <a:ext uri="{FF2B5EF4-FFF2-40B4-BE49-F238E27FC236}">
                <a16:creationId xmlns:a16="http://schemas.microsoft.com/office/drawing/2014/main" id="{77177506-6734-E6C7-00D2-BDFCE8BF3A1C}"/>
              </a:ext>
            </a:extLst>
          </p:cNvPr>
          <p:cNvSpPr/>
          <p:nvPr/>
        </p:nvSpPr>
        <p:spPr>
          <a:xfrm>
            <a:off x="2254004" y="4901840"/>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A10798F8-B948-B611-BFCA-B2B721A4C892}"/>
              </a:ext>
            </a:extLst>
          </p:cNvPr>
          <p:cNvSpPr/>
          <p:nvPr/>
        </p:nvSpPr>
        <p:spPr>
          <a:xfrm>
            <a:off x="4332746" y="4901839"/>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Rectangle 29">
            <a:extLst>
              <a:ext uri="{FF2B5EF4-FFF2-40B4-BE49-F238E27FC236}">
                <a16:creationId xmlns:a16="http://schemas.microsoft.com/office/drawing/2014/main" id="{51C3A54C-E57A-2FFE-720E-819AB18AC624}"/>
              </a:ext>
            </a:extLst>
          </p:cNvPr>
          <p:cNvSpPr/>
          <p:nvPr/>
        </p:nvSpPr>
        <p:spPr>
          <a:xfrm>
            <a:off x="7967295" y="4908022"/>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1" name="Rectangle 30">
            <a:extLst>
              <a:ext uri="{FF2B5EF4-FFF2-40B4-BE49-F238E27FC236}">
                <a16:creationId xmlns:a16="http://schemas.microsoft.com/office/drawing/2014/main" id="{0ED907E1-8D07-C0D6-8A00-1581ED4CD0CC}"/>
              </a:ext>
            </a:extLst>
          </p:cNvPr>
          <p:cNvSpPr/>
          <p:nvPr/>
        </p:nvSpPr>
        <p:spPr>
          <a:xfrm>
            <a:off x="10095619" y="4907358"/>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3" name="Footer Placeholder 5">
            <a:extLst>
              <a:ext uri="{FF2B5EF4-FFF2-40B4-BE49-F238E27FC236}">
                <a16:creationId xmlns:a16="http://schemas.microsoft.com/office/drawing/2014/main" id="{415D3F34-99C0-CAC0-75A7-DDE37A6F1CB4}"/>
              </a:ext>
            </a:extLst>
          </p:cNvPr>
          <p:cNvSpPr txBox="1">
            <a:spLocks/>
          </p:cNvSpPr>
          <p:nvPr/>
        </p:nvSpPr>
        <p:spPr>
          <a:xfrm>
            <a:off x="7648174"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©2024 PARADIGM PERSONALITY LABS. ALL RIGHTS RESERVED.</a:t>
            </a:r>
          </a:p>
        </p:txBody>
      </p:sp>
      <p:sp>
        <p:nvSpPr>
          <p:cNvPr id="5" name="Rounded Rectangle 90">
            <a:hlinkClick r:id="rId15" action="ppaction://hlinksldjump"/>
            <a:extLst>
              <a:ext uri="{FF2B5EF4-FFF2-40B4-BE49-F238E27FC236}">
                <a16:creationId xmlns:a16="http://schemas.microsoft.com/office/drawing/2014/main" id="{550C6B90-C1C5-C69E-2C01-7D0C0B1CF20A}"/>
              </a:ext>
            </a:extLst>
          </p:cNvPr>
          <p:cNvSpPr/>
          <p:nvPr/>
        </p:nvSpPr>
        <p:spPr>
          <a:xfrm>
            <a:off x="7915973" y="3300096"/>
            <a:ext cx="1468401" cy="399626"/>
          </a:xfrm>
          <a:prstGeom prst="roundRect">
            <a:avLst>
              <a:gd name="adj" fmla="val 0"/>
            </a:avLst>
          </a:prstGeom>
          <a:solidFill>
            <a:srgbClr val="197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N4: Rebound Time</a:t>
            </a:r>
          </a:p>
        </p:txBody>
      </p:sp>
      <p:sp>
        <p:nvSpPr>
          <p:cNvPr id="7" name="Rounded Rectangle 92">
            <a:hlinkClick r:id="rId16" action="ppaction://hlinksldjump"/>
            <a:extLst>
              <a:ext uri="{FF2B5EF4-FFF2-40B4-BE49-F238E27FC236}">
                <a16:creationId xmlns:a16="http://schemas.microsoft.com/office/drawing/2014/main" id="{0E058202-5D73-E5E3-239E-9DBC6EBF8B53}"/>
              </a:ext>
            </a:extLst>
          </p:cNvPr>
          <p:cNvSpPr/>
          <p:nvPr/>
        </p:nvSpPr>
        <p:spPr>
          <a:xfrm>
            <a:off x="2824879" y="3293508"/>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N1: Worry</a:t>
            </a:r>
          </a:p>
        </p:txBody>
      </p:sp>
      <p:sp>
        <p:nvSpPr>
          <p:cNvPr id="9" name="Rectangle 8">
            <a:hlinkClick r:id="rId17" action="ppaction://hlinksldjump"/>
            <a:extLst>
              <a:ext uri="{FF2B5EF4-FFF2-40B4-BE49-F238E27FC236}">
                <a16:creationId xmlns:a16="http://schemas.microsoft.com/office/drawing/2014/main" id="{B0C7F2F1-5409-65CF-B3DA-612EFEC55D04}"/>
              </a:ext>
            </a:extLst>
          </p:cNvPr>
          <p:cNvSpPr/>
          <p:nvPr/>
        </p:nvSpPr>
        <p:spPr>
          <a:xfrm>
            <a:off x="4333869" y="4904935"/>
            <a:ext cx="3524261" cy="84586"/>
          </a:xfrm>
          <a:prstGeom prst="rect">
            <a:avLst/>
          </a:prstGeom>
          <a:solidFill>
            <a:srgbClr val="1977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A8B38A71-1E8C-62DD-4997-5CC03EEDA0FD}"/>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64C7D67C-D5C3-BD1E-E71E-9CC337C6AC7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hlinkClick r:id="rId18" action="ppaction://hlinksldjump"/>
            <a:extLst>
              <a:ext uri="{FF2B5EF4-FFF2-40B4-BE49-F238E27FC236}">
                <a16:creationId xmlns:a16="http://schemas.microsoft.com/office/drawing/2014/main" id="{149E8134-EC7C-B4B8-CC21-5B6778550D6D}"/>
              </a:ext>
            </a:extLst>
          </p:cNvPr>
          <p:cNvSpPr/>
          <p:nvPr/>
        </p:nvSpPr>
        <p:spPr>
          <a:xfrm>
            <a:off x="7970176" y="4907924"/>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hlinkClick r:id="rId18" action="ppaction://hlinksldjump"/>
            <a:extLst>
              <a:ext uri="{FF2B5EF4-FFF2-40B4-BE49-F238E27FC236}">
                <a16:creationId xmlns:a16="http://schemas.microsoft.com/office/drawing/2014/main" id="{EFBB045F-1478-FDC8-B7A5-15D7FF71079E}"/>
              </a:ext>
            </a:extLst>
          </p:cNvPr>
          <p:cNvSpPr/>
          <p:nvPr/>
        </p:nvSpPr>
        <p:spPr>
          <a:xfrm>
            <a:off x="10098500" y="4907260"/>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object 4">
            <a:extLst>
              <a:ext uri="{FF2B5EF4-FFF2-40B4-BE49-F238E27FC236}">
                <a16:creationId xmlns:a16="http://schemas.microsoft.com/office/drawing/2014/main" id="{665444F0-6432-46FD-7CA9-ED39BBE8BA3E}"/>
              </a:ext>
            </a:extLst>
          </p:cNvPr>
          <p:cNvSpPr txBox="1">
            <a:spLocks/>
          </p:cNvSpPr>
          <p:nvPr/>
        </p:nvSpPr>
        <p:spPr>
          <a:xfrm rot="16200000">
            <a:off x="-1015187" y="5383522"/>
            <a:ext cx="2698800"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000"/>
                  </a:prstClr>
                </a:solidFill>
                <a:latin typeface="Verdana" panose="020B0604030504040204" pitchFamily="34" charset="0"/>
                <a:ea typeface="Palatino" pitchFamily="2" charset="77"/>
                <a:cs typeface="Lucida Grande" panose="020B0600040502020204" pitchFamily="34" charset="0"/>
              </a:rPr>
              <a:t>N4</a:t>
            </a:r>
            <a:r>
              <a:rPr kumimoji="0" lang="en-US" sz="2000" b="1" u="none" strike="noStrike" kern="1200" cap="none" spc="0" normalizeH="0" baseline="0" noProof="0" dirty="0">
                <a:ln>
                  <a:noFill/>
                </a:ln>
                <a:solidFill>
                  <a:prstClr val="white">
                    <a:alpha val="10000"/>
                  </a:prstClr>
                </a:solidFill>
                <a:effectLst/>
                <a:uLnTx/>
                <a:uFillTx/>
                <a:latin typeface="Verdana" panose="020B0604030504040204" pitchFamily="34" charset="0"/>
                <a:ea typeface="Palatino" pitchFamily="2" charset="77"/>
                <a:cs typeface="Lucida Grande" panose="020B0600040502020204" pitchFamily="34" charset="0"/>
              </a:rPr>
              <a:t>: Rebound Time</a:t>
            </a:r>
          </a:p>
        </p:txBody>
      </p:sp>
      <p:sp>
        <p:nvSpPr>
          <p:cNvPr id="2" name="object 4">
            <a:extLst>
              <a:ext uri="{FF2B5EF4-FFF2-40B4-BE49-F238E27FC236}">
                <a16:creationId xmlns:a16="http://schemas.microsoft.com/office/drawing/2014/main" id="{1E73CC7C-D7E6-A20D-8B57-02E38AE9716D}"/>
              </a:ext>
            </a:extLst>
          </p:cNvPr>
          <p:cNvSpPr txBox="1">
            <a:spLocks/>
          </p:cNvSpPr>
          <p:nvPr/>
        </p:nvSpPr>
        <p:spPr>
          <a:xfrm>
            <a:off x="1402636" y="4663188"/>
            <a:ext cx="1832273"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Rebound Time: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C236BDB4-3307-D003-D806-1280270FAD55}"/>
              </a:ext>
            </a:extLst>
          </p:cNvPr>
          <p:cNvSpPr txBox="1">
            <a:spLocks/>
          </p:cNvSpPr>
          <p:nvPr/>
        </p:nvSpPr>
        <p:spPr>
          <a:xfrm>
            <a:off x="8765458" y="4656441"/>
            <a:ext cx="2008327"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Rebound Time: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9" name="object 4">
            <a:extLst>
              <a:ext uri="{FF2B5EF4-FFF2-40B4-BE49-F238E27FC236}">
                <a16:creationId xmlns:a16="http://schemas.microsoft.com/office/drawing/2014/main" id="{F1D2450C-98FA-718C-88B1-E4FF4D35EFB9}"/>
              </a:ext>
            </a:extLst>
          </p:cNvPr>
          <p:cNvSpPr txBox="1">
            <a:spLocks/>
          </p:cNvSpPr>
          <p:nvPr/>
        </p:nvSpPr>
        <p:spPr>
          <a:xfrm>
            <a:off x="4935697" y="4667084"/>
            <a:ext cx="2314418" cy="1513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Rebound Time: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2505603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looking at a computer&#10;&#10;Description automatically generated">
            <a:extLst>
              <a:ext uri="{FF2B5EF4-FFF2-40B4-BE49-F238E27FC236}">
                <a16:creationId xmlns:a16="http://schemas.microsoft.com/office/drawing/2014/main" id="{C9D55D1C-791B-D4CC-39BD-7DF5F46F5AF2}"/>
              </a:ext>
            </a:extLst>
          </p:cNvPr>
          <p:cNvPicPr>
            <a:picLocks noChangeAspect="1"/>
          </p:cNvPicPr>
          <p:nvPr/>
        </p:nvPicPr>
        <p:blipFill rotWithShape="1">
          <a:blip r:embed="rId3">
            <a:extLst>
              <a:ext uri="{28A0092B-C50C-407E-A947-70E740481C1C}">
                <a14:useLocalDpi xmlns:a14="http://schemas.microsoft.com/office/drawing/2010/main" val="0"/>
              </a:ext>
            </a:extLst>
          </a:blip>
          <a:srcRect l="669" t="3239" b="12920"/>
          <a:stretch/>
        </p:blipFill>
        <p:spPr>
          <a:xfrm flipH="1">
            <a:off x="0" y="12262"/>
            <a:ext cx="12192000" cy="6858000"/>
          </a:xfrm>
          <a:prstGeom prst="rect">
            <a:avLst/>
          </a:prstGeom>
        </p:spPr>
      </p:pic>
      <p:sp>
        <p:nvSpPr>
          <p:cNvPr id="23" name="Rectangle 22">
            <a:extLst>
              <a:ext uri="{FF2B5EF4-FFF2-40B4-BE49-F238E27FC236}">
                <a16:creationId xmlns:a16="http://schemas.microsoft.com/office/drawing/2014/main" id="{9CE50733-764A-74DC-9398-B75ECB73E8CC}"/>
              </a:ext>
            </a:extLst>
          </p:cNvPr>
          <p:cNvSpPr/>
          <p:nvPr/>
        </p:nvSpPr>
        <p:spPr>
          <a:xfrm>
            <a:off x="-6840" y="12262"/>
            <a:ext cx="12198840" cy="6858000"/>
          </a:xfrm>
          <a:prstGeom prst="rect">
            <a:avLst/>
          </a:prstGeom>
          <a:solidFill>
            <a:srgbClr val="0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16" name="Footer Placeholder 5">
            <a:extLst>
              <a:ext uri="{FF2B5EF4-FFF2-40B4-BE49-F238E27FC236}">
                <a16:creationId xmlns:a16="http://schemas.microsoft.com/office/drawing/2014/main" id="{6261B4AA-7CC0-408F-B78D-5CC0207E319C}"/>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grpSp>
        <p:nvGrpSpPr>
          <p:cNvPr id="24" name="Group 23">
            <a:extLst>
              <a:ext uri="{FF2B5EF4-FFF2-40B4-BE49-F238E27FC236}">
                <a16:creationId xmlns:a16="http://schemas.microsoft.com/office/drawing/2014/main" id="{0BC4A62C-1E79-90E9-7CF1-5CA1610E5140}"/>
              </a:ext>
            </a:extLst>
          </p:cNvPr>
          <p:cNvGrpSpPr/>
          <p:nvPr/>
        </p:nvGrpSpPr>
        <p:grpSpPr>
          <a:xfrm>
            <a:off x="7846825" y="2730137"/>
            <a:ext cx="3569371" cy="3407860"/>
            <a:chOff x="7736634" y="2496669"/>
            <a:chExt cx="3813665" cy="3641100"/>
          </a:xfrm>
        </p:grpSpPr>
        <p:pic>
          <p:nvPicPr>
            <p:cNvPr id="10" name="Picture 9" descr="A green and black corner&#10;&#10;Description automatically generated">
              <a:extLst>
                <a:ext uri="{FF2B5EF4-FFF2-40B4-BE49-F238E27FC236}">
                  <a16:creationId xmlns:a16="http://schemas.microsoft.com/office/drawing/2014/main" id="{BF65308B-ADB7-98B0-507A-7E7A93FBB5A2}"/>
                </a:ext>
              </a:extLst>
            </p:cNvPr>
            <p:cNvPicPr>
              <a:picLocks noChangeAspect="1"/>
            </p:cNvPicPr>
            <p:nvPr/>
          </p:nvPicPr>
          <p:blipFill>
            <a:blip r:embed="rId4"/>
            <a:stretch>
              <a:fillRect/>
            </a:stretch>
          </p:blipFill>
          <p:spPr>
            <a:xfrm>
              <a:off x="9742764" y="4321951"/>
              <a:ext cx="1807535" cy="1807535"/>
            </a:xfrm>
            <a:prstGeom prst="rect">
              <a:avLst/>
            </a:prstGeom>
          </p:spPr>
        </p:pic>
        <p:pic>
          <p:nvPicPr>
            <p:cNvPr id="11" name="Picture 10" descr="A yellow and black wavy lines&#10;&#10;Description automatically generated">
              <a:extLst>
                <a:ext uri="{FF2B5EF4-FFF2-40B4-BE49-F238E27FC236}">
                  <a16:creationId xmlns:a16="http://schemas.microsoft.com/office/drawing/2014/main" id="{C18D39DE-A9C0-617F-C3E9-2727C313E76A}"/>
                </a:ext>
              </a:extLst>
            </p:cNvPr>
            <p:cNvPicPr>
              <a:picLocks noChangeAspect="1"/>
            </p:cNvPicPr>
            <p:nvPr/>
          </p:nvPicPr>
          <p:blipFill>
            <a:blip r:embed="rId5"/>
            <a:stretch>
              <a:fillRect/>
            </a:stretch>
          </p:blipFill>
          <p:spPr>
            <a:xfrm>
              <a:off x="9733188" y="2496669"/>
              <a:ext cx="1811529" cy="1801577"/>
            </a:xfrm>
            <a:prstGeom prst="rect">
              <a:avLst/>
            </a:prstGeom>
          </p:spPr>
        </p:pic>
        <p:pic>
          <p:nvPicPr>
            <p:cNvPr id="12" name="Picture 11" descr="A yellow circle with black background&#10;&#10;Description automatically generated">
              <a:extLst>
                <a:ext uri="{FF2B5EF4-FFF2-40B4-BE49-F238E27FC236}">
                  <a16:creationId xmlns:a16="http://schemas.microsoft.com/office/drawing/2014/main" id="{74276703-3BD2-0C3A-360C-C7F6093F9982}"/>
                </a:ext>
              </a:extLst>
            </p:cNvPr>
            <p:cNvPicPr>
              <a:picLocks noChangeAspect="1"/>
            </p:cNvPicPr>
            <p:nvPr/>
          </p:nvPicPr>
          <p:blipFill>
            <a:blip r:embed="rId6"/>
            <a:stretch>
              <a:fillRect/>
            </a:stretch>
          </p:blipFill>
          <p:spPr>
            <a:xfrm>
              <a:off x="7736634" y="4189770"/>
              <a:ext cx="1947999" cy="1947999"/>
            </a:xfrm>
            <a:prstGeom prst="rect">
              <a:avLst/>
            </a:prstGeom>
          </p:spPr>
        </p:pic>
      </p:grpSp>
      <p:pic>
        <p:nvPicPr>
          <p:cNvPr id="18" name="Picture 17" descr="A white logo with a black background&#10;&#10;Description automatically generated">
            <a:extLst>
              <a:ext uri="{FF2B5EF4-FFF2-40B4-BE49-F238E27FC236}">
                <a16:creationId xmlns:a16="http://schemas.microsoft.com/office/drawing/2014/main" id="{2423D372-65FD-7942-839F-DCE792612B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4446" y="86884"/>
            <a:ext cx="2080485" cy="1086475"/>
          </a:xfrm>
          <a:prstGeom prst="rect">
            <a:avLst/>
          </a:prstGeom>
        </p:spPr>
      </p:pic>
      <p:sp>
        <p:nvSpPr>
          <p:cNvPr id="20" name="Content Placeholder 2">
            <a:extLst>
              <a:ext uri="{FF2B5EF4-FFF2-40B4-BE49-F238E27FC236}">
                <a16:creationId xmlns:a16="http://schemas.microsoft.com/office/drawing/2014/main" id="{843CC7AD-F3E1-C1CA-C41B-BF10C3C8BE8F}"/>
              </a:ext>
            </a:extLst>
          </p:cNvPr>
          <p:cNvSpPr txBox="1">
            <a:spLocks/>
          </p:cNvSpPr>
          <p:nvPr/>
        </p:nvSpPr>
        <p:spPr>
          <a:xfrm>
            <a:off x="986874" y="2730137"/>
            <a:ext cx="5981700" cy="2995910"/>
          </a:xfrm>
          <a:prstGeom prst="rect">
            <a:avLst/>
          </a:prstGeom>
        </p:spPr>
        <p:txBody>
          <a:bodyPr>
            <a:normAutofit fontScale="70000" lnSpcReduction="20000"/>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bg1"/>
                </a:solidFill>
                <a:latin typeface="Lucida Grande" panose="020B0600040502020204" pitchFamily="34" charset="0"/>
                <a:ea typeface="+mn-ea"/>
                <a:cs typeface="Lucida Grande" panose="020B06000405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ygnet CF" pitchFamily="2" charset="77"/>
                <a:ea typeface="+mn-ea"/>
                <a:cs typeface="Cygnet CF"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latin typeface="Garamond" panose="02020404030301010803" pitchFamily="18" charset="0"/>
                <a:ea typeface="Palatino" pitchFamily="2" charset="77"/>
              </a:rPr>
              <a:t>There is beauty and power in individuality.</a:t>
            </a:r>
          </a:p>
          <a:p>
            <a:pPr>
              <a:lnSpc>
                <a:spcPct val="120000"/>
              </a:lnSpc>
            </a:pPr>
            <a:endParaRPr lang="en-US" sz="2600" dirty="0">
              <a:latin typeface="Garamond" panose="02020404030301010803" pitchFamily="18" charset="0"/>
              <a:ea typeface="Palatino" pitchFamily="2" charset="77"/>
            </a:endParaRPr>
          </a:p>
          <a:p>
            <a:pPr>
              <a:lnSpc>
                <a:spcPct val="120000"/>
              </a:lnSpc>
            </a:pPr>
            <a:r>
              <a:rPr lang="en-US" sz="2600" dirty="0">
                <a:solidFill>
                  <a:schemeClr val="bg1"/>
                </a:solidFill>
                <a:latin typeface="Garamond" panose="02020404030301010803" pitchFamily="18" charset="0"/>
                <a:ea typeface="Palatino" pitchFamily="2" charset="77"/>
              </a:rPr>
              <a:t>PPL’s WorkPlace Big Five Profile</a:t>
            </a:r>
            <a:r>
              <a:rPr lang="en-US" sz="2600" baseline="30000" dirty="0">
                <a:solidFill>
                  <a:schemeClr val="bg1"/>
                </a:solidFill>
                <a:latin typeface="Garamond" panose="02020404030301010803" pitchFamily="18" charset="0"/>
                <a:ea typeface="Palatino" pitchFamily="2" charset="77"/>
              </a:rPr>
              <a:t>TM</a:t>
            </a:r>
            <a:r>
              <a:rPr lang="en-US" sz="2600" dirty="0">
                <a:solidFill>
                  <a:schemeClr val="bg1"/>
                </a:solidFill>
                <a:latin typeface="Garamond" panose="02020404030301010803" pitchFamily="18" charset="0"/>
                <a:ea typeface="Palatino" pitchFamily="2" charset="77"/>
              </a:rPr>
              <a:t> is a personality assessment framework to decode an individual’s unique personality footprint. Insights from the assessment are used to leverage individual strengths, manage challenges, and improve business outcomes.</a:t>
            </a:r>
          </a:p>
          <a:p>
            <a:pPr>
              <a:lnSpc>
                <a:spcPct val="120000"/>
              </a:lnSpc>
            </a:pPr>
            <a:endParaRPr lang="en-US" dirty="0">
              <a:solidFill>
                <a:schemeClr val="bg1"/>
              </a:solidFill>
              <a:latin typeface="Verdana" panose="020B0604030504040204" pitchFamily="34" charset="0"/>
              <a:ea typeface="Segoe UI" pitchFamily="34" charset="0"/>
            </a:endParaRPr>
          </a:p>
          <a:p>
            <a:pPr>
              <a:lnSpc>
                <a:spcPct val="120000"/>
              </a:lnSpc>
            </a:pPr>
            <a:r>
              <a:rPr lang="en-US" sz="3100" dirty="0">
                <a:solidFill>
                  <a:schemeClr val="bg1"/>
                </a:solidFill>
                <a:latin typeface="Garamond" panose="02020404030301010803" pitchFamily="18" charset="0"/>
                <a:ea typeface="Palatino" pitchFamily="2" charset="77"/>
              </a:rPr>
              <a:t>There is no one right way to be.</a:t>
            </a:r>
          </a:p>
          <a:p>
            <a:pPr>
              <a:lnSpc>
                <a:spcPct val="120000"/>
              </a:lnSpc>
            </a:pPr>
            <a:endParaRPr lang="en-US" dirty="0">
              <a:solidFill>
                <a:schemeClr val="bg1"/>
              </a:solidFill>
              <a:latin typeface="Verdana" panose="020B0604030504040204" pitchFamily="34" charset="0"/>
              <a:ea typeface="Segoe UI" pitchFamily="34" charset="0"/>
            </a:endParaRPr>
          </a:p>
          <a:p>
            <a:pPr>
              <a:lnSpc>
                <a:spcPct val="120000"/>
              </a:lnSpc>
            </a:pPr>
            <a:r>
              <a:rPr lang="en-US" dirty="0">
                <a:latin typeface="Verdana" panose="020B0604030504040204" pitchFamily="34" charset="0"/>
              </a:rPr>
              <a:t> </a:t>
            </a:r>
          </a:p>
        </p:txBody>
      </p:sp>
      <p:sp>
        <p:nvSpPr>
          <p:cNvPr id="21" name="Subtitle 2">
            <a:extLst>
              <a:ext uri="{FF2B5EF4-FFF2-40B4-BE49-F238E27FC236}">
                <a16:creationId xmlns:a16="http://schemas.microsoft.com/office/drawing/2014/main" id="{C1B216BA-8A99-3452-12FF-2E448E385A15}"/>
              </a:ext>
            </a:extLst>
          </p:cNvPr>
          <p:cNvSpPr txBox="1">
            <a:spLocks/>
          </p:cNvSpPr>
          <p:nvPr/>
        </p:nvSpPr>
        <p:spPr>
          <a:xfrm>
            <a:off x="1089285" y="6318097"/>
            <a:ext cx="267281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E3F2E3"/>
                </a:solidFill>
                <a:effectLst/>
                <a:latin typeface="Century Gothic" panose="020B0502020202020204" pitchFamily="34" charset="0"/>
              </a:rPr>
              <a:t>PARADIGM PERSONALITY LABS  </a:t>
            </a:r>
            <a:r>
              <a:rPr lang="en-US" sz="900" b="1" kern="700" spc="40" dirty="0">
                <a:solidFill>
                  <a:schemeClr val="bg1"/>
                </a:solidFill>
                <a:effectLst/>
                <a:latin typeface="Century Gothic" panose="020B0502020202020204" pitchFamily="34" charset="0"/>
              </a:rPr>
              <a:t>| </a:t>
            </a:r>
          </a:p>
        </p:txBody>
      </p:sp>
      <p:sp>
        <p:nvSpPr>
          <p:cNvPr id="22" name="Date Placeholder 3">
            <a:extLst>
              <a:ext uri="{FF2B5EF4-FFF2-40B4-BE49-F238E27FC236}">
                <a16:creationId xmlns:a16="http://schemas.microsoft.com/office/drawing/2014/main" id="{94953E61-1751-7A49-8704-0DFB553E6942}"/>
              </a:ext>
            </a:extLst>
          </p:cNvPr>
          <p:cNvSpPr txBox="1">
            <a:spLocks/>
          </p:cNvSpPr>
          <p:nvPr/>
        </p:nvSpPr>
        <p:spPr>
          <a:xfrm>
            <a:off x="3103840" y="6235323"/>
            <a:ext cx="1211267"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chemeClr val="bg1"/>
                </a:solidFill>
                <a:latin typeface="Century Gothic" panose="020B0502020202020204" pitchFamily="34" charset="0"/>
              </a:rPr>
              <a:pPr algn="l"/>
              <a:t>May 24</a:t>
            </a:fld>
            <a:endParaRPr lang="en-US" dirty="0">
              <a:solidFill>
                <a:schemeClr val="bg1"/>
              </a:solidFill>
              <a:latin typeface="Century Gothic" panose="020B0502020202020204" pitchFamily="34" charset="0"/>
            </a:endParaRPr>
          </a:p>
        </p:txBody>
      </p:sp>
      <p:sp>
        <p:nvSpPr>
          <p:cNvPr id="19" name="Title 1">
            <a:extLst>
              <a:ext uri="{FF2B5EF4-FFF2-40B4-BE49-F238E27FC236}">
                <a16:creationId xmlns:a16="http://schemas.microsoft.com/office/drawing/2014/main" id="{822050CC-602B-1577-9616-63A51CB8687B}"/>
              </a:ext>
            </a:extLst>
          </p:cNvPr>
          <p:cNvSpPr txBox="1">
            <a:spLocks/>
          </p:cNvSpPr>
          <p:nvPr/>
        </p:nvSpPr>
        <p:spPr>
          <a:xfrm>
            <a:off x="938799" y="1858420"/>
            <a:ext cx="6894961" cy="1325563"/>
          </a:xfrm>
          <a:prstGeom prst="rect">
            <a:avLst/>
          </a:prstGeom>
        </p:spPr>
        <p:txBody>
          <a:bodyPr>
            <a:normAutofit/>
          </a:bodyPr>
          <a:lstStyle>
            <a:lvl1pPr algn="l" defTabSz="914400" rtl="0" eaLnBrk="1" latinLnBrk="0" hangingPunct="1">
              <a:lnSpc>
                <a:spcPct val="90000"/>
              </a:lnSpc>
              <a:spcBef>
                <a:spcPct val="0"/>
              </a:spcBef>
              <a:buNone/>
              <a:defRPr sz="4000" b="1" i="0" kern="1200">
                <a:solidFill>
                  <a:schemeClr val="bg1"/>
                </a:solidFill>
                <a:latin typeface="Lucida Grande" panose="020B0600040502020204" pitchFamily="34" charset="0"/>
                <a:ea typeface="+mj-ea"/>
                <a:cs typeface="Lucida Grande" panose="020B0600040502020204" pitchFamily="34" charset="0"/>
              </a:defRPr>
            </a:lvl1pPr>
          </a:lstStyle>
          <a:p>
            <a:r>
              <a:rPr lang="en-US" sz="3800" dirty="0">
                <a:latin typeface="Verdana" panose="020B0604030504040204" pitchFamily="34" charset="0"/>
              </a:rPr>
              <a:t>Paradigm &amp; Personality</a:t>
            </a:r>
          </a:p>
        </p:txBody>
      </p:sp>
    </p:spTree>
    <p:extLst>
      <p:ext uri="{BB962C8B-B14F-4D97-AF65-F5344CB8AC3E}">
        <p14:creationId xmlns:p14="http://schemas.microsoft.com/office/powerpoint/2010/main" val="588710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039B7-3BDA-A2F4-CDB3-B113DF15EAB2}"/>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7" name="Picture 16">
            <a:extLst>
              <a:ext uri="{FF2B5EF4-FFF2-40B4-BE49-F238E27FC236}">
                <a16:creationId xmlns:a16="http://schemas.microsoft.com/office/drawing/2014/main" id="{EBFB2458-21E3-FDF4-31D6-761DF9197E5B}"/>
              </a:ext>
            </a:extLst>
          </p:cNvPr>
          <p:cNvPicPr>
            <a:picLocks noChangeAspect="1"/>
          </p:cNvPicPr>
          <p:nvPr/>
        </p:nvPicPr>
        <p:blipFill>
          <a:blip r:embed="rId3"/>
          <a:stretch>
            <a:fillRect/>
          </a:stretch>
        </p:blipFill>
        <p:spPr>
          <a:xfrm>
            <a:off x="-1" y="4328068"/>
            <a:ext cx="12191999" cy="2599460"/>
          </a:xfrm>
          <a:prstGeom prst="rect">
            <a:avLst/>
          </a:prstGeom>
          <a:solidFill>
            <a:srgbClr val="4C2B6E">
              <a:alpha val="3137"/>
            </a:srgbClr>
          </a:solidFill>
        </p:spPr>
      </p:pic>
      <p:pic>
        <p:nvPicPr>
          <p:cNvPr id="10" name="Picture 9" descr="A logo with a black background&#10;&#10;Description automatically generated">
            <a:hlinkClick r:id="rId4" action="ppaction://hlinksldjump"/>
            <a:extLst>
              <a:ext uri="{FF2B5EF4-FFF2-40B4-BE49-F238E27FC236}">
                <a16:creationId xmlns:a16="http://schemas.microsoft.com/office/drawing/2014/main" id="{DF0BE2A8-1257-BD0E-A998-BB9E3DF9D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37DB1227-9A5C-4429-932F-D7AB00FC3568}"/>
              </a:ext>
            </a:extLst>
          </p:cNvPr>
          <p:cNvSpPr>
            <a:spLocks noGrp="1"/>
          </p:cNvSpPr>
          <p:nvPr>
            <p:ph type="title" idx="4294967295"/>
          </p:nvPr>
        </p:nvSpPr>
        <p:spPr/>
        <p:txBody>
          <a:bodyPr/>
          <a:lstStyle/>
          <a:p>
            <a:r>
              <a:rPr lang="en-US" dirty="0">
                <a:solidFill>
                  <a:schemeClr val="bg1"/>
                </a:solidFill>
              </a:rPr>
              <a:t>Extraversion</a:t>
            </a:r>
          </a:p>
        </p:txBody>
      </p:sp>
      <p:sp>
        <p:nvSpPr>
          <p:cNvPr id="34" name="object 4">
            <a:extLst>
              <a:ext uri="{FF2B5EF4-FFF2-40B4-BE49-F238E27FC236}">
                <a16:creationId xmlns:a16="http://schemas.microsoft.com/office/drawing/2014/main" id="{CA67224D-0C16-4671-9B98-5E855E8D484D}"/>
              </a:ext>
            </a:extLst>
          </p:cNvPr>
          <p:cNvSpPr txBox="1">
            <a:spLocks/>
          </p:cNvSpPr>
          <p:nvPr/>
        </p:nvSpPr>
        <p:spPr>
          <a:xfrm>
            <a:off x="1670663" y="2699919"/>
            <a:ext cx="2637576" cy="4714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Quiet, works well independently, reflective, allows space and time for others to participate, little need for “spotlight”</a:t>
            </a:r>
          </a:p>
        </p:txBody>
      </p:sp>
      <p:sp>
        <p:nvSpPr>
          <p:cNvPr id="35" name="object 4">
            <a:extLst>
              <a:ext uri="{FF2B5EF4-FFF2-40B4-BE49-F238E27FC236}">
                <a16:creationId xmlns:a16="http://schemas.microsoft.com/office/drawing/2014/main" id="{CA67224D-0C16-4671-9B98-5E855E8D484D}"/>
              </a:ext>
            </a:extLst>
          </p:cNvPr>
          <p:cNvSpPr txBox="1">
            <a:spLocks/>
          </p:cNvSpPr>
          <p:nvPr/>
        </p:nvSpPr>
        <p:spPr>
          <a:xfrm>
            <a:off x="1670663" y="3456630"/>
            <a:ext cx="2298022" cy="46987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Loner, enigmatic, low energy, avoids taking charge of leading others, cool and aloof</a:t>
            </a:r>
          </a:p>
        </p:txBody>
      </p:sp>
      <p:sp>
        <p:nvSpPr>
          <p:cNvPr id="38" name="object 4">
            <a:extLst>
              <a:ext uri="{FF2B5EF4-FFF2-40B4-BE49-F238E27FC236}">
                <a16:creationId xmlns:a16="http://schemas.microsoft.com/office/drawing/2014/main" id="{CA67224D-0C16-4671-9B98-5E855E8D484D}"/>
              </a:ext>
            </a:extLst>
          </p:cNvPr>
          <p:cNvSpPr txBox="1">
            <a:spLocks/>
          </p:cNvSpPr>
          <p:nvPr/>
        </p:nvSpPr>
        <p:spPr>
          <a:xfrm>
            <a:off x="5007034" y="2699919"/>
            <a:ext cx="2338904" cy="46987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Shifts easily from working with others to working alone, acts as a moderating force in groups</a:t>
            </a:r>
          </a:p>
        </p:txBody>
      </p:sp>
      <p:sp>
        <p:nvSpPr>
          <p:cNvPr id="40" name="object 4">
            <a:extLst>
              <a:ext uri="{FF2B5EF4-FFF2-40B4-BE49-F238E27FC236}">
                <a16:creationId xmlns:a16="http://schemas.microsoft.com/office/drawing/2014/main" id="{CA67224D-0C16-4671-9B98-5E855E8D484D}"/>
              </a:ext>
            </a:extLst>
          </p:cNvPr>
          <p:cNvSpPr txBox="1">
            <a:spLocks/>
          </p:cNvSpPr>
          <p:nvPr/>
        </p:nvSpPr>
        <p:spPr>
          <a:xfrm>
            <a:off x="5007035" y="3433770"/>
            <a:ext cx="2550946" cy="46987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Under communicates and resists taking charge, unable to be a “people person” for sustained periods of time</a:t>
            </a:r>
          </a:p>
        </p:txBody>
      </p:sp>
      <p:sp>
        <p:nvSpPr>
          <p:cNvPr id="46" name="object 4">
            <a:extLst>
              <a:ext uri="{FF2B5EF4-FFF2-40B4-BE49-F238E27FC236}">
                <a16:creationId xmlns:a16="http://schemas.microsoft.com/office/drawing/2014/main" id="{CA67224D-0C16-4671-9B98-5E855E8D484D}"/>
              </a:ext>
            </a:extLst>
          </p:cNvPr>
          <p:cNvSpPr txBox="1">
            <a:spLocks/>
          </p:cNvSpPr>
          <p:nvPr/>
        </p:nvSpPr>
        <p:spPr>
          <a:xfrm>
            <a:off x="8709092" y="2695100"/>
            <a:ext cx="2160013" cy="46987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Enthusiastic, shares emotions, people-oriented, comfortable with a lot of “action”, high energy</a:t>
            </a:r>
          </a:p>
        </p:txBody>
      </p:sp>
      <p:sp>
        <p:nvSpPr>
          <p:cNvPr id="47" name="object 4">
            <a:extLst>
              <a:ext uri="{FF2B5EF4-FFF2-40B4-BE49-F238E27FC236}">
                <a16:creationId xmlns:a16="http://schemas.microsoft.com/office/drawing/2014/main" id="{CA67224D-0C16-4671-9B98-5E855E8D484D}"/>
              </a:ext>
            </a:extLst>
          </p:cNvPr>
          <p:cNvSpPr txBox="1">
            <a:spLocks/>
          </p:cNvSpPr>
          <p:nvPr/>
        </p:nvSpPr>
        <p:spPr>
          <a:xfrm>
            <a:off x="8709092" y="3433770"/>
            <a:ext cx="2069658" cy="46987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Overbearing, center-of-attention, outspoken to the point of dominating conversation</a:t>
            </a:r>
          </a:p>
        </p:txBody>
      </p:sp>
      <p:sp>
        <p:nvSpPr>
          <p:cNvPr id="61"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63"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64"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65"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66"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67" name="Isosceles Triangle 66"/>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8" name="Isosceles Triangle 67"/>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9" name="Isosceles Triangle 68"/>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70" name="Isosceles Triangle 69"/>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71" name="Isosceles Triangle 7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6" action="ppaction://hlinksldjump"/>
          </p:cNvPr>
          <p:cNvSpPr/>
          <p:nvPr/>
        </p:nvSpPr>
        <p:spPr>
          <a:xfrm>
            <a:off x="2898277" y="5396440"/>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endParaRPr>
          </a:p>
        </p:txBody>
      </p:sp>
      <p:sp>
        <p:nvSpPr>
          <p:cNvPr id="82" name="Rounded Rectangle 81">
            <a:hlinkClick r:id="rId7" action="ppaction://hlinksldjump"/>
          </p:cNvPr>
          <p:cNvSpPr/>
          <p:nvPr/>
        </p:nvSpPr>
        <p:spPr>
          <a:xfrm>
            <a:off x="4554413" y="5396440"/>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Energy Mode</a:t>
            </a:r>
          </a:p>
        </p:txBody>
      </p:sp>
      <p:sp>
        <p:nvSpPr>
          <p:cNvPr id="83" name="Rounded Rectangle 82">
            <a:hlinkClick r:id="rId8" action="ppaction://hlinksldjump"/>
          </p:cNvPr>
          <p:cNvSpPr/>
          <p:nvPr/>
        </p:nvSpPr>
        <p:spPr>
          <a:xfrm>
            <a:off x="6210549" y="5396440"/>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endParaRPr>
          </a:p>
        </p:txBody>
      </p:sp>
      <p:sp>
        <p:nvSpPr>
          <p:cNvPr id="84" name="Rounded Rectangle 83">
            <a:hlinkClick r:id="rId9" action="ppaction://hlinksldjump"/>
          </p:cNvPr>
          <p:cNvSpPr/>
          <p:nvPr/>
        </p:nvSpPr>
        <p:spPr>
          <a:xfrm>
            <a:off x="7866685" y="5396440"/>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E5: </a:t>
            </a:r>
            <a:r>
              <a:rPr kumimoji="0" lang="en-US" sz="900" b="1" u="none" strike="noStrike" kern="1200" cap="none" spc="-10" normalizeH="0" baseline="0" noProof="0" dirty="0">
                <a:ln>
                  <a:noFill/>
                </a:ln>
                <a:solidFill>
                  <a:prstClr val="white"/>
                </a:solidFill>
                <a:effectLst/>
                <a:uLnTx/>
                <a:uFillTx/>
                <a:latin typeface="Verdana" panose="020B0604030504040204" pitchFamily="34" charset="0"/>
                <a:cs typeface="Lucida Grande" panose="020B0600040502020204" pitchFamily="34" charset="0"/>
              </a:rPr>
              <a:t>Trust of Others</a:t>
            </a:r>
            <a:endPar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endParaRPr>
          </a:p>
        </p:txBody>
      </p:sp>
      <p:sp>
        <p:nvSpPr>
          <p:cNvPr id="86" name="Rounded Rectangle 85">
            <a:hlinkClick r:id="rId10" action="ppaction://hlinksldjump"/>
          </p:cNvPr>
          <p:cNvSpPr/>
          <p:nvPr/>
        </p:nvSpPr>
        <p:spPr>
          <a:xfrm>
            <a:off x="9522819" y="5396440"/>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endParaRPr>
          </a:p>
        </p:txBody>
      </p:sp>
      <p:sp>
        <p:nvSpPr>
          <p:cNvPr id="87" name="Rounded Rectangle 86">
            <a:hlinkClick r:id="rId11" action="ppaction://hlinksldjump"/>
          </p:cNvPr>
          <p:cNvSpPr/>
          <p:nvPr/>
        </p:nvSpPr>
        <p:spPr>
          <a:xfrm>
            <a:off x="1242141" y="5396440"/>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endParaRPr>
          </a:p>
        </p:txBody>
      </p:sp>
      <p:sp>
        <p:nvSpPr>
          <p:cNvPr id="73" name="Rectangle 72">
            <a:hlinkClick r:id="rId12" action="ppaction://hlinksldjump"/>
            <a:extLst>
              <a:ext uri="{FF2B5EF4-FFF2-40B4-BE49-F238E27FC236}">
                <a16:creationId xmlns:a16="http://schemas.microsoft.com/office/drawing/2014/main" id="{60E314AB-4D93-4F4E-B81C-C0DB18FC303D}"/>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hlinkClick r:id="rId13" action="ppaction://hlinksldjump"/>
            <a:extLst>
              <a:ext uri="{FF2B5EF4-FFF2-40B4-BE49-F238E27FC236}">
                <a16:creationId xmlns:a16="http://schemas.microsoft.com/office/drawing/2014/main" id="{AA4802DF-606F-44F0-B6E6-03726647E2CE}"/>
              </a:ext>
            </a:extLst>
          </p:cNvPr>
          <p:cNvSpPr/>
          <p:nvPr/>
        </p:nvSpPr>
        <p:spPr>
          <a:xfrm>
            <a:off x="4195182" y="22838"/>
            <a:ext cx="731520" cy="914400"/>
          </a:xfrm>
          <a:prstGeom prst="rect">
            <a:avLst/>
          </a:prstGeom>
          <a:solidFill>
            <a:srgbClr val="4C2B6E">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hlinkClick r:id="rId14" action="ppaction://hlinksldjump"/>
            <a:extLst>
              <a:ext uri="{FF2B5EF4-FFF2-40B4-BE49-F238E27FC236}">
                <a16:creationId xmlns:a16="http://schemas.microsoft.com/office/drawing/2014/main" id="{AA3BC462-C598-45DE-B253-CC40378A2A89}"/>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hlinkClick r:id="" action="ppaction://noaction"/>
            <a:extLst>
              <a:ext uri="{FF2B5EF4-FFF2-40B4-BE49-F238E27FC236}">
                <a16:creationId xmlns:a16="http://schemas.microsoft.com/office/drawing/2014/main" id="{FF6BB659-EEE8-4B1B-B043-F2BAAA82BAC6}"/>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hlinkClick r:id="rId15" action="ppaction://hlinksldjump"/>
            <a:extLst>
              <a:ext uri="{FF2B5EF4-FFF2-40B4-BE49-F238E27FC236}">
                <a16:creationId xmlns:a16="http://schemas.microsoft.com/office/drawing/2014/main" id="{3E6D87E5-4D38-4CEE-BFBA-97F04AAE9662}"/>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white square with a letter&#10;&#10;Description automatically generated">
            <a:extLst>
              <a:ext uri="{FF2B5EF4-FFF2-40B4-BE49-F238E27FC236}">
                <a16:creationId xmlns:a16="http://schemas.microsoft.com/office/drawing/2014/main" id="{BD65C60F-056F-4917-6026-E646813C172D}"/>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6" name="Picture 5" descr="A white square with a letter&#10;&#10;Description automatically generated">
            <a:hlinkClick r:id="rId14" action="ppaction://hlinksldjump"/>
            <a:extLst>
              <a:ext uri="{FF2B5EF4-FFF2-40B4-BE49-F238E27FC236}">
                <a16:creationId xmlns:a16="http://schemas.microsoft.com/office/drawing/2014/main" id="{C2E33535-7310-4FBD-E2A0-8812BFB94615}"/>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7" name="Picture 6" descr="A white square with a letter&#10;&#10;Description automatically generated">
            <a:hlinkClick r:id="rId17" action="ppaction://hlinksldjump"/>
            <a:extLst>
              <a:ext uri="{FF2B5EF4-FFF2-40B4-BE49-F238E27FC236}">
                <a16:creationId xmlns:a16="http://schemas.microsoft.com/office/drawing/2014/main" id="{8613481B-9376-CA84-958F-716457ADDFF2}"/>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8" name="Picture 7" descr="A white square with a letter&#10;&#10;Description automatically generated">
            <a:hlinkClick r:id="rId15" action="ppaction://hlinksldjump"/>
            <a:extLst>
              <a:ext uri="{FF2B5EF4-FFF2-40B4-BE49-F238E27FC236}">
                <a16:creationId xmlns:a16="http://schemas.microsoft.com/office/drawing/2014/main" id="{5E5E233E-5569-608E-C429-7F16B4012F7B}"/>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4" name="Picture 3" descr="A white background with blue text&#10;&#10;Description automatically generated">
            <a:hlinkClick r:id="rId13" action="ppaction://hlinksldjump"/>
            <a:extLst>
              <a:ext uri="{FF2B5EF4-FFF2-40B4-BE49-F238E27FC236}">
                <a16:creationId xmlns:a16="http://schemas.microsoft.com/office/drawing/2014/main" id="{978C2CDC-DEA5-E1CE-30CF-F18C542C7DCD}"/>
              </a:ext>
            </a:extLst>
          </p:cNvPr>
          <p:cNvPicPr>
            <a:picLocks noChangeAspect="1"/>
          </p:cNvPicPr>
          <p:nvPr/>
        </p:nvPicPr>
        <p:blipFill rotWithShape="1">
          <a:blip r:embed="rId18">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grpSp>
        <p:nvGrpSpPr>
          <p:cNvPr id="11" name="Group 10">
            <a:extLst>
              <a:ext uri="{FF2B5EF4-FFF2-40B4-BE49-F238E27FC236}">
                <a16:creationId xmlns:a16="http://schemas.microsoft.com/office/drawing/2014/main" id="{3CC6C93E-476E-F122-C925-8F49A14DD29B}"/>
              </a:ext>
            </a:extLst>
          </p:cNvPr>
          <p:cNvGrpSpPr/>
          <p:nvPr/>
        </p:nvGrpSpPr>
        <p:grpSpPr>
          <a:xfrm>
            <a:off x="1411236" y="1856181"/>
            <a:ext cx="9358869" cy="91576"/>
            <a:chOff x="1411236" y="1688541"/>
            <a:chExt cx="9358869" cy="91576"/>
          </a:xfrm>
          <a:solidFill>
            <a:srgbClr val="4C2B6E">
              <a:alpha val="32941"/>
            </a:srgbClr>
          </a:solidFill>
        </p:grpSpPr>
        <p:sp>
          <p:nvSpPr>
            <p:cNvPr id="12" name="Rectangle 11">
              <a:extLst>
                <a:ext uri="{FF2B5EF4-FFF2-40B4-BE49-F238E27FC236}">
                  <a16:creationId xmlns:a16="http://schemas.microsoft.com/office/drawing/2014/main" id="{29EAF4EC-ACFC-DB19-DB75-E36FC1AF0BBF}"/>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3693AF6-7F2C-F954-DBBE-AAA509AB90F2}"/>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1601D70-78C9-A184-85F6-36971622A2C6}"/>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532167E-7CF8-E951-0B8B-0E378CEBB2B3}"/>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8051AC0-C97E-FA95-8D4D-64FB5862057D}"/>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9" name="Rectangle 18">
            <a:extLst>
              <a:ext uri="{FF2B5EF4-FFF2-40B4-BE49-F238E27FC236}">
                <a16:creationId xmlns:a16="http://schemas.microsoft.com/office/drawing/2014/main" id="{4C090141-E70C-082F-2D0B-3F7E1F6C5E32}"/>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sp>
        <p:nvSpPr>
          <p:cNvPr id="20" name="object 4">
            <a:extLst>
              <a:ext uri="{FF2B5EF4-FFF2-40B4-BE49-F238E27FC236}">
                <a16:creationId xmlns:a16="http://schemas.microsoft.com/office/drawing/2014/main" id="{46C1A07C-3097-BA7A-78F9-505EA002BD6C}"/>
              </a:ext>
            </a:extLst>
          </p:cNvPr>
          <p:cNvSpPr txBox="1">
            <a:spLocks/>
          </p:cNvSpPr>
          <p:nvPr/>
        </p:nvSpPr>
        <p:spPr>
          <a:xfrm>
            <a:off x="5379675" y="4835171"/>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1400" b="1" u="none" strike="noStrike" kern="1200" cap="none" spc="0" normalizeH="0" baseline="0" noProof="0" dirty="0" err="1">
                <a:ln>
                  <a:noFill/>
                </a:ln>
                <a:solidFill>
                  <a:srgbClr val="4C2B6E"/>
                </a:solidFill>
                <a:effectLst/>
                <a:uLnTx/>
                <a:uFillTx/>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pic>
        <p:nvPicPr>
          <p:cNvPr id="27" name="Picture 26" descr="A blue square with white letter n&#10;&#10;Description automatically generated">
            <a:extLst>
              <a:ext uri="{FF2B5EF4-FFF2-40B4-BE49-F238E27FC236}">
                <a16:creationId xmlns:a16="http://schemas.microsoft.com/office/drawing/2014/main" id="{9078B8D3-7839-49D3-38E6-222BB8EBE876}"/>
              </a:ext>
            </a:extLst>
          </p:cNvPr>
          <p:cNvPicPr>
            <a:picLocks noChangeAspect="1"/>
          </p:cNvPicPr>
          <p:nvPr/>
        </p:nvPicPr>
        <p:blipFill rotWithShape="1">
          <a:blip r:embed="rId19">
            <a:extLst>
              <a:ext uri="{28A0092B-C50C-407E-A947-70E740481C1C}">
                <a14:useLocalDpi xmlns:a14="http://schemas.microsoft.com/office/drawing/2010/main" val="0"/>
              </a:ext>
            </a:extLst>
          </a:blip>
          <a:srcRect l="20620" t="14779" r="7987" b="18175"/>
          <a:stretch/>
        </p:blipFill>
        <p:spPr>
          <a:xfrm>
            <a:off x="2842900" y="348819"/>
            <a:ext cx="603085" cy="583179"/>
          </a:xfrm>
          <a:prstGeom prst="rect">
            <a:avLst/>
          </a:prstGeom>
        </p:spPr>
      </p:pic>
      <p:pic>
        <p:nvPicPr>
          <p:cNvPr id="26" name="Picture 25" descr="A white letter on a grey square&#10;&#10;Description automatically generated">
            <a:hlinkClick r:id="rId20" action="ppaction://hlinksldjump"/>
            <a:extLst>
              <a:ext uri="{FF2B5EF4-FFF2-40B4-BE49-F238E27FC236}">
                <a16:creationId xmlns:a16="http://schemas.microsoft.com/office/drawing/2014/main" id="{CFF58526-F38D-B4E8-7785-E9444959C370}"/>
              </a:ext>
            </a:extLst>
          </p:cNvPr>
          <p:cNvPicPr>
            <a:picLocks noChangeAspect="1"/>
          </p:cNvPicPr>
          <p:nvPr/>
        </p:nvPicPr>
        <p:blipFill rotWithShape="1">
          <a:blip r:embed="rId21">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0" name="Picture 29">
            <a:extLst>
              <a:ext uri="{FF2B5EF4-FFF2-40B4-BE49-F238E27FC236}">
                <a16:creationId xmlns:a16="http://schemas.microsoft.com/office/drawing/2014/main" id="{9E70CBC4-DCC0-5758-CF19-6157387CA369}"/>
              </a:ext>
            </a:extLst>
          </p:cNvPr>
          <p:cNvPicPr>
            <a:picLocks noChangeAspect="1"/>
          </p:cNvPicPr>
          <p:nvPr/>
        </p:nvPicPr>
        <p:blipFill>
          <a:blip r:embed="rId22"/>
          <a:stretch>
            <a:fillRect/>
          </a:stretch>
        </p:blipFill>
        <p:spPr>
          <a:xfrm>
            <a:off x="1431790" y="2712741"/>
            <a:ext cx="145645" cy="150847"/>
          </a:xfrm>
          <a:prstGeom prst="rect">
            <a:avLst/>
          </a:prstGeom>
        </p:spPr>
      </p:pic>
      <p:pic>
        <p:nvPicPr>
          <p:cNvPr id="31" name="Picture 30">
            <a:extLst>
              <a:ext uri="{FF2B5EF4-FFF2-40B4-BE49-F238E27FC236}">
                <a16:creationId xmlns:a16="http://schemas.microsoft.com/office/drawing/2014/main" id="{71F3DD95-C9C2-D9DF-CCF7-B159CED2A9A9}"/>
              </a:ext>
            </a:extLst>
          </p:cNvPr>
          <p:cNvPicPr>
            <a:picLocks noChangeAspect="1"/>
          </p:cNvPicPr>
          <p:nvPr/>
        </p:nvPicPr>
        <p:blipFill>
          <a:blip r:embed="rId23"/>
          <a:stretch>
            <a:fillRect/>
          </a:stretch>
        </p:blipFill>
        <p:spPr>
          <a:xfrm>
            <a:off x="1411236" y="3474888"/>
            <a:ext cx="166199" cy="172135"/>
          </a:xfrm>
          <a:prstGeom prst="rect">
            <a:avLst/>
          </a:prstGeom>
        </p:spPr>
      </p:pic>
      <p:sp>
        <p:nvSpPr>
          <p:cNvPr id="94" name="object 4">
            <a:extLst>
              <a:ext uri="{FF2B5EF4-FFF2-40B4-BE49-F238E27FC236}">
                <a16:creationId xmlns:a16="http://schemas.microsoft.com/office/drawing/2014/main" id="{83314A5F-888A-2AD8-720C-37C9724C05BB}"/>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95" name="object 4">
            <a:extLst>
              <a:ext uri="{FF2B5EF4-FFF2-40B4-BE49-F238E27FC236}">
                <a16:creationId xmlns:a16="http://schemas.microsoft.com/office/drawing/2014/main" id="{2C99039C-E866-D2EF-F517-481A7D1F2998}"/>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96" name="object 4">
            <a:extLst>
              <a:ext uri="{FF2B5EF4-FFF2-40B4-BE49-F238E27FC236}">
                <a16:creationId xmlns:a16="http://schemas.microsoft.com/office/drawing/2014/main" id="{6BC75D86-DCB2-DA01-B863-B69C1F29CF2E}"/>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97" name="object 4">
            <a:extLst>
              <a:ext uri="{FF2B5EF4-FFF2-40B4-BE49-F238E27FC236}">
                <a16:creationId xmlns:a16="http://schemas.microsoft.com/office/drawing/2014/main" id="{199B1F72-A268-6B7D-ED46-F07790369205}"/>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98" name="object 4">
            <a:extLst>
              <a:ext uri="{FF2B5EF4-FFF2-40B4-BE49-F238E27FC236}">
                <a16:creationId xmlns:a16="http://schemas.microsoft.com/office/drawing/2014/main" id="{548FBA2B-E02A-9B0D-3178-1D311CF7447B}"/>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99" name="object 4">
            <a:extLst>
              <a:ext uri="{FF2B5EF4-FFF2-40B4-BE49-F238E27FC236}">
                <a16:creationId xmlns:a16="http://schemas.microsoft.com/office/drawing/2014/main" id="{DDFDD58F-0454-3D86-F504-F60EF26E3DB9}"/>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100" name="Picture 99">
            <a:extLst>
              <a:ext uri="{FF2B5EF4-FFF2-40B4-BE49-F238E27FC236}">
                <a16:creationId xmlns:a16="http://schemas.microsoft.com/office/drawing/2014/main" id="{581BF0DE-63BB-E9A4-F224-4E6B10A5F48F}"/>
              </a:ext>
            </a:extLst>
          </p:cNvPr>
          <p:cNvPicPr>
            <a:picLocks noChangeAspect="1"/>
          </p:cNvPicPr>
          <p:nvPr/>
        </p:nvPicPr>
        <p:blipFill>
          <a:blip r:embed="rId22"/>
          <a:stretch>
            <a:fillRect/>
          </a:stretch>
        </p:blipFill>
        <p:spPr>
          <a:xfrm>
            <a:off x="4765473" y="2712741"/>
            <a:ext cx="145645" cy="150847"/>
          </a:xfrm>
          <a:prstGeom prst="rect">
            <a:avLst/>
          </a:prstGeom>
        </p:spPr>
      </p:pic>
      <p:pic>
        <p:nvPicPr>
          <p:cNvPr id="101" name="Picture 100">
            <a:extLst>
              <a:ext uri="{FF2B5EF4-FFF2-40B4-BE49-F238E27FC236}">
                <a16:creationId xmlns:a16="http://schemas.microsoft.com/office/drawing/2014/main" id="{12A3B066-4953-CD82-1DE2-3623A15359FE}"/>
              </a:ext>
            </a:extLst>
          </p:cNvPr>
          <p:cNvPicPr>
            <a:picLocks noChangeAspect="1"/>
          </p:cNvPicPr>
          <p:nvPr/>
        </p:nvPicPr>
        <p:blipFill>
          <a:blip r:embed="rId23"/>
          <a:stretch>
            <a:fillRect/>
          </a:stretch>
        </p:blipFill>
        <p:spPr>
          <a:xfrm>
            <a:off x="4744919" y="3474888"/>
            <a:ext cx="166199" cy="172135"/>
          </a:xfrm>
          <a:prstGeom prst="rect">
            <a:avLst/>
          </a:prstGeom>
        </p:spPr>
      </p:pic>
      <p:pic>
        <p:nvPicPr>
          <p:cNvPr id="102" name="Picture 101">
            <a:extLst>
              <a:ext uri="{FF2B5EF4-FFF2-40B4-BE49-F238E27FC236}">
                <a16:creationId xmlns:a16="http://schemas.microsoft.com/office/drawing/2014/main" id="{D6A8FBB2-21ED-687F-B10B-5EC979C8D361}"/>
              </a:ext>
            </a:extLst>
          </p:cNvPr>
          <p:cNvPicPr>
            <a:picLocks noChangeAspect="1"/>
          </p:cNvPicPr>
          <p:nvPr/>
        </p:nvPicPr>
        <p:blipFill>
          <a:blip r:embed="rId22"/>
          <a:stretch>
            <a:fillRect/>
          </a:stretch>
        </p:blipFill>
        <p:spPr>
          <a:xfrm>
            <a:off x="8465122" y="2693700"/>
            <a:ext cx="145645" cy="150847"/>
          </a:xfrm>
          <a:prstGeom prst="rect">
            <a:avLst/>
          </a:prstGeom>
        </p:spPr>
      </p:pic>
      <p:pic>
        <p:nvPicPr>
          <p:cNvPr id="103" name="Picture 102">
            <a:extLst>
              <a:ext uri="{FF2B5EF4-FFF2-40B4-BE49-F238E27FC236}">
                <a16:creationId xmlns:a16="http://schemas.microsoft.com/office/drawing/2014/main" id="{B28F882B-C46A-AD05-3631-D3FE00C33684}"/>
              </a:ext>
            </a:extLst>
          </p:cNvPr>
          <p:cNvPicPr>
            <a:picLocks noChangeAspect="1"/>
          </p:cNvPicPr>
          <p:nvPr/>
        </p:nvPicPr>
        <p:blipFill>
          <a:blip r:embed="rId23"/>
          <a:stretch>
            <a:fillRect/>
          </a:stretch>
        </p:blipFill>
        <p:spPr>
          <a:xfrm>
            <a:off x="8444568" y="3455847"/>
            <a:ext cx="166199" cy="172135"/>
          </a:xfrm>
          <a:prstGeom prst="rect">
            <a:avLst/>
          </a:prstGeom>
        </p:spPr>
      </p:pic>
    </p:spTree>
    <p:extLst>
      <p:ext uri="{BB962C8B-B14F-4D97-AF65-F5344CB8AC3E}">
        <p14:creationId xmlns:p14="http://schemas.microsoft.com/office/powerpoint/2010/main" val="2562826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D3D3D7-9F17-7DE8-3B1D-BCE2D8EA2A30}"/>
              </a:ext>
            </a:extLst>
          </p:cNvPr>
          <p:cNvSpPr/>
          <p:nvPr/>
        </p:nvSpPr>
        <p:spPr>
          <a:xfrm>
            <a:off x="1402593" y="3765509"/>
            <a:ext cx="99257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c</a:t>
            </a:r>
            <a:r>
              <a:rPr kumimoji="0" lang="en-US" sz="1000" u="none" strike="noStrike" kern="1200" cap="none" spc="0" normalizeH="0" baseline="0" noProof="0" dirty="0" err="1">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ool</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&lt;--&gt; </a:t>
            </a: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warm</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object 4">
            <a:extLst>
              <a:ext uri="{FF2B5EF4-FFF2-40B4-BE49-F238E27FC236}">
                <a16:creationId xmlns:a16="http://schemas.microsoft.com/office/drawing/2014/main" id="{CA67224D-0C16-4671-9B98-5E855E8D484D}"/>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E1: Warmth</a:t>
            </a: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rId6" action="ppaction://hlinksldjump"/>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rId7"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8"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9"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E5: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Trust of Others</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2" name="Rounded Rectangle 111">
            <a:hlinkClick r:id="rId10"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11"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2"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3"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4"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5"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4"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7"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5"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3"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8">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9"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20">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grpSp>
        <p:nvGrpSpPr>
          <p:cNvPr id="17" name="Group 16">
            <a:extLst>
              <a:ext uri="{FF2B5EF4-FFF2-40B4-BE49-F238E27FC236}">
                <a16:creationId xmlns:a16="http://schemas.microsoft.com/office/drawing/2014/main" id="{7F13F8D8-E1C9-2B86-DB7C-598FDCF11241}"/>
              </a:ext>
            </a:extLst>
          </p:cNvPr>
          <p:cNvGrpSpPr/>
          <p:nvPr/>
        </p:nvGrpSpPr>
        <p:grpSpPr>
          <a:xfrm>
            <a:off x="1411236" y="1856181"/>
            <a:ext cx="9358869" cy="91576"/>
            <a:chOff x="1411236" y="1688541"/>
            <a:chExt cx="9358869" cy="91576"/>
          </a:xfrm>
          <a:solidFill>
            <a:srgbClr val="4C2B6E">
              <a:alpha val="32941"/>
            </a:srgbClr>
          </a:solidFill>
        </p:grpSpPr>
        <p:sp>
          <p:nvSpPr>
            <p:cNvPr id="18" name="Rectangle 17">
              <a:extLst>
                <a:ext uri="{FF2B5EF4-FFF2-40B4-BE49-F238E27FC236}">
                  <a16:creationId xmlns:a16="http://schemas.microsoft.com/office/drawing/2014/main" id="{427CA8D3-024F-9CFA-CFC7-B0A7B70E81AD}"/>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49" name="object 4">
            <a:extLst>
              <a:ext uri="{FF2B5EF4-FFF2-40B4-BE49-F238E27FC236}">
                <a16:creationId xmlns:a16="http://schemas.microsoft.com/office/drawing/2014/main" id="{82F77AAD-1113-EA04-D5C9-0928FF38AEF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a:t>
            </a:r>
            <a:r>
              <a:rPr lang="en-US" sz="1000" dirty="0">
                <a:latin typeface="Verdana" panose="020B0604030504040204" pitchFamily="34" charset="0"/>
                <a:cs typeface="Lucida Grande" panose="020B0600040502020204" pitchFamily="34" charset="0"/>
              </a:rPr>
              <a:t>Warmth</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50" name="object 4">
            <a:extLst>
              <a:ext uri="{FF2B5EF4-FFF2-40B4-BE49-F238E27FC236}">
                <a16:creationId xmlns:a16="http://schemas.microsoft.com/office/drawing/2014/main" id="{5A334EFE-F480-5DC3-D37A-0AE78D7192D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Warmth: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54" name="object 4">
            <a:extLst>
              <a:ext uri="{FF2B5EF4-FFF2-40B4-BE49-F238E27FC236}">
                <a16:creationId xmlns:a16="http://schemas.microsoft.com/office/drawing/2014/main" id="{21C72AB6-3005-33A7-E21A-92F8800829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Warmth: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Would your colleagues say that you tend to be cooler in interactions?</a:t>
            </a:r>
          </a:p>
        </p:txBody>
      </p:sp>
      <p:sp>
        <p:nvSpPr>
          <p:cNvPr id="89" name="Rectangle 88">
            <a:hlinkClick r:id="rId11" action="ppaction://hlinksldjump"/>
            <a:extLst>
              <a:ext uri="{FF2B5EF4-FFF2-40B4-BE49-F238E27FC236}">
                <a16:creationId xmlns:a16="http://schemas.microsoft.com/office/drawing/2014/main" id="{379DF8FB-6640-7BE2-CD04-E51C7FB9332E}"/>
              </a:ext>
            </a:extLst>
          </p:cNvPr>
          <p:cNvSpPr/>
          <p:nvPr/>
        </p:nvSpPr>
        <p:spPr>
          <a:xfrm>
            <a:off x="1419881" y="4900058"/>
            <a:ext cx="707682" cy="9157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98">
            <a:hlinkClick r:id="rId11" action="ppaction://hlinksldjump"/>
            <a:extLst>
              <a:ext uri="{FF2B5EF4-FFF2-40B4-BE49-F238E27FC236}">
                <a16:creationId xmlns:a16="http://schemas.microsoft.com/office/drawing/2014/main" id="{EE21729F-4E6A-8ACA-266F-52E3F92D11D3}"/>
              </a:ext>
            </a:extLst>
          </p:cNvPr>
          <p:cNvSpPr/>
          <p:nvPr/>
        </p:nvSpPr>
        <p:spPr>
          <a:xfrm>
            <a:off x="2254004" y="4900785"/>
            <a:ext cx="1946718" cy="84585"/>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32746" y="4900784"/>
            <a:ext cx="3524261" cy="8458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67295" y="4906967"/>
            <a:ext cx="2008328" cy="78501"/>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95619" y="4906303"/>
            <a:ext cx="683131" cy="79548"/>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hlinkClick r:id="rId21" action="ppaction://hlinksldjump"/>
            <a:extLst>
              <a:ext uri="{FF2B5EF4-FFF2-40B4-BE49-F238E27FC236}">
                <a16:creationId xmlns:a16="http://schemas.microsoft.com/office/drawing/2014/main" id="{0031268F-5E80-2CB5-424E-A41869E30D9A}"/>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22" action="ppaction://hlinksldjump"/>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hlinkClick r:id="rId22" action="ppaction://hlinksldjump"/>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1205497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D3D3D7-9F17-7DE8-3B1D-BCE2D8EA2A30}"/>
              </a:ext>
            </a:extLst>
          </p:cNvPr>
          <p:cNvSpPr/>
          <p:nvPr/>
        </p:nvSpPr>
        <p:spPr>
          <a:xfrm>
            <a:off x="1402593" y="3765509"/>
            <a:ext cx="99257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c</a:t>
            </a:r>
            <a:r>
              <a:rPr kumimoji="0" lang="en-US" sz="1000" u="none" strike="noStrike" kern="1200" cap="none" spc="0" normalizeH="0" baseline="0" noProof="0" dirty="0" err="1">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ool</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&lt;--&gt; </a:t>
            </a: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warm</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object 4">
            <a:extLst>
              <a:ext uri="{FF2B5EF4-FFF2-40B4-BE49-F238E27FC236}">
                <a16:creationId xmlns:a16="http://schemas.microsoft.com/office/drawing/2014/main" id="{CA67224D-0C16-4671-9B98-5E855E8D484D}"/>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E1: Warmth</a:t>
            </a: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rId6" action="ppaction://hlinksldjump"/>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rId7"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8"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9"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E5: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Trust of Others</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2" name="Rounded Rectangle 111">
            <a:hlinkClick r:id="rId10"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11"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2"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3"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4"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5"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4"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7"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5"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3"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8">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9"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20">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sp>
        <p:nvSpPr>
          <p:cNvPr id="18" name="Rectangle 17">
            <a:extLst>
              <a:ext uri="{FF2B5EF4-FFF2-40B4-BE49-F238E27FC236}">
                <a16:creationId xmlns:a16="http://schemas.microsoft.com/office/drawing/2014/main" id="{427CA8D3-024F-9CFA-CFC7-B0A7B70E81AD}"/>
              </a:ext>
            </a:extLst>
          </p:cNvPr>
          <p:cNvSpPr/>
          <p:nvPr/>
        </p:nvSpPr>
        <p:spPr>
          <a:xfrm>
            <a:off x="1411236" y="1856181"/>
            <a:ext cx="707682" cy="9157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856908"/>
            <a:ext cx="1946718" cy="84585"/>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856907"/>
            <a:ext cx="3524261" cy="8458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863090"/>
            <a:ext cx="2008328" cy="78501"/>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862426"/>
            <a:ext cx="683131" cy="79548"/>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49" name="object 4">
            <a:extLst>
              <a:ext uri="{FF2B5EF4-FFF2-40B4-BE49-F238E27FC236}">
                <a16:creationId xmlns:a16="http://schemas.microsoft.com/office/drawing/2014/main" id="{82F77AAD-1113-EA04-D5C9-0928FF38AEF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W</a:t>
            </a:r>
            <a:r>
              <a:rPr lang="en-US" sz="1000" dirty="0" err="1">
                <a:latin typeface="Verdana" panose="020B0604030504040204" pitchFamily="34" charset="0"/>
                <a:cs typeface="Lucida Grande" panose="020B0600040502020204" pitchFamily="34" charset="0"/>
              </a:rPr>
              <a:t>armth</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50" name="object 4">
            <a:extLst>
              <a:ext uri="{FF2B5EF4-FFF2-40B4-BE49-F238E27FC236}">
                <a16:creationId xmlns:a16="http://schemas.microsoft.com/office/drawing/2014/main" id="{5A334EFE-F480-5DC3-D37A-0AE78D7192D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Warmth: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54" name="object 4">
            <a:extLst>
              <a:ext uri="{FF2B5EF4-FFF2-40B4-BE49-F238E27FC236}">
                <a16:creationId xmlns:a16="http://schemas.microsoft.com/office/drawing/2014/main" id="{21C72AB6-3005-33A7-E21A-92F8800829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Warmth: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Or that you are naturally warm </a:t>
            </a:r>
            <a:r>
              <a:rPr kumimoji="0" lang="en-US" sz="1600" b="1" u="none" strike="noStrike" kern="1200" cap="none" spc="0" normalizeH="0" baseline="0" noProof="0">
                <a:ln>
                  <a:noFill/>
                </a:ln>
                <a:solidFill>
                  <a:srgbClr val="4C2B6E"/>
                </a:solidFill>
                <a:effectLst/>
                <a:uLnTx/>
                <a:uFillTx/>
                <a:latin typeface="Garamond" panose="02020404030301010803" pitchFamily="18" charset="0"/>
                <a:ea typeface="Palatino" pitchFamily="2" charset="77"/>
              </a:rPr>
              <a:t>and effusive</a:t>
            </a: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a:t>
            </a:r>
          </a:p>
        </p:txBody>
      </p:sp>
      <p:grpSp>
        <p:nvGrpSpPr>
          <p:cNvPr id="88" name="Group 87">
            <a:extLst>
              <a:ext uri="{FF2B5EF4-FFF2-40B4-BE49-F238E27FC236}">
                <a16:creationId xmlns:a16="http://schemas.microsoft.com/office/drawing/2014/main" id="{BCC8779F-DBD4-0687-E7CF-D0D67B5D90A7}"/>
              </a:ext>
            </a:extLst>
          </p:cNvPr>
          <p:cNvGrpSpPr/>
          <p:nvPr/>
        </p:nvGrpSpPr>
        <p:grpSpPr>
          <a:xfrm>
            <a:off x="1419881" y="4900058"/>
            <a:ext cx="9358869" cy="91576"/>
            <a:chOff x="1411236" y="1688541"/>
            <a:chExt cx="9358869" cy="91576"/>
          </a:xfrm>
          <a:solidFill>
            <a:srgbClr val="AD96B7"/>
          </a:solidFill>
        </p:grpSpPr>
        <p:sp>
          <p:nvSpPr>
            <p:cNvPr id="89" name="Rectangle 88">
              <a:hlinkClick r:id="rId11" action="ppaction://hlinksldjump"/>
              <a:extLst>
                <a:ext uri="{FF2B5EF4-FFF2-40B4-BE49-F238E27FC236}">
                  <a16:creationId xmlns:a16="http://schemas.microsoft.com/office/drawing/2014/main" id="{379DF8FB-6640-7BE2-CD04-E51C7FB9332E}"/>
                </a:ext>
              </a:extLst>
            </p:cNvPr>
            <p:cNvSpPr/>
            <p:nvPr/>
          </p:nvSpPr>
          <p:spPr>
            <a:xfrm>
              <a:off x="1411236" y="1688541"/>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9" name="Rectangle 98">
              <a:hlinkClick r:id="rId11" action="ppaction://hlinksldjump"/>
              <a:extLst>
                <a:ext uri="{FF2B5EF4-FFF2-40B4-BE49-F238E27FC236}">
                  <a16:creationId xmlns:a16="http://schemas.microsoft.com/office/drawing/2014/main" id="{EE21729F-4E6A-8ACA-266F-52E3F92D11D3}"/>
                </a:ext>
              </a:extLst>
            </p:cNvPr>
            <p:cNvSpPr/>
            <p:nvPr/>
          </p:nvSpPr>
          <p:spPr>
            <a:xfrm>
              <a:off x="2245359" y="1689268"/>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24101" y="1689267"/>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58650" y="1695450"/>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86974" y="1694786"/>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sp>
        <p:nvSpPr>
          <p:cNvPr id="9" name="Rectangle 8">
            <a:hlinkClick r:id="rId21" action="ppaction://hlinksldjump"/>
            <a:extLst>
              <a:ext uri="{FF2B5EF4-FFF2-40B4-BE49-F238E27FC236}">
                <a16:creationId xmlns:a16="http://schemas.microsoft.com/office/drawing/2014/main" id="{0031268F-5E80-2CB5-424E-A41869E30D9A}"/>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22" action="ppaction://hlinksldjump"/>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hlinkClick r:id="rId22" action="ppaction://hlinksldjump"/>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3588233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D3D3D7-9F17-7DE8-3B1D-BCE2D8EA2A30}"/>
              </a:ext>
            </a:extLst>
          </p:cNvPr>
          <p:cNvSpPr/>
          <p:nvPr/>
        </p:nvSpPr>
        <p:spPr>
          <a:xfrm>
            <a:off x="1402593" y="3765509"/>
            <a:ext cx="99257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c</a:t>
            </a:r>
            <a:r>
              <a:rPr kumimoji="0" lang="en-US" sz="1000" u="none" strike="noStrike" kern="1200" cap="none" spc="0" normalizeH="0" baseline="0" noProof="0" dirty="0" err="1">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ool</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&lt;--&gt; </a:t>
            </a: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warm</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object 4">
            <a:extLst>
              <a:ext uri="{FF2B5EF4-FFF2-40B4-BE49-F238E27FC236}">
                <a16:creationId xmlns:a16="http://schemas.microsoft.com/office/drawing/2014/main" id="{CA67224D-0C16-4671-9B98-5E855E8D484D}"/>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E1: Warmth</a:t>
            </a: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rId6" action="ppaction://hlinksldjump"/>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rId7"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8"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9"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E5: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Trust of Others</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2" name="Rounded Rectangle 111">
            <a:hlinkClick r:id="rId10"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11"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2"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3"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4"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5"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4"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7"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5"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3"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8">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9"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20">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sp>
        <p:nvSpPr>
          <p:cNvPr id="18" name="Rectangle 17">
            <a:extLst>
              <a:ext uri="{FF2B5EF4-FFF2-40B4-BE49-F238E27FC236}">
                <a16:creationId xmlns:a16="http://schemas.microsoft.com/office/drawing/2014/main" id="{427CA8D3-024F-9CFA-CFC7-B0A7B70E81AD}"/>
              </a:ext>
            </a:extLst>
          </p:cNvPr>
          <p:cNvSpPr/>
          <p:nvPr/>
        </p:nvSpPr>
        <p:spPr>
          <a:xfrm>
            <a:off x="1411236" y="1856181"/>
            <a:ext cx="707682" cy="9157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856908"/>
            <a:ext cx="1946718" cy="84585"/>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856907"/>
            <a:ext cx="3524261" cy="8458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863090"/>
            <a:ext cx="2008328" cy="78501"/>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862426"/>
            <a:ext cx="683131" cy="79548"/>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49" name="object 4">
            <a:extLst>
              <a:ext uri="{FF2B5EF4-FFF2-40B4-BE49-F238E27FC236}">
                <a16:creationId xmlns:a16="http://schemas.microsoft.com/office/drawing/2014/main" id="{82F77AAD-1113-EA04-D5C9-0928FF38AEF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W</a:t>
            </a:r>
            <a:r>
              <a:rPr lang="en-US" sz="1000" dirty="0" err="1">
                <a:latin typeface="Verdana" panose="020B0604030504040204" pitchFamily="34" charset="0"/>
                <a:cs typeface="Lucida Grande" panose="020B0600040502020204" pitchFamily="34" charset="0"/>
              </a:rPr>
              <a:t>armth</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50" name="object 4">
            <a:extLst>
              <a:ext uri="{FF2B5EF4-FFF2-40B4-BE49-F238E27FC236}">
                <a16:creationId xmlns:a16="http://schemas.microsoft.com/office/drawing/2014/main" id="{5A334EFE-F480-5DC3-D37A-0AE78D7192D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Warmth: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54" name="object 4">
            <a:extLst>
              <a:ext uri="{FF2B5EF4-FFF2-40B4-BE49-F238E27FC236}">
                <a16:creationId xmlns:a16="http://schemas.microsoft.com/office/drawing/2014/main" id="{21C72AB6-3005-33A7-E21A-92F8800829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Warmth: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Or are you somewhere </a:t>
            </a:r>
            <a:r>
              <a:rPr kumimoji="0" lang="en-US" sz="1600" b="1" u="none" strike="noStrike" kern="1200" cap="none" spc="0" normalizeH="0" baseline="0" noProof="0">
                <a:ln>
                  <a:noFill/>
                </a:ln>
                <a:solidFill>
                  <a:srgbClr val="4C2B6E"/>
                </a:solidFill>
                <a:effectLst/>
                <a:uLnTx/>
                <a:uFillTx/>
                <a:latin typeface="Garamond" panose="02020404030301010803" pitchFamily="18" charset="0"/>
                <a:ea typeface="Palatino" pitchFamily="2" charset="77"/>
              </a:rPr>
              <a:t>in between?</a:t>
            </a:r>
            <a:endPar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endParaRPr>
          </a:p>
        </p:txBody>
      </p:sp>
      <p:sp>
        <p:nvSpPr>
          <p:cNvPr id="89" name="Rectangle 88">
            <a:hlinkClick r:id="rId11" action="ppaction://hlinksldjump"/>
            <a:extLst>
              <a:ext uri="{FF2B5EF4-FFF2-40B4-BE49-F238E27FC236}">
                <a16:creationId xmlns:a16="http://schemas.microsoft.com/office/drawing/2014/main" id="{379DF8FB-6640-7BE2-CD04-E51C7FB9332E}"/>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9" name="Rectangle 98">
            <a:hlinkClick r:id="rId11" action="ppaction://hlinksldjump"/>
            <a:extLst>
              <a:ext uri="{FF2B5EF4-FFF2-40B4-BE49-F238E27FC236}">
                <a16:creationId xmlns:a16="http://schemas.microsoft.com/office/drawing/2014/main" id="{EE21729F-4E6A-8ACA-266F-52E3F92D11D3}"/>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32746" y="4900784"/>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 name="Rectangle 8">
            <a:hlinkClick r:id="rId21" action="ppaction://hlinksldjump"/>
            <a:extLst>
              <a:ext uri="{FF2B5EF4-FFF2-40B4-BE49-F238E27FC236}">
                <a16:creationId xmlns:a16="http://schemas.microsoft.com/office/drawing/2014/main" id="{0031268F-5E80-2CB5-424E-A41869E30D9A}"/>
              </a:ext>
            </a:extLst>
          </p:cNvPr>
          <p:cNvSpPr/>
          <p:nvPr/>
        </p:nvSpPr>
        <p:spPr>
          <a:xfrm>
            <a:off x="4333869" y="4892903"/>
            <a:ext cx="3524261" cy="8458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 name="Rectangle 9">
            <a:hlinkClick r:id="rId22" action="ppaction://hlinksldjump"/>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hlinkClick r:id="rId22" action="ppaction://hlinksldjump"/>
            <a:extLst>
              <a:ext uri="{FF2B5EF4-FFF2-40B4-BE49-F238E27FC236}">
                <a16:creationId xmlns:a16="http://schemas.microsoft.com/office/drawing/2014/main" id="{0A4D05A3-DCCB-0E84-FA69-B22C09D43EF4}"/>
              </a:ext>
            </a:extLst>
          </p:cNvPr>
          <p:cNvSpPr/>
          <p:nvPr/>
        </p:nvSpPr>
        <p:spPr>
          <a:xfrm>
            <a:off x="10086974" y="4907855"/>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3026381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D3D3D7-9F17-7DE8-3B1D-BCE2D8EA2A30}"/>
              </a:ext>
            </a:extLst>
          </p:cNvPr>
          <p:cNvSpPr/>
          <p:nvPr/>
        </p:nvSpPr>
        <p:spPr>
          <a:xfrm>
            <a:off x="2992857" y="3765509"/>
            <a:ext cx="117692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alone</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&lt;--&gt; </a:t>
            </a: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together</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object 4">
            <a:extLst>
              <a:ext uri="{FF2B5EF4-FFF2-40B4-BE49-F238E27FC236}">
                <a16:creationId xmlns:a16="http://schemas.microsoft.com/office/drawing/2014/main" id="{CA67224D-0C16-4671-9B98-5E855E8D484D}"/>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E2: Sociability</a:t>
            </a: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 action="ppaction://noaction"/>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rId6"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7"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8"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E5: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Trust of Others</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2" name="Rounded Rectangle 111">
            <a:hlinkClick r:id="rId9"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10"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1"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3"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4"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6"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4"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2"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7">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8"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19">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grpSp>
        <p:nvGrpSpPr>
          <p:cNvPr id="17" name="Group 16">
            <a:extLst>
              <a:ext uri="{FF2B5EF4-FFF2-40B4-BE49-F238E27FC236}">
                <a16:creationId xmlns:a16="http://schemas.microsoft.com/office/drawing/2014/main" id="{7F13F8D8-E1C9-2B86-DB7C-598FDCF11241}"/>
              </a:ext>
            </a:extLst>
          </p:cNvPr>
          <p:cNvGrpSpPr/>
          <p:nvPr/>
        </p:nvGrpSpPr>
        <p:grpSpPr>
          <a:xfrm>
            <a:off x="1411236" y="1856181"/>
            <a:ext cx="9358869" cy="91576"/>
            <a:chOff x="1411236" y="1688541"/>
            <a:chExt cx="9358869" cy="91576"/>
          </a:xfrm>
          <a:solidFill>
            <a:srgbClr val="4C2B6E">
              <a:alpha val="32941"/>
            </a:srgbClr>
          </a:solidFill>
        </p:grpSpPr>
        <p:sp>
          <p:nvSpPr>
            <p:cNvPr id="18" name="Rectangle 17">
              <a:extLst>
                <a:ext uri="{FF2B5EF4-FFF2-40B4-BE49-F238E27FC236}">
                  <a16:creationId xmlns:a16="http://schemas.microsoft.com/office/drawing/2014/main" id="{427CA8D3-024F-9CFA-CFC7-B0A7B70E81AD}"/>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49" name="object 4">
            <a:extLst>
              <a:ext uri="{FF2B5EF4-FFF2-40B4-BE49-F238E27FC236}">
                <a16:creationId xmlns:a16="http://schemas.microsoft.com/office/drawing/2014/main" id="{82F77AAD-1113-EA04-D5C9-0928FF38AEF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S</a:t>
            </a:r>
            <a:r>
              <a:rPr lang="en-US" sz="1000" dirty="0" err="1">
                <a:latin typeface="Verdana" panose="020B0604030504040204" pitchFamily="34" charset="0"/>
                <a:cs typeface="Lucida Grande" panose="020B0600040502020204" pitchFamily="34" charset="0"/>
              </a:rPr>
              <a:t>ociability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50" name="object 4">
            <a:extLst>
              <a:ext uri="{FF2B5EF4-FFF2-40B4-BE49-F238E27FC236}">
                <a16:creationId xmlns:a16="http://schemas.microsoft.com/office/drawing/2014/main" id="{5A334EFE-F480-5DC3-D37A-0AE78D7192D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Sociability: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54" name="object 4">
            <a:extLst>
              <a:ext uri="{FF2B5EF4-FFF2-40B4-BE49-F238E27FC236}">
                <a16:creationId xmlns:a16="http://schemas.microsoft.com/office/drawing/2014/main" id="{21C72AB6-3005-33A7-E21A-92F8800829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Sociability: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a:ln>
                  <a:noFill/>
                </a:ln>
                <a:solidFill>
                  <a:srgbClr val="4C2B6E"/>
                </a:solidFill>
                <a:effectLst/>
                <a:uLnTx/>
                <a:uFillTx/>
                <a:latin typeface="Garamond" panose="02020404030301010803" pitchFamily="18" charset="0"/>
                <a:ea typeface="Palatino" pitchFamily="2" charset="77"/>
              </a:rPr>
              <a:t>Are </a:t>
            </a: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you most energized by solitary work in a </a:t>
            </a:r>
            <a:r>
              <a:rPr kumimoji="0" lang="en-US" sz="1600" b="1" u="none" strike="noStrike" kern="1200" cap="none" spc="0" normalizeH="0" baseline="0" noProof="0">
                <a:ln>
                  <a:noFill/>
                </a:ln>
                <a:solidFill>
                  <a:srgbClr val="4C2B6E"/>
                </a:solidFill>
                <a:effectLst/>
                <a:uLnTx/>
                <a:uFillTx/>
                <a:latin typeface="Garamond" panose="02020404030301010803" pitchFamily="18" charset="0"/>
                <a:ea typeface="Palatino" pitchFamily="2" charset="77"/>
              </a:rPr>
              <a:t>quieter environment</a:t>
            </a: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a:t>
            </a:r>
          </a:p>
        </p:txBody>
      </p:sp>
      <p:sp>
        <p:nvSpPr>
          <p:cNvPr id="89" name="Rectangle 88">
            <a:hlinkClick r:id="rId20" action="ppaction://hlinksldjump"/>
            <a:extLst>
              <a:ext uri="{FF2B5EF4-FFF2-40B4-BE49-F238E27FC236}">
                <a16:creationId xmlns:a16="http://schemas.microsoft.com/office/drawing/2014/main" id="{379DF8FB-6640-7BE2-CD04-E51C7FB9332E}"/>
              </a:ext>
            </a:extLst>
          </p:cNvPr>
          <p:cNvSpPr/>
          <p:nvPr/>
        </p:nvSpPr>
        <p:spPr>
          <a:xfrm>
            <a:off x="1419881" y="4900058"/>
            <a:ext cx="707682" cy="9157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98">
            <a:hlinkClick r:id="rId20" action="ppaction://hlinksldjump"/>
            <a:extLst>
              <a:ext uri="{FF2B5EF4-FFF2-40B4-BE49-F238E27FC236}">
                <a16:creationId xmlns:a16="http://schemas.microsoft.com/office/drawing/2014/main" id="{EE21729F-4E6A-8ACA-266F-52E3F92D11D3}"/>
              </a:ext>
            </a:extLst>
          </p:cNvPr>
          <p:cNvSpPr/>
          <p:nvPr/>
        </p:nvSpPr>
        <p:spPr>
          <a:xfrm>
            <a:off x="2254004" y="4900785"/>
            <a:ext cx="1946718" cy="84585"/>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32746" y="4900784"/>
            <a:ext cx="3524261" cy="8458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67295" y="4906967"/>
            <a:ext cx="2008328" cy="78501"/>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95619" y="4906303"/>
            <a:ext cx="683131" cy="79548"/>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hlinkClick r:id="rId21" action="ppaction://hlinksldjump"/>
            <a:extLst>
              <a:ext uri="{FF2B5EF4-FFF2-40B4-BE49-F238E27FC236}">
                <a16:creationId xmlns:a16="http://schemas.microsoft.com/office/drawing/2014/main" id="{0031268F-5E80-2CB5-424E-A41869E30D9A}"/>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22" action="ppaction://hlinksldjump"/>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hlinkClick r:id="rId22" action="ppaction://hlinksldjump"/>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Rounded Rectangle 112">
            <a:hlinkClick r:id="rId20" action="ppaction://hlinksldjump"/>
            <a:extLst>
              <a:ext uri="{FF2B5EF4-FFF2-40B4-BE49-F238E27FC236}">
                <a16:creationId xmlns:a16="http://schemas.microsoft.com/office/drawing/2014/main" id="{457424CD-86E2-2ED5-90D8-575B9B148E76}"/>
              </a:ext>
            </a:extLst>
          </p:cNvPr>
          <p:cNvSpPr/>
          <p:nvPr/>
        </p:nvSpPr>
        <p:spPr>
          <a:xfrm>
            <a:off x="2835244" y="3283951"/>
            <a:ext cx="1488857"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E2: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Sociability</a:t>
            </a:r>
          </a:p>
        </p:txBody>
      </p:sp>
      <p:sp>
        <p:nvSpPr>
          <p:cNvPr id="13" name="Rounded Rectangle 108">
            <a:hlinkClick r:id="rId10" action="ppaction://hlinksldjump"/>
            <a:extLst>
              <a:ext uri="{FF2B5EF4-FFF2-40B4-BE49-F238E27FC236}">
                <a16:creationId xmlns:a16="http://schemas.microsoft.com/office/drawing/2014/main" id="{0DFD3A89-0190-A0FF-CE8E-18107C72ED06}"/>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3979009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logo with a black background&#10;&#10;Description automatically generated">
            <a:extLst>
              <a:ext uri="{FF2B5EF4-FFF2-40B4-BE49-F238E27FC236}">
                <a16:creationId xmlns:a16="http://schemas.microsoft.com/office/drawing/2014/main" id="{8DC23985-9CFC-B5DD-3330-780A9C4F6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object 4">
            <a:extLst>
              <a:ext uri="{FF2B5EF4-FFF2-40B4-BE49-F238E27FC236}">
                <a16:creationId xmlns:a16="http://schemas.microsoft.com/office/drawing/2014/main" id="{CA67224D-0C16-4671-9B98-5E855E8D484D}"/>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E2: Sociability</a:t>
            </a: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 action="ppaction://noaction"/>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rId5"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6"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7"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E5: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Trust of Others</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2" name="Rounded Rectangle 111">
            <a:hlinkClick r:id="rId8"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9"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0"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1"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2"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3"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2"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5"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3"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1"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6">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7"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18">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sp>
        <p:nvSpPr>
          <p:cNvPr id="18" name="Rectangle 17">
            <a:extLst>
              <a:ext uri="{FF2B5EF4-FFF2-40B4-BE49-F238E27FC236}">
                <a16:creationId xmlns:a16="http://schemas.microsoft.com/office/drawing/2014/main" id="{427CA8D3-024F-9CFA-CFC7-B0A7B70E81AD}"/>
              </a:ext>
            </a:extLst>
          </p:cNvPr>
          <p:cNvSpPr/>
          <p:nvPr/>
        </p:nvSpPr>
        <p:spPr>
          <a:xfrm>
            <a:off x="1411236" y="1856181"/>
            <a:ext cx="707682" cy="9157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856908"/>
            <a:ext cx="1946718" cy="84585"/>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856907"/>
            <a:ext cx="3524261" cy="8458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863090"/>
            <a:ext cx="2008328" cy="78501"/>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862426"/>
            <a:ext cx="683131" cy="79548"/>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49" name="object 4">
            <a:extLst>
              <a:ext uri="{FF2B5EF4-FFF2-40B4-BE49-F238E27FC236}">
                <a16:creationId xmlns:a16="http://schemas.microsoft.com/office/drawing/2014/main" id="{82F77AAD-1113-EA04-D5C9-0928FF38AEF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S</a:t>
            </a:r>
            <a:r>
              <a:rPr lang="en-US" sz="1000" dirty="0" err="1">
                <a:latin typeface="Verdana" panose="020B0604030504040204" pitchFamily="34" charset="0"/>
                <a:cs typeface="Lucida Grande" panose="020B0600040502020204" pitchFamily="34" charset="0"/>
              </a:rPr>
              <a:t>ociability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50" name="object 4">
            <a:extLst>
              <a:ext uri="{FF2B5EF4-FFF2-40B4-BE49-F238E27FC236}">
                <a16:creationId xmlns:a16="http://schemas.microsoft.com/office/drawing/2014/main" id="{5A334EFE-F480-5DC3-D37A-0AE78D7192D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a:t>
            </a:r>
            <a:r>
              <a:rPr lang="en-US" sz="1000" dirty="0">
                <a:latin typeface="Verdana" panose="020B0604030504040204" pitchFamily="34" charset="0"/>
                <a:cs typeface="Lucida Grande" panose="020B0600040502020204" pitchFamily="34" charset="0"/>
              </a:rPr>
              <a:t>S</a:t>
            </a:r>
            <a:r>
              <a:rPr kumimoji="0" lang="en-US" sz="1000" u="none" strike="noStrike" kern="1200" cap="none" spc="0" normalizeH="0" baseline="0" noProof="0" dirty="0" err="1">
                <a:ln>
                  <a:noFill/>
                </a:ln>
                <a:effectLst/>
                <a:uLnTx/>
                <a:uFillTx/>
                <a:latin typeface="Verdana" panose="020B0604030504040204" pitchFamily="34" charset="0"/>
                <a:cs typeface="Lucida Grande" panose="020B0600040502020204" pitchFamily="34" charset="0"/>
              </a:rPr>
              <a:t>ociability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54" name="object 4">
            <a:extLst>
              <a:ext uri="{FF2B5EF4-FFF2-40B4-BE49-F238E27FC236}">
                <a16:creationId xmlns:a16="http://schemas.microsoft.com/office/drawing/2014/main" id="{21C72AB6-3005-33A7-E21A-92F8800829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Sociability: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Or by working </a:t>
            </a:r>
            <a:r>
              <a:rPr kumimoji="0" lang="en-US" sz="1600" b="1" u="none" strike="noStrike" kern="1200" cap="none" spc="0" normalizeH="0" baseline="0" noProof="0">
                <a:ln>
                  <a:noFill/>
                </a:ln>
                <a:solidFill>
                  <a:srgbClr val="4C2B6E"/>
                </a:solidFill>
                <a:effectLst/>
                <a:uLnTx/>
                <a:uFillTx/>
                <a:latin typeface="Garamond" panose="02020404030301010803" pitchFamily="18" charset="0"/>
                <a:ea typeface="Palatino" pitchFamily="2" charset="77"/>
              </a:rPr>
              <a:t>in groups </a:t>
            </a: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and </a:t>
            </a:r>
            <a:r>
              <a:rPr kumimoji="0" lang="en-US" sz="1600" b="1" u="none" strike="noStrike" kern="1200" cap="none" spc="0" normalizeH="0" baseline="0" noProof="0">
                <a:ln>
                  <a:noFill/>
                </a:ln>
                <a:solidFill>
                  <a:srgbClr val="4C2B6E"/>
                </a:solidFill>
                <a:effectLst/>
                <a:uLnTx/>
                <a:uFillTx/>
                <a:latin typeface="Garamond" panose="02020404030301010803" pitchFamily="18" charset="0"/>
                <a:ea typeface="Palatino" pitchFamily="2" charset="77"/>
              </a:rPr>
              <a:t>teams</a:t>
            </a: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a:t>
            </a:r>
          </a:p>
        </p:txBody>
      </p:sp>
      <p:grpSp>
        <p:nvGrpSpPr>
          <p:cNvPr id="88" name="Group 87">
            <a:extLst>
              <a:ext uri="{FF2B5EF4-FFF2-40B4-BE49-F238E27FC236}">
                <a16:creationId xmlns:a16="http://schemas.microsoft.com/office/drawing/2014/main" id="{BCC8779F-DBD4-0687-E7CF-D0D67B5D90A7}"/>
              </a:ext>
            </a:extLst>
          </p:cNvPr>
          <p:cNvGrpSpPr/>
          <p:nvPr/>
        </p:nvGrpSpPr>
        <p:grpSpPr>
          <a:xfrm>
            <a:off x="1419881" y="4900058"/>
            <a:ext cx="9358869" cy="91576"/>
            <a:chOff x="1411236" y="1688541"/>
            <a:chExt cx="9358869" cy="91576"/>
          </a:xfrm>
          <a:solidFill>
            <a:srgbClr val="AD96B7"/>
          </a:solidFill>
        </p:grpSpPr>
        <p:sp>
          <p:nvSpPr>
            <p:cNvPr id="89" name="Rectangle 88">
              <a:hlinkClick r:id="rId19" action="ppaction://hlinksldjump"/>
              <a:extLst>
                <a:ext uri="{FF2B5EF4-FFF2-40B4-BE49-F238E27FC236}">
                  <a16:creationId xmlns:a16="http://schemas.microsoft.com/office/drawing/2014/main" id="{379DF8FB-6640-7BE2-CD04-E51C7FB9332E}"/>
                </a:ext>
              </a:extLst>
            </p:cNvPr>
            <p:cNvSpPr/>
            <p:nvPr/>
          </p:nvSpPr>
          <p:spPr>
            <a:xfrm>
              <a:off x="1411236" y="1688541"/>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9" name="Rectangle 98">
              <a:hlinkClick r:id="rId19" action="ppaction://hlinksldjump"/>
              <a:extLst>
                <a:ext uri="{FF2B5EF4-FFF2-40B4-BE49-F238E27FC236}">
                  <a16:creationId xmlns:a16="http://schemas.microsoft.com/office/drawing/2014/main" id="{EE21729F-4E6A-8ACA-266F-52E3F92D11D3}"/>
                </a:ext>
              </a:extLst>
            </p:cNvPr>
            <p:cNvSpPr/>
            <p:nvPr/>
          </p:nvSpPr>
          <p:spPr>
            <a:xfrm>
              <a:off x="2245359" y="1689268"/>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24101" y="1689267"/>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58650" y="1695450"/>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86974" y="1694786"/>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sp>
        <p:nvSpPr>
          <p:cNvPr id="9" name="Rectangle 8">
            <a:hlinkClick r:id="rId20" action="ppaction://hlinksldjump"/>
            <a:extLst>
              <a:ext uri="{FF2B5EF4-FFF2-40B4-BE49-F238E27FC236}">
                <a16:creationId xmlns:a16="http://schemas.microsoft.com/office/drawing/2014/main" id="{0031268F-5E80-2CB5-424E-A41869E30D9A}"/>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21" action="ppaction://hlinksldjump"/>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hlinkClick r:id="rId21" action="ppaction://hlinksldjump"/>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4AFD0273-7E2F-8A2B-829D-C4B23096E509}"/>
              </a:ext>
            </a:extLst>
          </p:cNvPr>
          <p:cNvSpPr/>
          <p:nvPr/>
        </p:nvSpPr>
        <p:spPr>
          <a:xfrm>
            <a:off x="2992857" y="3765509"/>
            <a:ext cx="117692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alone</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&lt;--&gt; </a:t>
            </a: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together</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17" name="Rounded Rectangle 112">
            <a:hlinkClick r:id="rId19" action="ppaction://hlinksldjump"/>
            <a:extLst>
              <a:ext uri="{FF2B5EF4-FFF2-40B4-BE49-F238E27FC236}">
                <a16:creationId xmlns:a16="http://schemas.microsoft.com/office/drawing/2014/main" id="{3E19481A-7C02-BC52-26B6-86BA109774F2}"/>
              </a:ext>
            </a:extLst>
          </p:cNvPr>
          <p:cNvSpPr/>
          <p:nvPr/>
        </p:nvSpPr>
        <p:spPr>
          <a:xfrm>
            <a:off x="2835244" y="3283951"/>
            <a:ext cx="1488857"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E2: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Sociability</a:t>
            </a:r>
          </a:p>
        </p:txBody>
      </p:sp>
      <p:sp>
        <p:nvSpPr>
          <p:cNvPr id="22" name="Rounded Rectangle 108">
            <a:hlinkClick r:id="rId9" action="ppaction://hlinksldjump"/>
            <a:extLst>
              <a:ext uri="{FF2B5EF4-FFF2-40B4-BE49-F238E27FC236}">
                <a16:creationId xmlns:a16="http://schemas.microsoft.com/office/drawing/2014/main" id="{07EF39A7-5ED5-FC2D-EE7B-39B5CB75ED6F}"/>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2938799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object 4">
            <a:extLst>
              <a:ext uri="{FF2B5EF4-FFF2-40B4-BE49-F238E27FC236}">
                <a16:creationId xmlns:a16="http://schemas.microsoft.com/office/drawing/2014/main" id="{CA67224D-0C16-4671-9B98-5E855E8D484D}"/>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E2: Sociability</a:t>
            </a: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 action="ppaction://noaction"/>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rId6"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7"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8"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E5: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Trust of Others</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2" name="Rounded Rectangle 111">
            <a:hlinkClick r:id="rId9"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10"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1"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3"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4"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6"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4"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2"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7">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8"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19">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sp>
        <p:nvSpPr>
          <p:cNvPr id="18" name="Rectangle 17">
            <a:extLst>
              <a:ext uri="{FF2B5EF4-FFF2-40B4-BE49-F238E27FC236}">
                <a16:creationId xmlns:a16="http://schemas.microsoft.com/office/drawing/2014/main" id="{427CA8D3-024F-9CFA-CFC7-B0A7B70E81AD}"/>
              </a:ext>
            </a:extLst>
          </p:cNvPr>
          <p:cNvSpPr/>
          <p:nvPr/>
        </p:nvSpPr>
        <p:spPr>
          <a:xfrm>
            <a:off x="1411236" y="1856181"/>
            <a:ext cx="707682" cy="9157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856908"/>
            <a:ext cx="1946718" cy="84585"/>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856907"/>
            <a:ext cx="3524261" cy="8458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863090"/>
            <a:ext cx="2008328" cy="78501"/>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862426"/>
            <a:ext cx="683131" cy="79548"/>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49" name="object 4">
            <a:extLst>
              <a:ext uri="{FF2B5EF4-FFF2-40B4-BE49-F238E27FC236}">
                <a16:creationId xmlns:a16="http://schemas.microsoft.com/office/drawing/2014/main" id="{82F77AAD-1113-EA04-D5C9-0928FF38AEF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S</a:t>
            </a:r>
            <a:r>
              <a:rPr lang="en-US" sz="1000" dirty="0" err="1">
                <a:latin typeface="Verdana" panose="020B0604030504040204" pitchFamily="34" charset="0"/>
                <a:cs typeface="Lucida Grande" panose="020B0600040502020204" pitchFamily="34" charset="0"/>
              </a:rPr>
              <a:t>ociability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50" name="object 4">
            <a:extLst>
              <a:ext uri="{FF2B5EF4-FFF2-40B4-BE49-F238E27FC236}">
                <a16:creationId xmlns:a16="http://schemas.microsoft.com/office/drawing/2014/main" id="{5A334EFE-F480-5DC3-D37A-0AE78D7192D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a:t>
            </a:r>
            <a:r>
              <a:rPr lang="en-US" sz="1000" dirty="0">
                <a:latin typeface="Verdana" panose="020B0604030504040204" pitchFamily="34" charset="0"/>
                <a:cs typeface="Lucida Grande" panose="020B0600040502020204" pitchFamily="34" charset="0"/>
              </a:rPr>
              <a:t>S</a:t>
            </a:r>
            <a:r>
              <a:rPr kumimoji="0" lang="en-US" sz="1000" u="none" strike="noStrike" kern="1200" cap="none" spc="0" normalizeH="0" baseline="0" noProof="0" dirty="0" err="1">
                <a:ln>
                  <a:noFill/>
                </a:ln>
                <a:effectLst/>
                <a:uLnTx/>
                <a:uFillTx/>
                <a:latin typeface="Verdana" panose="020B0604030504040204" pitchFamily="34" charset="0"/>
                <a:cs typeface="Lucida Grande" panose="020B0600040502020204" pitchFamily="34" charset="0"/>
              </a:rPr>
              <a:t>ociability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54" name="object 4">
            <a:extLst>
              <a:ext uri="{FF2B5EF4-FFF2-40B4-BE49-F238E27FC236}">
                <a16:creationId xmlns:a16="http://schemas.microsoft.com/office/drawing/2014/main" id="{21C72AB6-3005-33A7-E21A-92F8800829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Sociability: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Or are you somewhere in between?</a:t>
            </a:r>
          </a:p>
        </p:txBody>
      </p:sp>
      <p:sp>
        <p:nvSpPr>
          <p:cNvPr id="89" name="Rectangle 88">
            <a:hlinkClick r:id="rId20" action="ppaction://hlinksldjump"/>
            <a:extLst>
              <a:ext uri="{FF2B5EF4-FFF2-40B4-BE49-F238E27FC236}">
                <a16:creationId xmlns:a16="http://schemas.microsoft.com/office/drawing/2014/main" id="{379DF8FB-6640-7BE2-CD04-E51C7FB9332E}"/>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9" name="Rectangle 98">
            <a:hlinkClick r:id="rId20" action="ppaction://hlinksldjump"/>
            <a:extLst>
              <a:ext uri="{FF2B5EF4-FFF2-40B4-BE49-F238E27FC236}">
                <a16:creationId xmlns:a16="http://schemas.microsoft.com/office/drawing/2014/main" id="{EE21729F-4E6A-8ACA-266F-52E3F92D11D3}"/>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32746" y="4900784"/>
            <a:ext cx="3524261" cy="8458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 name="Rectangle 8">
            <a:hlinkClick r:id="rId21" action="ppaction://hlinksldjump"/>
            <a:extLst>
              <a:ext uri="{FF2B5EF4-FFF2-40B4-BE49-F238E27FC236}">
                <a16:creationId xmlns:a16="http://schemas.microsoft.com/office/drawing/2014/main" id="{0031268F-5E80-2CB5-424E-A41869E30D9A}"/>
              </a:ext>
            </a:extLst>
          </p:cNvPr>
          <p:cNvSpPr/>
          <p:nvPr/>
        </p:nvSpPr>
        <p:spPr>
          <a:xfrm>
            <a:off x="4333869" y="4892903"/>
            <a:ext cx="3524261" cy="8458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Rectangle 11">
            <a:hlinkClick r:id="rId22" action="ppaction://hlinksldjump"/>
            <a:extLst>
              <a:ext uri="{FF2B5EF4-FFF2-40B4-BE49-F238E27FC236}">
                <a16:creationId xmlns:a16="http://schemas.microsoft.com/office/drawing/2014/main" id="{7FD262FD-7444-F756-C8AF-CBAEFE2F4024}"/>
              </a:ext>
            </a:extLst>
          </p:cNvPr>
          <p:cNvSpPr/>
          <p:nvPr/>
        </p:nvSpPr>
        <p:spPr>
          <a:xfrm>
            <a:off x="7958650" y="4908519"/>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hlinkClick r:id="rId22" action="ppaction://hlinksldjump"/>
            <a:extLst>
              <a:ext uri="{FF2B5EF4-FFF2-40B4-BE49-F238E27FC236}">
                <a16:creationId xmlns:a16="http://schemas.microsoft.com/office/drawing/2014/main" id="{0A4D05A3-DCCB-0E84-FA69-B22C09D43EF4}"/>
              </a:ext>
            </a:extLst>
          </p:cNvPr>
          <p:cNvSpPr/>
          <p:nvPr/>
        </p:nvSpPr>
        <p:spPr>
          <a:xfrm>
            <a:off x="10086974" y="4907855"/>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7A58E200-E1B5-1148-EF31-F49AB5A6C39A}"/>
              </a:ext>
            </a:extLst>
          </p:cNvPr>
          <p:cNvSpPr/>
          <p:nvPr/>
        </p:nvSpPr>
        <p:spPr>
          <a:xfrm>
            <a:off x="2992857" y="3765509"/>
            <a:ext cx="117692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alone</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&lt;--&gt; </a:t>
            </a: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together</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17" name="Rounded Rectangle 112">
            <a:hlinkClick r:id="rId20" action="ppaction://hlinksldjump"/>
            <a:extLst>
              <a:ext uri="{FF2B5EF4-FFF2-40B4-BE49-F238E27FC236}">
                <a16:creationId xmlns:a16="http://schemas.microsoft.com/office/drawing/2014/main" id="{66683EA6-0405-194E-696C-F577FD4BDC9C}"/>
              </a:ext>
            </a:extLst>
          </p:cNvPr>
          <p:cNvSpPr/>
          <p:nvPr/>
        </p:nvSpPr>
        <p:spPr>
          <a:xfrm>
            <a:off x="2835244" y="3283951"/>
            <a:ext cx="1488857"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E2: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Sociability</a:t>
            </a:r>
          </a:p>
        </p:txBody>
      </p:sp>
      <p:sp>
        <p:nvSpPr>
          <p:cNvPr id="22" name="Rounded Rectangle 108">
            <a:hlinkClick r:id="rId10" action="ppaction://hlinksldjump"/>
            <a:extLst>
              <a:ext uri="{FF2B5EF4-FFF2-40B4-BE49-F238E27FC236}">
                <a16:creationId xmlns:a16="http://schemas.microsoft.com/office/drawing/2014/main" id="{448F7A5C-5B8F-741F-9698-C2D4B9CA90D4}"/>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2186668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D3D3D7-9F17-7DE8-3B1D-BCE2D8EA2A30}"/>
              </a:ext>
            </a:extLst>
          </p:cNvPr>
          <p:cNvSpPr/>
          <p:nvPr/>
        </p:nvSpPr>
        <p:spPr>
          <a:xfrm>
            <a:off x="4662627" y="3765509"/>
            <a:ext cx="106631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slower</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&lt;--&gt; </a:t>
            </a:r>
            <a:r>
              <a:rPr lang="en-US" sz="100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brisk</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object 4">
            <a:extLst>
              <a:ext uri="{FF2B5EF4-FFF2-40B4-BE49-F238E27FC236}">
                <a16:creationId xmlns:a16="http://schemas.microsoft.com/office/drawing/2014/main" id="{CA67224D-0C16-4671-9B98-5E855E8D484D}"/>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E3: Energy Mode</a:t>
            </a: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ounded Rectangle 108">
            <a:hlinkClick r:id="" action="ppaction://noaction"/>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6"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7"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E5: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Trust of Others</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2" name="Rounded Rectangle 111">
            <a:hlinkClick r:id="rId8"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9"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0"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1"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2"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3"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2"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5"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3"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1"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6">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7"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18">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grpSp>
        <p:nvGrpSpPr>
          <p:cNvPr id="17" name="Group 16">
            <a:extLst>
              <a:ext uri="{FF2B5EF4-FFF2-40B4-BE49-F238E27FC236}">
                <a16:creationId xmlns:a16="http://schemas.microsoft.com/office/drawing/2014/main" id="{7F13F8D8-E1C9-2B86-DB7C-598FDCF11241}"/>
              </a:ext>
            </a:extLst>
          </p:cNvPr>
          <p:cNvGrpSpPr/>
          <p:nvPr/>
        </p:nvGrpSpPr>
        <p:grpSpPr>
          <a:xfrm>
            <a:off x="1411236" y="1856181"/>
            <a:ext cx="9358869" cy="91576"/>
            <a:chOff x="1411236" y="1688541"/>
            <a:chExt cx="9358869" cy="91576"/>
          </a:xfrm>
          <a:solidFill>
            <a:srgbClr val="4C2B6E">
              <a:alpha val="32941"/>
            </a:srgbClr>
          </a:solidFill>
        </p:grpSpPr>
        <p:sp>
          <p:nvSpPr>
            <p:cNvPr id="18" name="Rectangle 17">
              <a:extLst>
                <a:ext uri="{FF2B5EF4-FFF2-40B4-BE49-F238E27FC236}">
                  <a16:creationId xmlns:a16="http://schemas.microsoft.com/office/drawing/2014/main" id="{427CA8D3-024F-9CFA-CFC7-B0A7B70E81AD}"/>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49" name="object 4">
            <a:extLst>
              <a:ext uri="{FF2B5EF4-FFF2-40B4-BE49-F238E27FC236}">
                <a16:creationId xmlns:a16="http://schemas.microsoft.com/office/drawing/2014/main" id="{82F77AAD-1113-EA04-D5C9-0928FF38AEF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E</a:t>
            </a:r>
            <a:r>
              <a:rPr lang="en-US" sz="1000" dirty="0" err="1">
                <a:latin typeface="Verdana" panose="020B0604030504040204" pitchFamily="34" charset="0"/>
                <a:cs typeface="Lucida Grande" panose="020B0600040502020204" pitchFamily="34" charset="0"/>
              </a:rPr>
              <a:t>nergy</a:t>
            </a:r>
            <a:r>
              <a:rPr lang="en-US" sz="1000" dirty="0">
                <a:latin typeface="Verdana" panose="020B0604030504040204" pitchFamily="34" charset="0"/>
                <a:cs typeface="Lucida Grande" panose="020B0600040502020204" pitchFamily="34" charset="0"/>
              </a:rPr>
              <a:t> Mode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50" name="object 4">
            <a:extLst>
              <a:ext uri="{FF2B5EF4-FFF2-40B4-BE49-F238E27FC236}">
                <a16:creationId xmlns:a16="http://schemas.microsoft.com/office/drawing/2014/main" id="{5A334EFE-F480-5DC3-D37A-0AE78D7192D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Energy </a:t>
            </a:r>
            <a:r>
              <a:rPr lang="en-US" sz="1000" dirty="0">
                <a:latin typeface="Verdana" panose="020B0604030504040204" pitchFamily="34" charset="0"/>
                <a:cs typeface="Lucida Grande" panose="020B0600040502020204" pitchFamily="34" charset="0"/>
              </a:rPr>
              <a:t>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ode: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54" name="object 4">
            <a:extLst>
              <a:ext uri="{FF2B5EF4-FFF2-40B4-BE49-F238E27FC236}">
                <a16:creationId xmlns:a16="http://schemas.microsoft.com/office/drawing/2014/main" id="{21C72AB6-3005-33A7-E21A-92F8800829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Energy </a:t>
            </a:r>
            <a:r>
              <a:rPr lang="en-US" sz="1000" dirty="0">
                <a:latin typeface="Verdana" panose="020B0604030504040204" pitchFamily="34" charset="0"/>
                <a:cs typeface="Lucida Grande" panose="020B0600040502020204" pitchFamily="34" charset="0"/>
              </a:rPr>
              <a:t>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ode: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Do you prefer to spend most of your workday in a more sedentary way with few meetings?</a:t>
            </a:r>
          </a:p>
        </p:txBody>
      </p:sp>
      <p:sp>
        <p:nvSpPr>
          <p:cNvPr id="89" name="Rectangle 88">
            <a:hlinkClick r:id="rId19" action="ppaction://hlinksldjump"/>
            <a:extLst>
              <a:ext uri="{FF2B5EF4-FFF2-40B4-BE49-F238E27FC236}">
                <a16:creationId xmlns:a16="http://schemas.microsoft.com/office/drawing/2014/main" id="{379DF8FB-6640-7BE2-CD04-E51C7FB9332E}"/>
              </a:ext>
            </a:extLst>
          </p:cNvPr>
          <p:cNvSpPr/>
          <p:nvPr/>
        </p:nvSpPr>
        <p:spPr>
          <a:xfrm>
            <a:off x="1419881" y="4900058"/>
            <a:ext cx="707682" cy="9157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98">
            <a:hlinkClick r:id="rId19" action="ppaction://hlinksldjump"/>
            <a:extLst>
              <a:ext uri="{FF2B5EF4-FFF2-40B4-BE49-F238E27FC236}">
                <a16:creationId xmlns:a16="http://schemas.microsoft.com/office/drawing/2014/main" id="{EE21729F-4E6A-8ACA-266F-52E3F92D11D3}"/>
              </a:ext>
            </a:extLst>
          </p:cNvPr>
          <p:cNvSpPr/>
          <p:nvPr/>
        </p:nvSpPr>
        <p:spPr>
          <a:xfrm>
            <a:off x="2254004" y="4900785"/>
            <a:ext cx="1946718" cy="84585"/>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32746" y="4900784"/>
            <a:ext cx="3524261" cy="8458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67295" y="4906967"/>
            <a:ext cx="2008328" cy="78501"/>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95619" y="4906303"/>
            <a:ext cx="683131" cy="79548"/>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hlinkClick r:id="rId20" action="ppaction://hlinksldjump"/>
            <a:extLst>
              <a:ext uri="{FF2B5EF4-FFF2-40B4-BE49-F238E27FC236}">
                <a16:creationId xmlns:a16="http://schemas.microsoft.com/office/drawing/2014/main" id="{0031268F-5E80-2CB5-424E-A41869E30D9A}"/>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21" action="ppaction://hlinksldjump"/>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hlinkClick r:id="rId21" action="ppaction://hlinksldjump"/>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ounded Rectangle 108">
            <a:hlinkClick r:id="rId9" action="ppaction://hlinksldjump"/>
            <a:extLst>
              <a:ext uri="{FF2B5EF4-FFF2-40B4-BE49-F238E27FC236}">
                <a16:creationId xmlns:a16="http://schemas.microsoft.com/office/drawing/2014/main" id="{0DFD3A89-0190-A0FF-CE8E-18107C72ED06}"/>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4" name="Rounded Rectangle 112">
            <a:hlinkClick r:id="rId19" action="ppaction://hlinksldjump"/>
            <a:extLst>
              <a:ext uri="{FF2B5EF4-FFF2-40B4-BE49-F238E27FC236}">
                <a16:creationId xmlns:a16="http://schemas.microsoft.com/office/drawing/2014/main" id="{2F6D81D5-0648-C385-12E8-28C024D44F03}"/>
              </a:ext>
            </a:extLst>
          </p:cNvPr>
          <p:cNvSpPr/>
          <p:nvPr/>
        </p:nvSpPr>
        <p:spPr>
          <a:xfrm>
            <a:off x="4480032" y="3286917"/>
            <a:ext cx="1543737"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E3: Energy Mode</a:t>
            </a:r>
            <a:endPar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endParaRPr>
          </a:p>
        </p:txBody>
      </p:sp>
      <p:sp>
        <p:nvSpPr>
          <p:cNvPr id="22" name="Rounded Rectangle 108">
            <a:hlinkClick r:id="rId22" action="ppaction://hlinksldjump"/>
            <a:extLst>
              <a:ext uri="{FF2B5EF4-FFF2-40B4-BE49-F238E27FC236}">
                <a16:creationId xmlns:a16="http://schemas.microsoft.com/office/drawing/2014/main" id="{F17482ED-9642-A4B2-9780-F17DC9C91028}"/>
              </a:ext>
            </a:extLst>
          </p:cNvPr>
          <p:cNvSpPr/>
          <p:nvPr/>
        </p:nvSpPr>
        <p:spPr>
          <a:xfrm>
            <a:off x="2823580" y="3273046"/>
            <a:ext cx="1497504"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a:t>
            </a:r>
            <a:r>
              <a:rPr kumimoji="0" lang="en-US" sz="900" b="1" u="none" strike="noStrike" kern="1200" cap="none" spc="-25" normalizeH="0" baseline="0" noProof="0">
                <a:ln>
                  <a:noFill/>
                </a:ln>
                <a:solidFill>
                  <a:prstClr val="white">
                    <a:lumMod val="65000"/>
                  </a:prstClr>
                </a:solidFill>
                <a:effectLst/>
                <a:uLnTx/>
                <a:uFillTx/>
                <a:latin typeface="Verdana" panose="020B0604030504040204" pitchFamily="34" charset="0"/>
                <a:cs typeface="Lucida Grande" panose="020B0600040502020204" pitchFamily="34" charset="0"/>
              </a:rPr>
              <a:t>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2637230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rId6" action="ppaction://hlinksldjump"/>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 action="ppaction://noaction"/>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7"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8"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E5: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Trust of Others</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2" name="Rounded Rectangle 111">
            <a:hlinkClick r:id="rId9"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10"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1"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3"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4"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6"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4"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2"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7">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8"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19">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sp>
        <p:nvSpPr>
          <p:cNvPr id="18" name="Rectangle 17">
            <a:extLst>
              <a:ext uri="{FF2B5EF4-FFF2-40B4-BE49-F238E27FC236}">
                <a16:creationId xmlns:a16="http://schemas.microsoft.com/office/drawing/2014/main" id="{427CA8D3-024F-9CFA-CFC7-B0A7B70E81AD}"/>
              </a:ext>
            </a:extLst>
          </p:cNvPr>
          <p:cNvSpPr/>
          <p:nvPr/>
        </p:nvSpPr>
        <p:spPr>
          <a:xfrm>
            <a:off x="1411236" y="1856181"/>
            <a:ext cx="707682" cy="9157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856908"/>
            <a:ext cx="1946718" cy="84585"/>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856907"/>
            <a:ext cx="3524261" cy="8458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863090"/>
            <a:ext cx="2008328" cy="78501"/>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862426"/>
            <a:ext cx="683131" cy="79548"/>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49" name="object 4">
            <a:extLst>
              <a:ext uri="{FF2B5EF4-FFF2-40B4-BE49-F238E27FC236}">
                <a16:creationId xmlns:a16="http://schemas.microsoft.com/office/drawing/2014/main" id="{82F77AAD-1113-EA04-D5C9-0928FF38AEF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E</a:t>
            </a:r>
            <a:r>
              <a:rPr lang="en-US" sz="1000" dirty="0" err="1">
                <a:latin typeface="Verdana" panose="020B0604030504040204" pitchFamily="34" charset="0"/>
                <a:cs typeface="Lucida Grande" panose="020B0600040502020204" pitchFamily="34" charset="0"/>
              </a:rPr>
              <a:t>nergy</a:t>
            </a:r>
            <a:r>
              <a:rPr lang="en-US" sz="1000" dirty="0">
                <a:latin typeface="Verdana" panose="020B0604030504040204" pitchFamily="34" charset="0"/>
                <a:cs typeface="Lucida Grande" panose="020B0600040502020204" pitchFamily="34" charset="0"/>
              </a:rPr>
              <a:t> Mode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50" name="object 4">
            <a:extLst>
              <a:ext uri="{FF2B5EF4-FFF2-40B4-BE49-F238E27FC236}">
                <a16:creationId xmlns:a16="http://schemas.microsoft.com/office/drawing/2014/main" id="{5A334EFE-F480-5DC3-D37A-0AE78D7192D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a:t>
            </a:r>
            <a:r>
              <a:rPr lang="en-US" sz="1000" dirty="0">
                <a:latin typeface="Verdana" panose="020B0604030504040204" pitchFamily="34" charset="0"/>
                <a:cs typeface="Lucida Grande" panose="020B0600040502020204" pitchFamily="34" charset="0"/>
              </a:rPr>
              <a:t>E</a:t>
            </a:r>
            <a:r>
              <a:rPr kumimoji="0" lang="en-US" sz="1000" u="none" strike="noStrike" kern="1200" cap="none" spc="0" normalizeH="0" baseline="0" noProof="0" dirty="0" err="1">
                <a:ln>
                  <a:noFill/>
                </a:ln>
                <a:effectLst/>
                <a:uLnTx/>
                <a:uFillTx/>
                <a:latin typeface="Verdana" panose="020B0604030504040204" pitchFamily="34" charset="0"/>
                <a:cs typeface="Lucida Grande" panose="020B0600040502020204" pitchFamily="34" charset="0"/>
              </a:rPr>
              <a:t>nergy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dirty="0">
                <a:latin typeface="Verdana" panose="020B0604030504040204" pitchFamily="34" charset="0"/>
                <a:cs typeface="Lucida Grande" panose="020B0600040502020204" pitchFamily="34" charset="0"/>
              </a:rPr>
              <a:t>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ode: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54" name="object 4">
            <a:extLst>
              <a:ext uri="{FF2B5EF4-FFF2-40B4-BE49-F238E27FC236}">
                <a16:creationId xmlns:a16="http://schemas.microsoft.com/office/drawing/2014/main" id="{21C72AB6-3005-33A7-E21A-92F8800829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Energy </a:t>
            </a:r>
            <a:r>
              <a:rPr lang="en-US" sz="1000" dirty="0">
                <a:latin typeface="Verdana" panose="020B0604030504040204" pitchFamily="34" charset="0"/>
                <a:cs typeface="Lucida Grande" panose="020B0600040502020204" pitchFamily="34" charset="0"/>
              </a:rPr>
              <a:t>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ode: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Or are you energized by a full meeting and work </a:t>
            </a:r>
            <a:r>
              <a:rPr kumimoji="0" lang="en-US" sz="1600" b="1" u="none" strike="noStrike" kern="1200" cap="none" spc="0" normalizeH="0" baseline="0" noProof="0">
                <a:ln>
                  <a:noFill/>
                </a:ln>
                <a:solidFill>
                  <a:srgbClr val="4C2B6E"/>
                </a:solidFill>
                <a:effectLst/>
                <a:uLnTx/>
                <a:uFillTx/>
                <a:latin typeface="Garamond" panose="02020404030301010803" pitchFamily="18" charset="0"/>
                <a:ea typeface="Palatino" pitchFamily="2" charset="77"/>
              </a:rPr>
              <a:t>travel schedule</a:t>
            </a: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a:t>
            </a:r>
          </a:p>
        </p:txBody>
      </p:sp>
      <p:grpSp>
        <p:nvGrpSpPr>
          <p:cNvPr id="88" name="Group 87">
            <a:extLst>
              <a:ext uri="{FF2B5EF4-FFF2-40B4-BE49-F238E27FC236}">
                <a16:creationId xmlns:a16="http://schemas.microsoft.com/office/drawing/2014/main" id="{BCC8779F-DBD4-0687-E7CF-D0D67B5D90A7}"/>
              </a:ext>
            </a:extLst>
          </p:cNvPr>
          <p:cNvGrpSpPr/>
          <p:nvPr/>
        </p:nvGrpSpPr>
        <p:grpSpPr>
          <a:xfrm>
            <a:off x="1419881" y="4900058"/>
            <a:ext cx="9358869" cy="91576"/>
            <a:chOff x="1411236" y="1688541"/>
            <a:chExt cx="9358869" cy="91576"/>
          </a:xfrm>
          <a:solidFill>
            <a:srgbClr val="AD96B7"/>
          </a:solidFill>
        </p:grpSpPr>
        <p:sp>
          <p:nvSpPr>
            <p:cNvPr id="89" name="Rectangle 88">
              <a:hlinkClick r:id="rId20" action="ppaction://hlinksldjump"/>
              <a:extLst>
                <a:ext uri="{FF2B5EF4-FFF2-40B4-BE49-F238E27FC236}">
                  <a16:creationId xmlns:a16="http://schemas.microsoft.com/office/drawing/2014/main" id="{379DF8FB-6640-7BE2-CD04-E51C7FB9332E}"/>
                </a:ext>
              </a:extLst>
            </p:cNvPr>
            <p:cNvSpPr/>
            <p:nvPr/>
          </p:nvSpPr>
          <p:spPr>
            <a:xfrm>
              <a:off x="1411236" y="1688541"/>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9" name="Rectangle 98">
              <a:hlinkClick r:id="rId20" action="ppaction://hlinksldjump"/>
              <a:extLst>
                <a:ext uri="{FF2B5EF4-FFF2-40B4-BE49-F238E27FC236}">
                  <a16:creationId xmlns:a16="http://schemas.microsoft.com/office/drawing/2014/main" id="{EE21729F-4E6A-8ACA-266F-52E3F92D11D3}"/>
                </a:ext>
              </a:extLst>
            </p:cNvPr>
            <p:cNvSpPr/>
            <p:nvPr/>
          </p:nvSpPr>
          <p:spPr>
            <a:xfrm>
              <a:off x="2245359" y="1689268"/>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24101" y="1689267"/>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58650" y="1695450"/>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86974" y="1694786"/>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sp>
        <p:nvSpPr>
          <p:cNvPr id="9" name="Rectangle 8">
            <a:hlinkClick r:id="rId21" action="ppaction://hlinksldjump"/>
            <a:extLst>
              <a:ext uri="{FF2B5EF4-FFF2-40B4-BE49-F238E27FC236}">
                <a16:creationId xmlns:a16="http://schemas.microsoft.com/office/drawing/2014/main" id="{0031268F-5E80-2CB5-424E-A41869E30D9A}"/>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hlinkClick r:id="rId22" action="ppaction://hlinksldjump"/>
            <a:extLst>
              <a:ext uri="{FF2B5EF4-FFF2-40B4-BE49-F238E27FC236}">
                <a16:creationId xmlns:a16="http://schemas.microsoft.com/office/drawing/2014/main" id="{7FD262FD-7444-F756-C8AF-CBAEFE2F4024}"/>
              </a:ext>
            </a:extLst>
          </p:cNvPr>
          <p:cNvSpPr/>
          <p:nvPr/>
        </p:nvSpPr>
        <p:spPr>
          <a:xfrm>
            <a:off x="7958649" y="4908519"/>
            <a:ext cx="2033743" cy="76495"/>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hlinkClick r:id="rId22" action="ppaction://hlinksldjump"/>
            <a:extLst>
              <a:ext uri="{FF2B5EF4-FFF2-40B4-BE49-F238E27FC236}">
                <a16:creationId xmlns:a16="http://schemas.microsoft.com/office/drawing/2014/main" id="{0A4D05A3-DCCB-0E84-FA69-B22C09D43EF4}"/>
              </a:ext>
            </a:extLst>
          </p:cNvPr>
          <p:cNvSpPr/>
          <p:nvPr/>
        </p:nvSpPr>
        <p:spPr>
          <a:xfrm>
            <a:off x="10086974" y="4907855"/>
            <a:ext cx="691776" cy="77515"/>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ounded Rectangle 108">
            <a:hlinkClick r:id="rId10" action="ppaction://hlinksldjump"/>
            <a:extLst>
              <a:ext uri="{FF2B5EF4-FFF2-40B4-BE49-F238E27FC236}">
                <a16:creationId xmlns:a16="http://schemas.microsoft.com/office/drawing/2014/main" id="{07EF39A7-5ED5-FC2D-EE7B-39B5CB75ED6F}"/>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24" name="Rectangle 23">
            <a:extLst>
              <a:ext uri="{FF2B5EF4-FFF2-40B4-BE49-F238E27FC236}">
                <a16:creationId xmlns:a16="http://schemas.microsoft.com/office/drawing/2014/main" id="{753D6C72-2D8E-57D8-E6B6-5E5D91942A1E}"/>
              </a:ext>
            </a:extLst>
          </p:cNvPr>
          <p:cNvSpPr/>
          <p:nvPr/>
        </p:nvSpPr>
        <p:spPr>
          <a:xfrm>
            <a:off x="4662627" y="3765509"/>
            <a:ext cx="106631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slower</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&lt;--&gt; </a:t>
            </a: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brisk</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31" name="Rounded Rectangle 112">
            <a:hlinkClick r:id="rId20" action="ppaction://hlinksldjump"/>
            <a:extLst>
              <a:ext uri="{FF2B5EF4-FFF2-40B4-BE49-F238E27FC236}">
                <a16:creationId xmlns:a16="http://schemas.microsoft.com/office/drawing/2014/main" id="{61781C46-6FD2-5E3B-F414-AAAAAA7DF087}"/>
              </a:ext>
            </a:extLst>
          </p:cNvPr>
          <p:cNvSpPr/>
          <p:nvPr/>
        </p:nvSpPr>
        <p:spPr>
          <a:xfrm>
            <a:off x="4480032" y="3286917"/>
            <a:ext cx="1543737"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E3: Energy Mode</a:t>
            </a:r>
            <a:endPar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endParaRPr>
          </a:p>
        </p:txBody>
      </p:sp>
      <p:sp>
        <p:nvSpPr>
          <p:cNvPr id="34" name="object 4">
            <a:extLst>
              <a:ext uri="{FF2B5EF4-FFF2-40B4-BE49-F238E27FC236}">
                <a16:creationId xmlns:a16="http://schemas.microsoft.com/office/drawing/2014/main" id="{FFEC4896-01F4-2B92-1B4F-D25951515215}"/>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E3: Energy Mode</a:t>
            </a:r>
          </a:p>
        </p:txBody>
      </p:sp>
    </p:spTree>
    <p:extLst>
      <p:ext uri="{BB962C8B-B14F-4D97-AF65-F5344CB8AC3E}">
        <p14:creationId xmlns:p14="http://schemas.microsoft.com/office/powerpoint/2010/main" val="887018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rId6" action="ppaction://hlinksldjump"/>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 action="ppaction://noaction"/>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7"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8"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E5: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Trust of Others</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2" name="Rounded Rectangle 111">
            <a:hlinkClick r:id="rId9"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10"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1"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3"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4"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6"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4"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2"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7">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8"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19">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sp>
        <p:nvSpPr>
          <p:cNvPr id="18" name="Rectangle 17">
            <a:extLst>
              <a:ext uri="{FF2B5EF4-FFF2-40B4-BE49-F238E27FC236}">
                <a16:creationId xmlns:a16="http://schemas.microsoft.com/office/drawing/2014/main" id="{427CA8D3-024F-9CFA-CFC7-B0A7B70E81AD}"/>
              </a:ext>
            </a:extLst>
          </p:cNvPr>
          <p:cNvSpPr/>
          <p:nvPr/>
        </p:nvSpPr>
        <p:spPr>
          <a:xfrm>
            <a:off x="1411236" y="1856181"/>
            <a:ext cx="707682" cy="9157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856908"/>
            <a:ext cx="1946718" cy="84585"/>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856907"/>
            <a:ext cx="3524261" cy="8458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863090"/>
            <a:ext cx="2008328" cy="78501"/>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862426"/>
            <a:ext cx="683131" cy="79548"/>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49" name="object 4">
            <a:extLst>
              <a:ext uri="{FF2B5EF4-FFF2-40B4-BE49-F238E27FC236}">
                <a16:creationId xmlns:a16="http://schemas.microsoft.com/office/drawing/2014/main" id="{82F77AAD-1113-EA04-D5C9-0928FF38AEF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E</a:t>
            </a:r>
            <a:r>
              <a:rPr lang="en-US" sz="1000" dirty="0" err="1">
                <a:latin typeface="Verdana" panose="020B0604030504040204" pitchFamily="34" charset="0"/>
                <a:cs typeface="Lucida Grande" panose="020B0600040502020204" pitchFamily="34" charset="0"/>
              </a:rPr>
              <a:t>nergy</a:t>
            </a:r>
            <a:r>
              <a:rPr lang="en-US" sz="1000" dirty="0">
                <a:latin typeface="Verdana" panose="020B0604030504040204" pitchFamily="34" charset="0"/>
                <a:cs typeface="Lucida Grande" panose="020B0600040502020204" pitchFamily="34" charset="0"/>
              </a:rPr>
              <a:t> Mode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50" name="object 4">
            <a:extLst>
              <a:ext uri="{FF2B5EF4-FFF2-40B4-BE49-F238E27FC236}">
                <a16:creationId xmlns:a16="http://schemas.microsoft.com/office/drawing/2014/main" id="{5A334EFE-F480-5DC3-D37A-0AE78D7192D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a:t>
            </a:r>
            <a:r>
              <a:rPr lang="en-US" sz="1000" dirty="0">
                <a:latin typeface="Verdana" panose="020B0604030504040204" pitchFamily="34" charset="0"/>
                <a:cs typeface="Lucida Grande" panose="020B0600040502020204" pitchFamily="34" charset="0"/>
              </a:rPr>
              <a:t>E</a:t>
            </a:r>
            <a:r>
              <a:rPr kumimoji="0" lang="en-US" sz="1000" u="none" strike="noStrike" kern="1200" cap="none" spc="0" normalizeH="0" baseline="0" noProof="0" dirty="0" err="1">
                <a:ln>
                  <a:noFill/>
                </a:ln>
                <a:effectLst/>
                <a:uLnTx/>
                <a:uFillTx/>
                <a:latin typeface="Verdana" panose="020B0604030504040204" pitchFamily="34" charset="0"/>
                <a:cs typeface="Lucida Grande" panose="020B0600040502020204" pitchFamily="34" charset="0"/>
              </a:rPr>
              <a:t>nergy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dirty="0">
                <a:latin typeface="Verdana" panose="020B0604030504040204" pitchFamily="34" charset="0"/>
                <a:cs typeface="Lucida Grande" panose="020B0600040502020204" pitchFamily="34" charset="0"/>
              </a:rPr>
              <a:t>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ode: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54" name="object 4">
            <a:extLst>
              <a:ext uri="{FF2B5EF4-FFF2-40B4-BE49-F238E27FC236}">
                <a16:creationId xmlns:a16="http://schemas.microsoft.com/office/drawing/2014/main" id="{21C72AB6-3005-33A7-E21A-92F8800829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a:t>
            </a:r>
            <a:r>
              <a:rPr lang="en-US" sz="1000" dirty="0" err="1">
                <a:latin typeface="Verdana" panose="020B0604030504040204" pitchFamily="34" charset="0"/>
                <a:cs typeface="Lucida Grande" panose="020B0600040502020204" pitchFamily="34" charset="0"/>
              </a:rPr>
              <a:t>Energ</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y </a:t>
            </a:r>
            <a:r>
              <a:rPr lang="en-US" sz="1000" dirty="0">
                <a:latin typeface="Verdana" panose="020B0604030504040204" pitchFamily="34" charset="0"/>
                <a:cs typeface="Lucida Grande" panose="020B0600040502020204" pitchFamily="34" charset="0"/>
              </a:rPr>
              <a:t>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ode: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Or are you somewhere in between?</a:t>
            </a:r>
          </a:p>
        </p:txBody>
      </p:sp>
      <p:sp>
        <p:nvSpPr>
          <p:cNvPr id="89" name="Rectangle 88">
            <a:hlinkClick r:id="rId20" action="ppaction://hlinksldjump"/>
            <a:extLst>
              <a:ext uri="{FF2B5EF4-FFF2-40B4-BE49-F238E27FC236}">
                <a16:creationId xmlns:a16="http://schemas.microsoft.com/office/drawing/2014/main" id="{379DF8FB-6640-7BE2-CD04-E51C7FB9332E}"/>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9" name="Rectangle 98">
            <a:hlinkClick r:id="rId20" action="ppaction://hlinksldjump"/>
            <a:extLst>
              <a:ext uri="{FF2B5EF4-FFF2-40B4-BE49-F238E27FC236}">
                <a16:creationId xmlns:a16="http://schemas.microsoft.com/office/drawing/2014/main" id="{EE21729F-4E6A-8ACA-266F-52E3F92D11D3}"/>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32746" y="4900784"/>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Rectangle 11">
            <a:hlinkClick r:id="rId21" action="ppaction://hlinksldjump"/>
            <a:extLst>
              <a:ext uri="{FF2B5EF4-FFF2-40B4-BE49-F238E27FC236}">
                <a16:creationId xmlns:a16="http://schemas.microsoft.com/office/drawing/2014/main" id="{7FD262FD-7444-F756-C8AF-CBAEFE2F4024}"/>
              </a:ext>
            </a:extLst>
          </p:cNvPr>
          <p:cNvSpPr/>
          <p:nvPr/>
        </p:nvSpPr>
        <p:spPr>
          <a:xfrm>
            <a:off x="7958650" y="4908519"/>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hlinkClick r:id="rId21" action="ppaction://hlinksldjump"/>
            <a:extLst>
              <a:ext uri="{FF2B5EF4-FFF2-40B4-BE49-F238E27FC236}">
                <a16:creationId xmlns:a16="http://schemas.microsoft.com/office/drawing/2014/main" id="{0A4D05A3-DCCB-0E84-FA69-B22C09D43EF4}"/>
              </a:ext>
            </a:extLst>
          </p:cNvPr>
          <p:cNvSpPr/>
          <p:nvPr/>
        </p:nvSpPr>
        <p:spPr>
          <a:xfrm>
            <a:off x="10086974" y="4907855"/>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ounded Rectangle 108">
            <a:hlinkClick r:id="rId10" action="ppaction://hlinksldjump"/>
            <a:extLst>
              <a:ext uri="{FF2B5EF4-FFF2-40B4-BE49-F238E27FC236}">
                <a16:creationId xmlns:a16="http://schemas.microsoft.com/office/drawing/2014/main" id="{448F7A5C-5B8F-741F-9698-C2D4B9CA90D4}"/>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24" name="Rectangle 23">
            <a:extLst>
              <a:ext uri="{FF2B5EF4-FFF2-40B4-BE49-F238E27FC236}">
                <a16:creationId xmlns:a16="http://schemas.microsoft.com/office/drawing/2014/main" id="{317C292C-313B-0EC9-AA11-AC13152CA1B8}"/>
              </a:ext>
            </a:extLst>
          </p:cNvPr>
          <p:cNvSpPr/>
          <p:nvPr/>
        </p:nvSpPr>
        <p:spPr>
          <a:xfrm>
            <a:off x="4662627" y="3765509"/>
            <a:ext cx="106631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slower</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&lt;--&gt; </a:t>
            </a: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brisk</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31" name="Rounded Rectangle 112">
            <a:hlinkClick r:id="rId20" action="ppaction://hlinksldjump"/>
            <a:extLst>
              <a:ext uri="{FF2B5EF4-FFF2-40B4-BE49-F238E27FC236}">
                <a16:creationId xmlns:a16="http://schemas.microsoft.com/office/drawing/2014/main" id="{4A4571F8-6B1A-A3E8-218A-9A733DAFBAB5}"/>
              </a:ext>
            </a:extLst>
          </p:cNvPr>
          <p:cNvSpPr/>
          <p:nvPr/>
        </p:nvSpPr>
        <p:spPr>
          <a:xfrm>
            <a:off x="4480032" y="3286917"/>
            <a:ext cx="1543737"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E3: Energy Mode</a:t>
            </a:r>
            <a:endPar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endParaRPr>
          </a:p>
        </p:txBody>
      </p:sp>
      <p:sp>
        <p:nvSpPr>
          <p:cNvPr id="34" name="object 4">
            <a:extLst>
              <a:ext uri="{FF2B5EF4-FFF2-40B4-BE49-F238E27FC236}">
                <a16:creationId xmlns:a16="http://schemas.microsoft.com/office/drawing/2014/main" id="{BBCE9DE9-6585-F09C-E40B-82DDD37D4AE1}"/>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E3: Energy Mode</a:t>
            </a:r>
          </a:p>
        </p:txBody>
      </p:sp>
      <p:sp>
        <p:nvSpPr>
          <p:cNvPr id="17" name="Rectangle 16">
            <a:hlinkClick r:id="rId22" action="ppaction://hlinksldjump"/>
            <a:extLst>
              <a:ext uri="{FF2B5EF4-FFF2-40B4-BE49-F238E27FC236}">
                <a16:creationId xmlns:a16="http://schemas.microsoft.com/office/drawing/2014/main" id="{8AB54335-7C86-D8F9-FE03-9B172F5DAF56}"/>
              </a:ext>
            </a:extLst>
          </p:cNvPr>
          <p:cNvSpPr/>
          <p:nvPr/>
        </p:nvSpPr>
        <p:spPr>
          <a:xfrm>
            <a:off x="4333869" y="4892903"/>
            <a:ext cx="3524261" cy="8458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1895171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her arms crossed&#10;&#10;Description automatically generated">
            <a:extLst>
              <a:ext uri="{FF2B5EF4-FFF2-40B4-BE49-F238E27FC236}">
                <a16:creationId xmlns:a16="http://schemas.microsoft.com/office/drawing/2014/main" id="{8B33570F-78FC-ACB8-AE86-80BEC3786ED6}"/>
              </a:ext>
            </a:extLst>
          </p:cNvPr>
          <p:cNvPicPr>
            <a:picLocks noChangeAspect="1"/>
          </p:cNvPicPr>
          <p:nvPr/>
        </p:nvPicPr>
        <p:blipFill rotWithShape="1">
          <a:blip r:embed="rId3">
            <a:extLst>
              <a:ext uri="{28A0092B-C50C-407E-A947-70E740481C1C}">
                <a14:useLocalDpi xmlns:a14="http://schemas.microsoft.com/office/drawing/2010/main" val="0"/>
              </a:ext>
            </a:extLst>
          </a:blip>
          <a:srcRect b="15646"/>
          <a:stretch/>
        </p:blipFill>
        <p:spPr>
          <a:xfrm>
            <a:off x="0" y="0"/>
            <a:ext cx="12192000" cy="6858000"/>
          </a:xfrm>
          <a:prstGeom prst="rect">
            <a:avLst/>
          </a:prstGeom>
        </p:spPr>
      </p:pic>
      <p:sp>
        <p:nvSpPr>
          <p:cNvPr id="5" name="Footer Placeholder 5">
            <a:extLst>
              <a:ext uri="{FF2B5EF4-FFF2-40B4-BE49-F238E27FC236}">
                <a16:creationId xmlns:a16="http://schemas.microsoft.com/office/drawing/2014/main" id="{8C1C9B89-FCB0-2FA2-E891-8F8432AB1BF1}"/>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sp>
        <p:nvSpPr>
          <p:cNvPr id="6" name="Subtitle 2">
            <a:extLst>
              <a:ext uri="{FF2B5EF4-FFF2-40B4-BE49-F238E27FC236}">
                <a16:creationId xmlns:a16="http://schemas.microsoft.com/office/drawing/2014/main" id="{70D52163-D729-9190-3EB1-BE1D6ED73618}"/>
              </a:ext>
            </a:extLst>
          </p:cNvPr>
          <p:cNvSpPr txBox="1">
            <a:spLocks/>
          </p:cNvSpPr>
          <p:nvPr/>
        </p:nvSpPr>
        <p:spPr>
          <a:xfrm>
            <a:off x="1089285" y="6318097"/>
            <a:ext cx="267281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E3F2E3"/>
                </a:solidFill>
                <a:effectLst/>
                <a:latin typeface="Century Gothic" panose="020B0502020202020204" pitchFamily="34" charset="0"/>
              </a:rPr>
              <a:t>PARADIGM PERSONALITY LABS  </a:t>
            </a:r>
            <a:r>
              <a:rPr lang="en-US" sz="900" b="1" kern="700" spc="40" dirty="0">
                <a:solidFill>
                  <a:schemeClr val="bg1"/>
                </a:solidFill>
                <a:effectLst/>
                <a:latin typeface="Century Gothic" panose="020B0502020202020204" pitchFamily="34" charset="0"/>
              </a:rPr>
              <a:t>| </a:t>
            </a:r>
          </a:p>
        </p:txBody>
      </p:sp>
      <p:sp>
        <p:nvSpPr>
          <p:cNvPr id="9" name="Date Placeholder 3">
            <a:extLst>
              <a:ext uri="{FF2B5EF4-FFF2-40B4-BE49-F238E27FC236}">
                <a16:creationId xmlns:a16="http://schemas.microsoft.com/office/drawing/2014/main" id="{BFCCB600-6B0D-083B-1878-CAEF0A25F6AC}"/>
              </a:ext>
            </a:extLst>
          </p:cNvPr>
          <p:cNvSpPr txBox="1">
            <a:spLocks/>
          </p:cNvSpPr>
          <p:nvPr/>
        </p:nvSpPr>
        <p:spPr>
          <a:xfrm>
            <a:off x="3103840" y="6235323"/>
            <a:ext cx="1211267"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chemeClr val="bg1"/>
                </a:solidFill>
                <a:latin typeface="Century Gothic" panose="020B0502020202020204" pitchFamily="34" charset="0"/>
              </a:rPr>
              <a:pPr algn="l"/>
              <a:t>May 24</a:t>
            </a:fld>
            <a:endParaRPr lang="en-US" dirty="0">
              <a:solidFill>
                <a:schemeClr val="bg1"/>
              </a:solidFill>
              <a:latin typeface="Century Gothic" panose="020B0502020202020204" pitchFamily="34" charset="0"/>
            </a:endParaRPr>
          </a:p>
        </p:txBody>
      </p:sp>
      <p:pic>
        <p:nvPicPr>
          <p:cNvPr id="13" name="Picture 12" descr="A yellow circle with black background&#10;&#10;Description automatically generated">
            <a:extLst>
              <a:ext uri="{FF2B5EF4-FFF2-40B4-BE49-F238E27FC236}">
                <a16:creationId xmlns:a16="http://schemas.microsoft.com/office/drawing/2014/main" id="{83BCD55A-AE49-8D0D-FBDB-F8D08E4AD669}"/>
              </a:ext>
            </a:extLst>
          </p:cNvPr>
          <p:cNvPicPr>
            <a:picLocks noChangeAspect="1"/>
          </p:cNvPicPr>
          <p:nvPr/>
        </p:nvPicPr>
        <p:blipFill>
          <a:blip r:embed="rId4"/>
          <a:stretch>
            <a:fillRect/>
          </a:stretch>
        </p:blipFill>
        <p:spPr>
          <a:xfrm rot="16200000">
            <a:off x="8730877" y="1795750"/>
            <a:ext cx="2117985" cy="2117985"/>
          </a:xfrm>
          <a:prstGeom prst="rect">
            <a:avLst/>
          </a:prstGeom>
        </p:spPr>
      </p:pic>
      <p:pic>
        <p:nvPicPr>
          <p:cNvPr id="14" name="Picture 13" descr="A yellow circle with black center&#10;&#10;Description automatically generated">
            <a:extLst>
              <a:ext uri="{FF2B5EF4-FFF2-40B4-BE49-F238E27FC236}">
                <a16:creationId xmlns:a16="http://schemas.microsoft.com/office/drawing/2014/main" id="{A75679F2-225A-0F67-3DE3-EA13A826B9D3}"/>
              </a:ext>
            </a:extLst>
          </p:cNvPr>
          <p:cNvPicPr>
            <a:picLocks noChangeAspect="1"/>
          </p:cNvPicPr>
          <p:nvPr/>
        </p:nvPicPr>
        <p:blipFill>
          <a:blip r:embed="rId5"/>
          <a:stretch>
            <a:fillRect/>
          </a:stretch>
        </p:blipFill>
        <p:spPr>
          <a:xfrm>
            <a:off x="7146235" y="3532353"/>
            <a:ext cx="2286000" cy="2298700"/>
          </a:xfrm>
          <a:prstGeom prst="rect">
            <a:avLst/>
          </a:prstGeom>
        </p:spPr>
      </p:pic>
      <p:pic>
        <p:nvPicPr>
          <p:cNvPr id="15" name="Picture 14" descr="A blue lines on a black background&#10;&#10;Description automatically generated">
            <a:extLst>
              <a:ext uri="{FF2B5EF4-FFF2-40B4-BE49-F238E27FC236}">
                <a16:creationId xmlns:a16="http://schemas.microsoft.com/office/drawing/2014/main" id="{1A80293F-A052-7609-39D5-C7C4CBD841EA}"/>
              </a:ext>
            </a:extLst>
          </p:cNvPr>
          <p:cNvPicPr>
            <a:picLocks noChangeAspect="1"/>
          </p:cNvPicPr>
          <p:nvPr/>
        </p:nvPicPr>
        <p:blipFill>
          <a:blip r:embed="rId6"/>
          <a:stretch>
            <a:fillRect/>
          </a:stretch>
        </p:blipFill>
        <p:spPr>
          <a:xfrm>
            <a:off x="9432235" y="3532353"/>
            <a:ext cx="2298700" cy="2298700"/>
          </a:xfrm>
          <a:prstGeom prst="rect">
            <a:avLst/>
          </a:prstGeom>
        </p:spPr>
      </p:pic>
      <p:pic>
        <p:nvPicPr>
          <p:cNvPr id="16" name="Picture 15" descr="A white logo with a black background&#10;&#10;Description automatically generated">
            <a:extLst>
              <a:ext uri="{FF2B5EF4-FFF2-40B4-BE49-F238E27FC236}">
                <a16:creationId xmlns:a16="http://schemas.microsoft.com/office/drawing/2014/main" id="{DE001E81-7481-A1B9-D119-D14C97ABA4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4446" y="86884"/>
            <a:ext cx="2080485" cy="1086475"/>
          </a:xfrm>
          <a:prstGeom prst="rect">
            <a:avLst/>
          </a:prstGeom>
        </p:spPr>
      </p:pic>
      <p:sp>
        <p:nvSpPr>
          <p:cNvPr id="17" name="Title 1">
            <a:extLst>
              <a:ext uri="{FF2B5EF4-FFF2-40B4-BE49-F238E27FC236}">
                <a16:creationId xmlns:a16="http://schemas.microsoft.com/office/drawing/2014/main" id="{8B8DC942-4914-0827-A520-BDDA89755AAD}"/>
              </a:ext>
            </a:extLst>
          </p:cNvPr>
          <p:cNvSpPr txBox="1">
            <a:spLocks/>
          </p:cNvSpPr>
          <p:nvPr/>
        </p:nvSpPr>
        <p:spPr>
          <a:xfrm>
            <a:off x="938800" y="3704736"/>
            <a:ext cx="6482726" cy="1325563"/>
          </a:xfrm>
          <a:prstGeom prst="rect">
            <a:avLst/>
          </a:prstGeom>
        </p:spPr>
        <p:txBody>
          <a:bodyPr>
            <a:normAutofit/>
          </a:bodyPr>
          <a:lstStyle>
            <a:lvl1pPr algn="l" defTabSz="914400" rtl="0" eaLnBrk="1" latinLnBrk="0" hangingPunct="1">
              <a:lnSpc>
                <a:spcPct val="90000"/>
              </a:lnSpc>
              <a:spcBef>
                <a:spcPct val="0"/>
              </a:spcBef>
              <a:buNone/>
              <a:defRPr sz="4000" b="1" i="0" kern="1200">
                <a:solidFill>
                  <a:schemeClr val="bg1"/>
                </a:solidFill>
                <a:latin typeface="Lucida Grande" panose="020B0600040502020204" pitchFamily="34" charset="0"/>
                <a:ea typeface="+mj-ea"/>
                <a:cs typeface="Lucida Grande" panose="020B0600040502020204" pitchFamily="34" charset="0"/>
              </a:defRPr>
            </a:lvl1pPr>
          </a:lstStyle>
          <a:p>
            <a:r>
              <a:rPr lang="en-US" sz="3800" dirty="0">
                <a:latin typeface="Verdana" panose="020B0604030504040204" pitchFamily="34" charset="0"/>
              </a:rPr>
              <a:t>Which workplace </a:t>
            </a:r>
            <a:br>
              <a:rPr lang="en-US" sz="3800" dirty="0">
                <a:latin typeface="Verdana" panose="020B0604030504040204" pitchFamily="34" charset="0"/>
              </a:rPr>
            </a:br>
            <a:r>
              <a:rPr lang="en-US" sz="3800" dirty="0">
                <a:latin typeface="Verdana" panose="020B0604030504040204" pitchFamily="34" charset="0"/>
              </a:rPr>
              <a:t>tasks energize you?</a:t>
            </a:r>
          </a:p>
        </p:txBody>
      </p:sp>
    </p:spTree>
    <p:extLst>
      <p:ext uri="{BB962C8B-B14F-4D97-AF65-F5344CB8AC3E}">
        <p14:creationId xmlns:p14="http://schemas.microsoft.com/office/powerpoint/2010/main" val="1340206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D3D3D7-9F17-7DE8-3B1D-BCE2D8EA2A30}"/>
              </a:ext>
            </a:extLst>
          </p:cNvPr>
          <p:cNvSpPr/>
          <p:nvPr/>
        </p:nvSpPr>
        <p:spPr>
          <a:xfrm>
            <a:off x="5825504" y="3765509"/>
            <a:ext cx="230704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i</a:t>
            </a:r>
            <a:r>
              <a:rPr lang="en-US" sz="100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ndependent </a:t>
            </a: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of others</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&lt;--&gt; </a:t>
            </a: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leading others</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object 4">
            <a:extLst>
              <a:ext uri="{FF2B5EF4-FFF2-40B4-BE49-F238E27FC236}">
                <a16:creationId xmlns:a16="http://schemas.microsoft.com/office/drawing/2014/main" id="{CA67224D-0C16-4671-9B98-5E855E8D484D}"/>
              </a:ext>
            </a:extLst>
          </p:cNvPr>
          <p:cNvSpPr txBox="1">
            <a:spLocks/>
          </p:cNvSpPr>
          <p:nvPr/>
        </p:nvSpPr>
        <p:spPr>
          <a:xfrm rot="16200000">
            <a:off x="-1015187" y="5383522"/>
            <a:ext cx="2698800"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E4: Taking Charge</a:t>
            </a: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ounded Rectangle 108">
            <a:hlinkClick r:id="rId6"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 action="ppaction://noaction"/>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7"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E5: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Trust of Others</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2" name="Rounded Rectangle 111">
            <a:hlinkClick r:id="rId8"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9"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0"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1"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2"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3"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2"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5"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3"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1"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6">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7"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18">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grpSp>
        <p:nvGrpSpPr>
          <p:cNvPr id="17" name="Group 16">
            <a:extLst>
              <a:ext uri="{FF2B5EF4-FFF2-40B4-BE49-F238E27FC236}">
                <a16:creationId xmlns:a16="http://schemas.microsoft.com/office/drawing/2014/main" id="{7F13F8D8-E1C9-2B86-DB7C-598FDCF11241}"/>
              </a:ext>
            </a:extLst>
          </p:cNvPr>
          <p:cNvGrpSpPr/>
          <p:nvPr/>
        </p:nvGrpSpPr>
        <p:grpSpPr>
          <a:xfrm>
            <a:off x="1411236" y="1856181"/>
            <a:ext cx="9358869" cy="91576"/>
            <a:chOff x="1411236" y="1688541"/>
            <a:chExt cx="9358869" cy="91576"/>
          </a:xfrm>
          <a:solidFill>
            <a:srgbClr val="4C2B6E">
              <a:alpha val="32941"/>
            </a:srgbClr>
          </a:solidFill>
        </p:grpSpPr>
        <p:sp>
          <p:nvSpPr>
            <p:cNvPr id="18" name="Rectangle 17">
              <a:extLst>
                <a:ext uri="{FF2B5EF4-FFF2-40B4-BE49-F238E27FC236}">
                  <a16:creationId xmlns:a16="http://schemas.microsoft.com/office/drawing/2014/main" id="{427CA8D3-024F-9CFA-CFC7-B0A7B70E81AD}"/>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49" name="object 4">
            <a:extLst>
              <a:ext uri="{FF2B5EF4-FFF2-40B4-BE49-F238E27FC236}">
                <a16:creationId xmlns:a16="http://schemas.microsoft.com/office/drawing/2014/main" id="{82F77AAD-1113-EA04-D5C9-0928FF38AEF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T</a:t>
            </a:r>
            <a:r>
              <a:rPr lang="en-US" sz="1000" dirty="0" err="1">
                <a:latin typeface="Verdana" panose="020B0604030504040204" pitchFamily="34" charset="0"/>
                <a:cs typeface="Lucida Grande" panose="020B0600040502020204" pitchFamily="34" charset="0"/>
              </a:rPr>
              <a:t>aking</a:t>
            </a:r>
            <a:r>
              <a:rPr lang="en-US" sz="1000" dirty="0">
                <a:latin typeface="Verdana" panose="020B0604030504040204" pitchFamily="34" charset="0"/>
                <a:cs typeface="Lucida Grande" panose="020B0600040502020204" pitchFamily="34" charset="0"/>
              </a:rPr>
              <a:t> Charge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50" name="object 4">
            <a:extLst>
              <a:ext uri="{FF2B5EF4-FFF2-40B4-BE49-F238E27FC236}">
                <a16:creationId xmlns:a16="http://schemas.microsoft.com/office/drawing/2014/main" id="{5A334EFE-F480-5DC3-D37A-0AE78D7192D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Taking </a:t>
            </a:r>
            <a:r>
              <a:rPr lang="en-US" sz="1000" dirty="0">
                <a:latin typeface="Verdana" panose="020B0604030504040204" pitchFamily="34" charset="0"/>
                <a:cs typeface="Lucida Grande" panose="020B0600040502020204" pitchFamily="34" charset="0"/>
              </a:rPr>
              <a:t>C</a:t>
            </a:r>
            <a:r>
              <a:rPr kumimoji="0" lang="en-US" sz="1000" u="none" strike="noStrike" kern="1200" cap="none" spc="0" normalizeH="0" baseline="0" noProof="0" dirty="0" err="1">
                <a:ln>
                  <a:noFill/>
                </a:ln>
                <a:effectLst/>
                <a:uLnTx/>
                <a:uFillTx/>
                <a:latin typeface="Verdana" panose="020B0604030504040204" pitchFamily="34" charset="0"/>
                <a:cs typeface="Lucida Grande" panose="020B0600040502020204" pitchFamily="34" charset="0"/>
              </a:rPr>
              <a:t>harge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54" name="object 4">
            <a:extLst>
              <a:ext uri="{FF2B5EF4-FFF2-40B4-BE49-F238E27FC236}">
                <a16:creationId xmlns:a16="http://schemas.microsoft.com/office/drawing/2014/main" id="{21C72AB6-3005-33A7-E21A-92F8800829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Taking </a:t>
            </a:r>
            <a:r>
              <a:rPr lang="en-US" sz="1000" dirty="0">
                <a:latin typeface="Verdana" panose="020B0604030504040204" pitchFamily="34" charset="0"/>
                <a:cs typeface="Lucida Grande" panose="020B0600040502020204" pitchFamily="34" charset="0"/>
              </a:rPr>
              <a:t>C</a:t>
            </a:r>
            <a:r>
              <a:rPr kumimoji="0" lang="en-US" sz="1000" u="none" strike="noStrike" kern="1200" cap="none" spc="0" normalizeH="0" baseline="0" noProof="0" dirty="0" err="1">
                <a:ln>
                  <a:noFill/>
                </a:ln>
                <a:effectLst/>
                <a:uLnTx/>
                <a:uFillTx/>
                <a:latin typeface="Verdana" panose="020B0604030504040204" pitchFamily="34" charset="0"/>
                <a:cs typeface="Lucida Grande" panose="020B0600040502020204" pitchFamily="34" charset="0"/>
              </a:rPr>
              <a:t>harge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Do you prefer </a:t>
            </a:r>
            <a:r>
              <a:rPr kumimoji="0" lang="en-US" sz="1600" b="1" u="none" strike="noStrike" kern="1200" cap="none" spc="0" normalizeH="0" baseline="0" noProof="0">
                <a:ln>
                  <a:noFill/>
                </a:ln>
                <a:solidFill>
                  <a:srgbClr val="4C2B6E"/>
                </a:solidFill>
                <a:effectLst/>
                <a:uLnTx/>
                <a:uFillTx/>
                <a:latin typeface="Garamond" panose="02020404030301010803" pitchFamily="18" charset="0"/>
                <a:ea typeface="Palatino" pitchFamily="2" charset="77"/>
              </a:rPr>
              <a:t>independent work</a:t>
            </a: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a:t>
            </a:r>
          </a:p>
        </p:txBody>
      </p:sp>
      <p:sp>
        <p:nvSpPr>
          <p:cNvPr id="89" name="Rectangle 88">
            <a:hlinkClick r:id="rId19" action="ppaction://hlinksldjump"/>
            <a:extLst>
              <a:ext uri="{FF2B5EF4-FFF2-40B4-BE49-F238E27FC236}">
                <a16:creationId xmlns:a16="http://schemas.microsoft.com/office/drawing/2014/main" id="{379DF8FB-6640-7BE2-CD04-E51C7FB9332E}"/>
              </a:ext>
            </a:extLst>
          </p:cNvPr>
          <p:cNvSpPr/>
          <p:nvPr/>
        </p:nvSpPr>
        <p:spPr>
          <a:xfrm>
            <a:off x="1419881" y="4900058"/>
            <a:ext cx="707682" cy="9157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98">
            <a:hlinkClick r:id="rId19" action="ppaction://hlinksldjump"/>
            <a:extLst>
              <a:ext uri="{FF2B5EF4-FFF2-40B4-BE49-F238E27FC236}">
                <a16:creationId xmlns:a16="http://schemas.microsoft.com/office/drawing/2014/main" id="{EE21729F-4E6A-8ACA-266F-52E3F92D11D3}"/>
              </a:ext>
            </a:extLst>
          </p:cNvPr>
          <p:cNvSpPr/>
          <p:nvPr/>
        </p:nvSpPr>
        <p:spPr>
          <a:xfrm>
            <a:off x="2254004" y="4900785"/>
            <a:ext cx="1946718" cy="84585"/>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32746" y="4900784"/>
            <a:ext cx="3524261" cy="8458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67295" y="4906967"/>
            <a:ext cx="2008328" cy="78501"/>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95619" y="4906303"/>
            <a:ext cx="683131" cy="79548"/>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hlinkClick r:id="rId20" action="ppaction://hlinksldjump"/>
            <a:extLst>
              <a:ext uri="{FF2B5EF4-FFF2-40B4-BE49-F238E27FC236}">
                <a16:creationId xmlns:a16="http://schemas.microsoft.com/office/drawing/2014/main" id="{0031268F-5E80-2CB5-424E-A41869E30D9A}"/>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21" action="ppaction://hlinksldjump"/>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ounded Rectangle 108">
            <a:hlinkClick r:id="rId9" action="ppaction://hlinksldjump"/>
            <a:extLst>
              <a:ext uri="{FF2B5EF4-FFF2-40B4-BE49-F238E27FC236}">
                <a16:creationId xmlns:a16="http://schemas.microsoft.com/office/drawing/2014/main" id="{0DFD3A89-0190-A0FF-CE8E-18107C72ED06}"/>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22" name="Rounded Rectangle 108">
            <a:hlinkClick r:id="rId22" action="ppaction://hlinksldjump"/>
            <a:extLst>
              <a:ext uri="{FF2B5EF4-FFF2-40B4-BE49-F238E27FC236}">
                <a16:creationId xmlns:a16="http://schemas.microsoft.com/office/drawing/2014/main" id="{F17482ED-9642-A4B2-9780-F17DC9C91028}"/>
              </a:ext>
            </a:extLst>
          </p:cNvPr>
          <p:cNvSpPr/>
          <p:nvPr/>
        </p:nvSpPr>
        <p:spPr>
          <a:xfrm>
            <a:off x="2823580" y="3273046"/>
            <a:ext cx="1497504"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2" name="Rounded Rectangle 112">
            <a:hlinkClick r:id="rId19" action="ppaction://hlinksldjump"/>
            <a:extLst>
              <a:ext uri="{FF2B5EF4-FFF2-40B4-BE49-F238E27FC236}">
                <a16:creationId xmlns:a16="http://schemas.microsoft.com/office/drawing/2014/main" id="{392771BA-BBC6-D1C4-C231-339272B87013}"/>
              </a:ext>
            </a:extLst>
          </p:cNvPr>
          <p:cNvSpPr/>
          <p:nvPr/>
        </p:nvSpPr>
        <p:spPr>
          <a:xfrm>
            <a:off x="6152610" y="3303768"/>
            <a:ext cx="1543737"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E4: Taking </a:t>
            </a:r>
            <a:r>
              <a:rPr kumimoji="0" lang="en-US" sz="900" b="1" u="none" strike="noStrike" kern="1200" cap="none" spc="-25" normalizeH="0" baseline="0" noProof="0">
                <a:ln>
                  <a:noFill/>
                </a:ln>
                <a:solidFill>
                  <a:prstClr val="white"/>
                </a:solidFill>
                <a:effectLst/>
                <a:uLnTx/>
                <a:uFillTx/>
                <a:latin typeface="Verdana" panose="020B0604030504040204" pitchFamily="34" charset="0"/>
                <a:cs typeface="Lucida Grande" panose="020B0600040502020204" pitchFamily="34" charset="0"/>
              </a:rPr>
              <a:t>Charge</a:t>
            </a:r>
            <a:endPar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1886119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rId6" action="ppaction://hlinksldjump"/>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rId7"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 action="ppaction://noaction"/>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8"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E5: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Trust of Others</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2" name="Rounded Rectangle 111">
            <a:hlinkClick r:id="rId9"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10"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1"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3"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4"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6"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4"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2"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7">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8"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19">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sp>
        <p:nvSpPr>
          <p:cNvPr id="18" name="Rectangle 17">
            <a:extLst>
              <a:ext uri="{FF2B5EF4-FFF2-40B4-BE49-F238E27FC236}">
                <a16:creationId xmlns:a16="http://schemas.microsoft.com/office/drawing/2014/main" id="{427CA8D3-024F-9CFA-CFC7-B0A7B70E81AD}"/>
              </a:ext>
            </a:extLst>
          </p:cNvPr>
          <p:cNvSpPr/>
          <p:nvPr/>
        </p:nvSpPr>
        <p:spPr>
          <a:xfrm>
            <a:off x="1411236" y="1856181"/>
            <a:ext cx="707682" cy="9157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856908"/>
            <a:ext cx="1946718" cy="84585"/>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856907"/>
            <a:ext cx="3524261" cy="8458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863090"/>
            <a:ext cx="2008328" cy="78501"/>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862426"/>
            <a:ext cx="683131" cy="79548"/>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49" name="object 4">
            <a:extLst>
              <a:ext uri="{FF2B5EF4-FFF2-40B4-BE49-F238E27FC236}">
                <a16:creationId xmlns:a16="http://schemas.microsoft.com/office/drawing/2014/main" id="{82F77AAD-1113-EA04-D5C9-0928FF38AEF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T</a:t>
            </a:r>
            <a:r>
              <a:rPr lang="en-US" sz="1000" dirty="0" err="1">
                <a:latin typeface="Verdana" panose="020B0604030504040204" pitchFamily="34" charset="0"/>
                <a:cs typeface="Lucida Grande" panose="020B0600040502020204" pitchFamily="34" charset="0"/>
              </a:rPr>
              <a:t>aking</a:t>
            </a:r>
            <a:r>
              <a:rPr lang="en-US" sz="1000" dirty="0">
                <a:latin typeface="Verdana" panose="020B0604030504040204" pitchFamily="34" charset="0"/>
                <a:cs typeface="Lucida Grande" panose="020B0600040502020204" pitchFamily="34" charset="0"/>
              </a:rPr>
              <a:t> Charge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50" name="object 4">
            <a:extLst>
              <a:ext uri="{FF2B5EF4-FFF2-40B4-BE49-F238E27FC236}">
                <a16:creationId xmlns:a16="http://schemas.microsoft.com/office/drawing/2014/main" id="{5A334EFE-F480-5DC3-D37A-0AE78D7192D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Taking </a:t>
            </a:r>
            <a:r>
              <a:rPr lang="en-US" sz="1000" dirty="0">
                <a:latin typeface="Verdana" panose="020B0604030504040204" pitchFamily="34" charset="0"/>
                <a:cs typeface="Lucida Grande" panose="020B0600040502020204" pitchFamily="34" charset="0"/>
              </a:rPr>
              <a:t>C</a:t>
            </a:r>
            <a:r>
              <a:rPr kumimoji="0" lang="en-US" sz="1000" u="none" strike="noStrike" kern="1200" cap="none" spc="0" normalizeH="0" baseline="0" noProof="0" dirty="0" err="1">
                <a:ln>
                  <a:noFill/>
                </a:ln>
                <a:effectLst/>
                <a:uLnTx/>
                <a:uFillTx/>
                <a:latin typeface="Verdana" panose="020B0604030504040204" pitchFamily="34" charset="0"/>
                <a:cs typeface="Lucida Grande" panose="020B0600040502020204" pitchFamily="34" charset="0"/>
              </a:rPr>
              <a:t>harge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54" name="object 4">
            <a:extLst>
              <a:ext uri="{FF2B5EF4-FFF2-40B4-BE49-F238E27FC236}">
                <a16:creationId xmlns:a16="http://schemas.microsoft.com/office/drawing/2014/main" id="{21C72AB6-3005-33A7-E21A-92F8800829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Taking </a:t>
            </a:r>
            <a:r>
              <a:rPr lang="en-US" sz="1000" dirty="0">
                <a:latin typeface="Verdana" panose="020B0604030504040204" pitchFamily="34" charset="0"/>
                <a:cs typeface="Lucida Grande" panose="020B0600040502020204" pitchFamily="34" charset="0"/>
              </a:rPr>
              <a:t>C</a:t>
            </a:r>
            <a:r>
              <a:rPr kumimoji="0" lang="en-US" sz="1000" u="none" strike="noStrike" kern="1200" cap="none" spc="0" normalizeH="0" baseline="0" noProof="0" dirty="0" err="1">
                <a:ln>
                  <a:noFill/>
                </a:ln>
                <a:effectLst/>
                <a:uLnTx/>
                <a:uFillTx/>
                <a:latin typeface="Verdana" panose="020B0604030504040204" pitchFamily="34" charset="0"/>
                <a:cs typeface="Lucida Grande" panose="020B0600040502020204" pitchFamily="34" charset="0"/>
              </a:rPr>
              <a:t>harge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348108"/>
            <a:ext cx="7923338" cy="45820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Or are you energized by leadership tasks such as directing, coaching others, and delegating work?</a:t>
            </a:r>
          </a:p>
        </p:txBody>
      </p:sp>
      <p:grpSp>
        <p:nvGrpSpPr>
          <p:cNvPr id="88" name="Group 87">
            <a:extLst>
              <a:ext uri="{FF2B5EF4-FFF2-40B4-BE49-F238E27FC236}">
                <a16:creationId xmlns:a16="http://schemas.microsoft.com/office/drawing/2014/main" id="{BCC8779F-DBD4-0687-E7CF-D0D67B5D90A7}"/>
              </a:ext>
            </a:extLst>
          </p:cNvPr>
          <p:cNvGrpSpPr/>
          <p:nvPr/>
        </p:nvGrpSpPr>
        <p:grpSpPr>
          <a:xfrm>
            <a:off x="1419881" y="4900058"/>
            <a:ext cx="9358869" cy="91576"/>
            <a:chOff x="1411236" y="1688541"/>
            <a:chExt cx="9358869" cy="91576"/>
          </a:xfrm>
          <a:solidFill>
            <a:srgbClr val="AD96B7"/>
          </a:solidFill>
        </p:grpSpPr>
        <p:sp>
          <p:nvSpPr>
            <p:cNvPr id="89" name="Rectangle 88">
              <a:hlinkClick r:id="rId20" action="ppaction://hlinksldjump"/>
              <a:extLst>
                <a:ext uri="{FF2B5EF4-FFF2-40B4-BE49-F238E27FC236}">
                  <a16:creationId xmlns:a16="http://schemas.microsoft.com/office/drawing/2014/main" id="{379DF8FB-6640-7BE2-CD04-E51C7FB9332E}"/>
                </a:ext>
              </a:extLst>
            </p:cNvPr>
            <p:cNvSpPr/>
            <p:nvPr/>
          </p:nvSpPr>
          <p:spPr>
            <a:xfrm>
              <a:off x="1411236" y="1688541"/>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9" name="Rectangle 98">
              <a:hlinkClick r:id="rId20" action="ppaction://hlinksldjump"/>
              <a:extLst>
                <a:ext uri="{FF2B5EF4-FFF2-40B4-BE49-F238E27FC236}">
                  <a16:creationId xmlns:a16="http://schemas.microsoft.com/office/drawing/2014/main" id="{EE21729F-4E6A-8ACA-266F-52E3F92D11D3}"/>
                </a:ext>
              </a:extLst>
            </p:cNvPr>
            <p:cNvSpPr/>
            <p:nvPr/>
          </p:nvSpPr>
          <p:spPr>
            <a:xfrm>
              <a:off x="2245359" y="1689268"/>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24101" y="1689267"/>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58650" y="1695450"/>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86974" y="1694786"/>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sp>
        <p:nvSpPr>
          <p:cNvPr id="9" name="Rectangle 8">
            <a:hlinkClick r:id="rId21" action="ppaction://hlinksldjump"/>
            <a:extLst>
              <a:ext uri="{FF2B5EF4-FFF2-40B4-BE49-F238E27FC236}">
                <a16:creationId xmlns:a16="http://schemas.microsoft.com/office/drawing/2014/main" id="{0031268F-5E80-2CB5-424E-A41869E30D9A}"/>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7FD262FD-7444-F756-C8AF-CBAEFE2F4024}"/>
              </a:ext>
            </a:extLst>
          </p:cNvPr>
          <p:cNvSpPr/>
          <p:nvPr/>
        </p:nvSpPr>
        <p:spPr>
          <a:xfrm>
            <a:off x="7958650" y="4908519"/>
            <a:ext cx="2008328" cy="78501"/>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0A4D05A3-DCCB-0E84-FA69-B22C09D43EF4}"/>
              </a:ext>
            </a:extLst>
          </p:cNvPr>
          <p:cNvSpPr/>
          <p:nvPr/>
        </p:nvSpPr>
        <p:spPr>
          <a:xfrm>
            <a:off x="10086974" y="4907855"/>
            <a:ext cx="683131" cy="79548"/>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ounded Rectangle 108">
            <a:hlinkClick r:id="rId10" action="ppaction://hlinksldjump"/>
            <a:extLst>
              <a:ext uri="{FF2B5EF4-FFF2-40B4-BE49-F238E27FC236}">
                <a16:creationId xmlns:a16="http://schemas.microsoft.com/office/drawing/2014/main" id="{07EF39A7-5ED5-FC2D-EE7B-39B5CB75ED6F}"/>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4" name="Rectangle 13">
            <a:extLst>
              <a:ext uri="{FF2B5EF4-FFF2-40B4-BE49-F238E27FC236}">
                <a16:creationId xmlns:a16="http://schemas.microsoft.com/office/drawing/2014/main" id="{40C2C49A-0B1D-DDA4-A814-A9FA97A26AC3}"/>
              </a:ext>
            </a:extLst>
          </p:cNvPr>
          <p:cNvSpPr/>
          <p:nvPr/>
        </p:nvSpPr>
        <p:spPr>
          <a:xfrm>
            <a:off x="5825504" y="3765509"/>
            <a:ext cx="230704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independent of others</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&lt;--&gt; </a:t>
            </a: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leading others</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32" name="Rounded Rectangle 112">
            <a:hlinkClick r:id="rId20" action="ppaction://hlinksldjump"/>
            <a:extLst>
              <a:ext uri="{FF2B5EF4-FFF2-40B4-BE49-F238E27FC236}">
                <a16:creationId xmlns:a16="http://schemas.microsoft.com/office/drawing/2014/main" id="{4A314F2A-DF44-5BCD-6A38-AAC1DC795A6D}"/>
              </a:ext>
            </a:extLst>
          </p:cNvPr>
          <p:cNvSpPr/>
          <p:nvPr/>
        </p:nvSpPr>
        <p:spPr>
          <a:xfrm>
            <a:off x="6152610" y="3303768"/>
            <a:ext cx="1543737"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E4: Taking Charge</a:t>
            </a:r>
            <a:endPar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endParaRPr>
          </a:p>
        </p:txBody>
      </p:sp>
      <p:sp>
        <p:nvSpPr>
          <p:cNvPr id="43" name="object 4">
            <a:extLst>
              <a:ext uri="{FF2B5EF4-FFF2-40B4-BE49-F238E27FC236}">
                <a16:creationId xmlns:a16="http://schemas.microsoft.com/office/drawing/2014/main" id="{C1BEA411-3DE2-73A6-1A0E-4D73AA942AFC}"/>
              </a:ext>
            </a:extLst>
          </p:cNvPr>
          <p:cNvSpPr txBox="1">
            <a:spLocks/>
          </p:cNvSpPr>
          <p:nvPr/>
        </p:nvSpPr>
        <p:spPr>
          <a:xfrm rot="16200000">
            <a:off x="-1015187" y="5383522"/>
            <a:ext cx="2698800"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E4: Taking Charge</a:t>
            </a:r>
          </a:p>
        </p:txBody>
      </p:sp>
      <p:sp>
        <p:nvSpPr>
          <p:cNvPr id="17" name="Rectangle 16">
            <a:hlinkClick r:id="rId22" action="ppaction://hlinksldjump"/>
            <a:extLst>
              <a:ext uri="{FF2B5EF4-FFF2-40B4-BE49-F238E27FC236}">
                <a16:creationId xmlns:a16="http://schemas.microsoft.com/office/drawing/2014/main" id="{60FA401C-12D5-6520-F752-57D13C74A855}"/>
              </a:ext>
            </a:extLst>
          </p:cNvPr>
          <p:cNvSpPr/>
          <p:nvPr/>
        </p:nvSpPr>
        <p:spPr>
          <a:xfrm>
            <a:off x="7958649" y="4908519"/>
            <a:ext cx="2033743" cy="111361"/>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4" name="Rectangle 23">
            <a:hlinkClick r:id="rId22" action="ppaction://hlinksldjump"/>
            <a:extLst>
              <a:ext uri="{FF2B5EF4-FFF2-40B4-BE49-F238E27FC236}">
                <a16:creationId xmlns:a16="http://schemas.microsoft.com/office/drawing/2014/main" id="{5E7FD65B-69D2-B344-A067-A551F6C2BC95}"/>
              </a:ext>
            </a:extLst>
          </p:cNvPr>
          <p:cNvSpPr/>
          <p:nvPr/>
        </p:nvSpPr>
        <p:spPr>
          <a:xfrm>
            <a:off x="10086974" y="4907855"/>
            <a:ext cx="691776" cy="77515"/>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1529768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rId6" action="ppaction://hlinksldjump"/>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rId7"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 action="ppaction://noaction"/>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8"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E5: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Trust of Others</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2" name="Rounded Rectangle 111">
            <a:hlinkClick r:id="rId9"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10"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1"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3"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4"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6"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4"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2"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7">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8"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19">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sp>
        <p:nvSpPr>
          <p:cNvPr id="18" name="Rectangle 17">
            <a:extLst>
              <a:ext uri="{FF2B5EF4-FFF2-40B4-BE49-F238E27FC236}">
                <a16:creationId xmlns:a16="http://schemas.microsoft.com/office/drawing/2014/main" id="{427CA8D3-024F-9CFA-CFC7-B0A7B70E81AD}"/>
              </a:ext>
            </a:extLst>
          </p:cNvPr>
          <p:cNvSpPr/>
          <p:nvPr/>
        </p:nvSpPr>
        <p:spPr>
          <a:xfrm>
            <a:off x="1411236" y="1856181"/>
            <a:ext cx="707682" cy="9157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856908"/>
            <a:ext cx="1946718" cy="84585"/>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856907"/>
            <a:ext cx="3524261" cy="8458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863090"/>
            <a:ext cx="2008328" cy="78501"/>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862426"/>
            <a:ext cx="683131" cy="79548"/>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49" name="object 4">
            <a:extLst>
              <a:ext uri="{FF2B5EF4-FFF2-40B4-BE49-F238E27FC236}">
                <a16:creationId xmlns:a16="http://schemas.microsoft.com/office/drawing/2014/main" id="{82F77AAD-1113-EA04-D5C9-0928FF38AEF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1000" dirty="0">
                <a:latin typeface="Verdana" panose="020B0604030504040204" pitchFamily="34" charset="0"/>
                <a:cs typeface="Lucida Grande" panose="020B0600040502020204" pitchFamily="34" charset="0"/>
              </a:rPr>
              <a:t>Low T</a:t>
            </a:r>
            <a:r>
              <a:rPr kumimoji="0" lang="en-US" sz="1000" u="none" strike="noStrike" kern="1200" cap="none" spc="0" normalizeH="0" baseline="0" noProof="0" dirty="0" err="1">
                <a:ln>
                  <a:noFill/>
                </a:ln>
                <a:effectLst/>
                <a:uLnTx/>
                <a:uFillTx/>
                <a:latin typeface="Verdana" panose="020B0604030504040204" pitchFamily="34" charset="0"/>
                <a:cs typeface="Lucida Grande" panose="020B0600040502020204" pitchFamily="34" charset="0"/>
              </a:rPr>
              <a:t>aking</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Charge: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50" name="object 4">
            <a:extLst>
              <a:ext uri="{FF2B5EF4-FFF2-40B4-BE49-F238E27FC236}">
                <a16:creationId xmlns:a16="http://schemas.microsoft.com/office/drawing/2014/main" id="{5A334EFE-F480-5DC3-D37A-0AE78D7192D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Taking </a:t>
            </a:r>
            <a:r>
              <a:rPr lang="en-US" sz="1000" dirty="0">
                <a:latin typeface="Verdana" panose="020B0604030504040204" pitchFamily="34" charset="0"/>
                <a:cs typeface="Lucida Grande" panose="020B0600040502020204" pitchFamily="34" charset="0"/>
              </a:rPr>
              <a:t>C</a:t>
            </a:r>
            <a:r>
              <a:rPr kumimoji="0" lang="en-US" sz="1000" u="none" strike="noStrike" kern="1200" cap="none" spc="0" normalizeH="0" baseline="0" noProof="0" dirty="0" err="1">
                <a:ln>
                  <a:noFill/>
                </a:ln>
                <a:effectLst/>
                <a:uLnTx/>
                <a:uFillTx/>
                <a:latin typeface="Verdana" panose="020B0604030504040204" pitchFamily="34" charset="0"/>
                <a:cs typeface="Lucida Grande" panose="020B0600040502020204" pitchFamily="34" charset="0"/>
              </a:rPr>
              <a:t>harge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54" name="object 4">
            <a:extLst>
              <a:ext uri="{FF2B5EF4-FFF2-40B4-BE49-F238E27FC236}">
                <a16:creationId xmlns:a16="http://schemas.microsoft.com/office/drawing/2014/main" id="{21C72AB6-3005-33A7-E21A-92F8800829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Taking </a:t>
            </a:r>
            <a:r>
              <a:rPr lang="en-US" sz="1000" dirty="0">
                <a:latin typeface="Verdana" panose="020B0604030504040204" pitchFamily="34" charset="0"/>
                <a:cs typeface="Lucida Grande" panose="020B0600040502020204" pitchFamily="34" charset="0"/>
              </a:rPr>
              <a:t>C</a:t>
            </a:r>
            <a:r>
              <a:rPr kumimoji="0" lang="en-US" sz="1000" u="none" strike="noStrike" kern="1200" cap="none" spc="0" normalizeH="0" baseline="0" noProof="0" dirty="0" err="1">
                <a:ln>
                  <a:noFill/>
                </a:ln>
                <a:effectLst/>
                <a:uLnTx/>
                <a:uFillTx/>
                <a:latin typeface="Verdana" panose="020B0604030504040204" pitchFamily="34" charset="0"/>
                <a:cs typeface="Lucida Grande" panose="020B0600040502020204" pitchFamily="34" charset="0"/>
              </a:rPr>
              <a:t>harge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Or are you somewhere in between?</a:t>
            </a:r>
          </a:p>
        </p:txBody>
      </p:sp>
      <p:sp>
        <p:nvSpPr>
          <p:cNvPr id="89" name="Rectangle 88">
            <a:hlinkClick r:id="rId20" action="ppaction://hlinksldjump"/>
            <a:extLst>
              <a:ext uri="{FF2B5EF4-FFF2-40B4-BE49-F238E27FC236}">
                <a16:creationId xmlns:a16="http://schemas.microsoft.com/office/drawing/2014/main" id="{379DF8FB-6640-7BE2-CD04-E51C7FB9332E}"/>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9" name="Rectangle 98">
            <a:hlinkClick r:id="rId20" action="ppaction://hlinksldjump"/>
            <a:extLst>
              <a:ext uri="{FF2B5EF4-FFF2-40B4-BE49-F238E27FC236}">
                <a16:creationId xmlns:a16="http://schemas.microsoft.com/office/drawing/2014/main" id="{EE21729F-4E6A-8ACA-266F-52E3F92D11D3}"/>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32746" y="4900784"/>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 name="Rectangle 8">
            <a:hlinkClick r:id="rId21" action="ppaction://hlinksldjump"/>
            <a:extLst>
              <a:ext uri="{FF2B5EF4-FFF2-40B4-BE49-F238E27FC236}">
                <a16:creationId xmlns:a16="http://schemas.microsoft.com/office/drawing/2014/main" id="{0031268F-5E80-2CB5-424E-A41869E30D9A}"/>
              </a:ext>
            </a:extLst>
          </p:cNvPr>
          <p:cNvSpPr/>
          <p:nvPr/>
        </p:nvSpPr>
        <p:spPr>
          <a:xfrm>
            <a:off x="4333869" y="4897945"/>
            <a:ext cx="3524261" cy="9157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Rectangle 11">
            <a:hlinkClick r:id="rId22" action="ppaction://hlinksldjump"/>
            <a:extLst>
              <a:ext uri="{FF2B5EF4-FFF2-40B4-BE49-F238E27FC236}">
                <a16:creationId xmlns:a16="http://schemas.microsoft.com/office/drawing/2014/main" id="{7FD262FD-7444-F756-C8AF-CBAEFE2F4024}"/>
              </a:ext>
            </a:extLst>
          </p:cNvPr>
          <p:cNvSpPr/>
          <p:nvPr/>
        </p:nvSpPr>
        <p:spPr>
          <a:xfrm>
            <a:off x="7958650" y="4908519"/>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hlinkClick r:id="rId22" action="ppaction://hlinksldjump"/>
            <a:extLst>
              <a:ext uri="{FF2B5EF4-FFF2-40B4-BE49-F238E27FC236}">
                <a16:creationId xmlns:a16="http://schemas.microsoft.com/office/drawing/2014/main" id="{0A4D05A3-DCCB-0E84-FA69-B22C09D43EF4}"/>
              </a:ext>
            </a:extLst>
          </p:cNvPr>
          <p:cNvSpPr/>
          <p:nvPr/>
        </p:nvSpPr>
        <p:spPr>
          <a:xfrm>
            <a:off x="10086974" y="4907855"/>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ounded Rectangle 108">
            <a:hlinkClick r:id="rId10" action="ppaction://hlinksldjump"/>
            <a:extLst>
              <a:ext uri="{FF2B5EF4-FFF2-40B4-BE49-F238E27FC236}">
                <a16:creationId xmlns:a16="http://schemas.microsoft.com/office/drawing/2014/main" id="{448F7A5C-5B8F-741F-9698-C2D4B9CA90D4}"/>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7" name="Rectangle 16">
            <a:extLst>
              <a:ext uri="{FF2B5EF4-FFF2-40B4-BE49-F238E27FC236}">
                <a16:creationId xmlns:a16="http://schemas.microsoft.com/office/drawing/2014/main" id="{84BBB344-3569-E3C5-75BB-FB1C77693729}"/>
              </a:ext>
            </a:extLst>
          </p:cNvPr>
          <p:cNvSpPr/>
          <p:nvPr/>
        </p:nvSpPr>
        <p:spPr>
          <a:xfrm>
            <a:off x="5825504" y="3765509"/>
            <a:ext cx="230704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independent of others</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&lt;--&gt; </a:t>
            </a: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leading others</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32" name="Rounded Rectangle 112">
            <a:hlinkClick r:id="rId20" action="ppaction://hlinksldjump"/>
            <a:extLst>
              <a:ext uri="{FF2B5EF4-FFF2-40B4-BE49-F238E27FC236}">
                <a16:creationId xmlns:a16="http://schemas.microsoft.com/office/drawing/2014/main" id="{69583DBA-E86B-B567-2F16-E13588B47DF2}"/>
              </a:ext>
            </a:extLst>
          </p:cNvPr>
          <p:cNvSpPr/>
          <p:nvPr/>
        </p:nvSpPr>
        <p:spPr>
          <a:xfrm>
            <a:off x="6152610" y="3303768"/>
            <a:ext cx="1543737"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E4: Taking Charge</a:t>
            </a:r>
            <a:endPar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endParaRPr>
          </a:p>
        </p:txBody>
      </p:sp>
      <p:sp>
        <p:nvSpPr>
          <p:cNvPr id="39" name="object 4">
            <a:extLst>
              <a:ext uri="{FF2B5EF4-FFF2-40B4-BE49-F238E27FC236}">
                <a16:creationId xmlns:a16="http://schemas.microsoft.com/office/drawing/2014/main" id="{332B6C67-0605-E245-5912-19CF600358F0}"/>
              </a:ext>
            </a:extLst>
          </p:cNvPr>
          <p:cNvSpPr txBox="1">
            <a:spLocks/>
          </p:cNvSpPr>
          <p:nvPr/>
        </p:nvSpPr>
        <p:spPr>
          <a:xfrm rot="16200000">
            <a:off x="-1015187" y="5383522"/>
            <a:ext cx="2698800"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E4: Taking Charge</a:t>
            </a:r>
          </a:p>
        </p:txBody>
      </p:sp>
    </p:spTree>
    <p:extLst>
      <p:ext uri="{BB962C8B-B14F-4D97-AF65-F5344CB8AC3E}">
        <p14:creationId xmlns:p14="http://schemas.microsoft.com/office/powerpoint/2010/main" val="2214465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object 4">
            <a:extLst>
              <a:ext uri="{FF2B5EF4-FFF2-40B4-BE49-F238E27FC236}">
                <a16:creationId xmlns:a16="http://schemas.microsoft.com/office/drawing/2014/main" id="{CA67224D-0C16-4671-9B98-5E855E8D484D}"/>
              </a:ext>
            </a:extLst>
          </p:cNvPr>
          <p:cNvSpPr txBox="1">
            <a:spLocks/>
          </p:cNvSpPr>
          <p:nvPr/>
        </p:nvSpPr>
        <p:spPr>
          <a:xfrm rot="16200000">
            <a:off x="-1127023" y="5387688"/>
            <a:ext cx="2922471"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E5: Trust of Others</a:t>
            </a: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ounded Rectangle 108">
            <a:hlinkClick r:id="rId6"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7"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8" action="ppaction://hlinksldjump"/>
          </p:cNvPr>
          <p:cNvSpPr/>
          <p:nvPr/>
        </p:nvSpPr>
        <p:spPr>
          <a:xfrm>
            <a:off x="7872073" y="3275984"/>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spc="-25" dirty="0">
                <a:solidFill>
                  <a:prstClr val="white"/>
                </a:solidFill>
                <a:latin typeface="Verdana" panose="020B0604030504040204" pitchFamily="34" charset="0"/>
              </a:rPr>
              <a:t>E5: Trust of Others</a:t>
            </a:r>
          </a:p>
        </p:txBody>
      </p:sp>
      <p:sp>
        <p:nvSpPr>
          <p:cNvPr id="112" name="Rounded Rectangle 111">
            <a:hlinkClick r:id="rId9"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10"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1"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3"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4"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6"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4"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2"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7">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8"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19">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grpSp>
        <p:nvGrpSpPr>
          <p:cNvPr id="17" name="Group 16">
            <a:extLst>
              <a:ext uri="{FF2B5EF4-FFF2-40B4-BE49-F238E27FC236}">
                <a16:creationId xmlns:a16="http://schemas.microsoft.com/office/drawing/2014/main" id="{7F13F8D8-E1C9-2B86-DB7C-598FDCF11241}"/>
              </a:ext>
            </a:extLst>
          </p:cNvPr>
          <p:cNvGrpSpPr/>
          <p:nvPr/>
        </p:nvGrpSpPr>
        <p:grpSpPr>
          <a:xfrm>
            <a:off x="1411236" y="1856181"/>
            <a:ext cx="9358869" cy="91576"/>
            <a:chOff x="1411236" y="1688541"/>
            <a:chExt cx="9358869" cy="91576"/>
          </a:xfrm>
          <a:solidFill>
            <a:srgbClr val="4C2B6E">
              <a:alpha val="32941"/>
            </a:srgbClr>
          </a:solidFill>
        </p:grpSpPr>
        <p:sp>
          <p:nvSpPr>
            <p:cNvPr id="18" name="Rectangle 17">
              <a:extLst>
                <a:ext uri="{FF2B5EF4-FFF2-40B4-BE49-F238E27FC236}">
                  <a16:creationId xmlns:a16="http://schemas.microsoft.com/office/drawing/2014/main" id="{427CA8D3-024F-9CFA-CFC7-B0A7B70E81AD}"/>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BCC8779F-DBD4-0687-E7CF-D0D67B5D90A7}"/>
              </a:ext>
            </a:extLst>
          </p:cNvPr>
          <p:cNvGrpSpPr/>
          <p:nvPr/>
        </p:nvGrpSpPr>
        <p:grpSpPr>
          <a:xfrm>
            <a:off x="1419881" y="4900058"/>
            <a:ext cx="9358869" cy="91576"/>
            <a:chOff x="1411236" y="1688541"/>
            <a:chExt cx="9358869" cy="91576"/>
          </a:xfrm>
          <a:solidFill>
            <a:srgbClr val="AD96B7"/>
          </a:solidFill>
        </p:grpSpPr>
        <p:sp>
          <p:nvSpPr>
            <p:cNvPr id="89" name="Rectangle 88">
              <a:hlinkClick r:id="rId8" action="ppaction://hlinksldjump"/>
              <a:extLst>
                <a:ext uri="{FF2B5EF4-FFF2-40B4-BE49-F238E27FC236}">
                  <a16:creationId xmlns:a16="http://schemas.microsoft.com/office/drawing/2014/main" id="{379DF8FB-6640-7BE2-CD04-E51C7FB9332E}"/>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98">
              <a:hlinkClick r:id="rId8" action="ppaction://hlinksldjump"/>
              <a:extLst>
                <a:ext uri="{FF2B5EF4-FFF2-40B4-BE49-F238E27FC236}">
                  <a16:creationId xmlns:a16="http://schemas.microsoft.com/office/drawing/2014/main" id="{EE21729F-4E6A-8ACA-266F-52E3F92D11D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Rectangle 8">
            <a:hlinkClick r:id="rId20" action="ppaction://hlinksldjump"/>
            <a:extLst>
              <a:ext uri="{FF2B5EF4-FFF2-40B4-BE49-F238E27FC236}">
                <a16:creationId xmlns:a16="http://schemas.microsoft.com/office/drawing/2014/main" id="{0031268F-5E80-2CB5-424E-A41869E30D9A}"/>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21" action="ppaction://hlinksldjump"/>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hlinkClick r:id="rId21" action="ppaction://hlinksldjump"/>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ounded Rectangle 108">
            <a:hlinkClick r:id="rId10" action="ppaction://hlinksldjump"/>
            <a:extLst>
              <a:ext uri="{FF2B5EF4-FFF2-40B4-BE49-F238E27FC236}">
                <a16:creationId xmlns:a16="http://schemas.microsoft.com/office/drawing/2014/main" id="{0DFD3A89-0190-A0FF-CE8E-18107C72ED06}"/>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22" name="Rounded Rectangle 108">
            <a:hlinkClick r:id="rId22" action="ppaction://hlinksldjump"/>
            <a:extLst>
              <a:ext uri="{FF2B5EF4-FFF2-40B4-BE49-F238E27FC236}">
                <a16:creationId xmlns:a16="http://schemas.microsoft.com/office/drawing/2014/main" id="{F17482ED-9642-A4B2-9780-F17DC9C91028}"/>
              </a:ext>
            </a:extLst>
          </p:cNvPr>
          <p:cNvSpPr/>
          <p:nvPr/>
        </p:nvSpPr>
        <p:spPr>
          <a:xfrm>
            <a:off x="2823580" y="3273046"/>
            <a:ext cx="1497504"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4" name="Rectangle 13">
            <a:extLst>
              <a:ext uri="{FF2B5EF4-FFF2-40B4-BE49-F238E27FC236}">
                <a16:creationId xmlns:a16="http://schemas.microsoft.com/office/drawing/2014/main" id="{DAE369D3-C94C-C2F8-B75F-C32C66AA9E18}"/>
              </a:ext>
            </a:extLst>
          </p:cNvPr>
          <p:cNvSpPr/>
          <p:nvPr/>
        </p:nvSpPr>
        <p:spPr>
          <a:xfrm>
            <a:off x="7445582" y="3765509"/>
            <a:ext cx="243528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skeptical of others </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confidence in others</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24" name="object 4">
            <a:extLst>
              <a:ext uri="{FF2B5EF4-FFF2-40B4-BE49-F238E27FC236}">
                <a16:creationId xmlns:a16="http://schemas.microsoft.com/office/drawing/2014/main" id="{6ED63F2B-3833-DF64-CA01-DA9AB12E5774}"/>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T</a:t>
            </a:r>
            <a:r>
              <a:rPr lang="en-US" sz="1000" dirty="0">
                <a:latin typeface="Verdana" panose="020B0604030504040204" pitchFamily="34" charset="0"/>
                <a:cs typeface="Lucida Grande" panose="020B0600040502020204" pitchFamily="34" charset="0"/>
              </a:rPr>
              <a:t>rust of Others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31" name="object 4">
            <a:extLst>
              <a:ext uri="{FF2B5EF4-FFF2-40B4-BE49-F238E27FC236}">
                <a16:creationId xmlns:a16="http://schemas.microsoft.com/office/drawing/2014/main" id="{B5D310DD-8368-5F1B-E797-4C4C29300D41}"/>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Trust of Others: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2" name="object 4">
            <a:extLst>
              <a:ext uri="{FF2B5EF4-FFF2-40B4-BE49-F238E27FC236}">
                <a16:creationId xmlns:a16="http://schemas.microsoft.com/office/drawing/2014/main" id="{69303343-7585-CBE3-7123-6051E2791578}"/>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Trust of Others: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4" name="object 4">
            <a:extLst>
              <a:ext uri="{FF2B5EF4-FFF2-40B4-BE49-F238E27FC236}">
                <a16:creationId xmlns:a16="http://schemas.microsoft.com/office/drawing/2014/main" id="{7337E112-9910-0550-B1D7-B3F23075725E}"/>
              </a:ext>
            </a:extLst>
          </p:cNvPr>
          <p:cNvSpPr txBox="1">
            <a:spLocks/>
          </p:cNvSpPr>
          <p:nvPr/>
        </p:nvSpPr>
        <p:spPr>
          <a:xfrm>
            <a:off x="2297900" y="5477315"/>
            <a:ext cx="7923338"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Do you tend to be skeptical that individuals will do as they say, within timelines?</a:t>
            </a:r>
          </a:p>
        </p:txBody>
      </p:sp>
    </p:spTree>
    <p:extLst>
      <p:ext uri="{BB962C8B-B14F-4D97-AF65-F5344CB8AC3E}">
        <p14:creationId xmlns:p14="http://schemas.microsoft.com/office/powerpoint/2010/main" val="4211772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rId6" action="ppaction://hlinksldjump"/>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rId7"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8"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9" action="ppaction://hlinksldjump"/>
          </p:cNvPr>
          <p:cNvSpPr/>
          <p:nvPr/>
        </p:nvSpPr>
        <p:spPr>
          <a:xfrm>
            <a:off x="7872073" y="3275984"/>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spc="-25" dirty="0">
                <a:solidFill>
                  <a:prstClr val="white"/>
                </a:solidFill>
                <a:latin typeface="Verdana" panose="020B0604030504040204" pitchFamily="34" charset="0"/>
              </a:rPr>
              <a:t>E5: Trust of Others</a:t>
            </a:r>
          </a:p>
        </p:txBody>
      </p:sp>
      <p:sp>
        <p:nvSpPr>
          <p:cNvPr id="112" name="Rounded Rectangle 111">
            <a:hlinkClick r:id="rId10"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11"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2"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3"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4"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5"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4"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7"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5"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3"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8">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9"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20">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sp>
        <p:nvSpPr>
          <p:cNvPr id="18" name="Rectangle 17">
            <a:extLst>
              <a:ext uri="{FF2B5EF4-FFF2-40B4-BE49-F238E27FC236}">
                <a16:creationId xmlns:a16="http://schemas.microsoft.com/office/drawing/2014/main" id="{427CA8D3-024F-9CFA-CFC7-B0A7B70E81AD}"/>
              </a:ext>
            </a:extLst>
          </p:cNvPr>
          <p:cNvSpPr/>
          <p:nvPr/>
        </p:nvSpPr>
        <p:spPr>
          <a:xfrm>
            <a:off x="1411236" y="1856181"/>
            <a:ext cx="707682" cy="9157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856908"/>
            <a:ext cx="1946718" cy="84585"/>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856907"/>
            <a:ext cx="3524261" cy="8458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863090"/>
            <a:ext cx="2008328" cy="78501"/>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862426"/>
            <a:ext cx="683131" cy="79548"/>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49" name="object 4">
            <a:extLst>
              <a:ext uri="{FF2B5EF4-FFF2-40B4-BE49-F238E27FC236}">
                <a16:creationId xmlns:a16="http://schemas.microsoft.com/office/drawing/2014/main" id="{82F77AAD-1113-EA04-D5C9-0928FF38AEF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T</a:t>
            </a:r>
            <a:r>
              <a:rPr lang="en-US" sz="1000" dirty="0">
                <a:latin typeface="Verdana" panose="020B0604030504040204" pitchFamily="34" charset="0"/>
                <a:cs typeface="Lucida Grande" panose="020B0600040502020204" pitchFamily="34" charset="0"/>
              </a:rPr>
              <a:t>rust of Others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50" name="object 4">
            <a:extLst>
              <a:ext uri="{FF2B5EF4-FFF2-40B4-BE49-F238E27FC236}">
                <a16:creationId xmlns:a16="http://schemas.microsoft.com/office/drawing/2014/main" id="{5A334EFE-F480-5DC3-D37A-0AE78D7192D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Trust of Others: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54" name="object 4">
            <a:extLst>
              <a:ext uri="{FF2B5EF4-FFF2-40B4-BE49-F238E27FC236}">
                <a16:creationId xmlns:a16="http://schemas.microsoft.com/office/drawing/2014/main" id="{21C72AB6-3005-33A7-E21A-92F8800829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Trust of Others: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a:ln>
                  <a:noFill/>
                </a:ln>
                <a:solidFill>
                  <a:srgbClr val="4C2B6E"/>
                </a:solidFill>
                <a:effectLst/>
                <a:uLnTx/>
                <a:uFillTx/>
                <a:latin typeface="Garamond" panose="02020404030301010803" pitchFamily="18" charset="0"/>
                <a:ea typeface="Palatino" pitchFamily="2" charset="77"/>
              </a:rPr>
              <a:t>Or</a:t>
            </a: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 do you believe that people are inherently reliable and capable?</a:t>
            </a:r>
          </a:p>
        </p:txBody>
      </p:sp>
      <p:grpSp>
        <p:nvGrpSpPr>
          <p:cNvPr id="88" name="Group 87">
            <a:extLst>
              <a:ext uri="{FF2B5EF4-FFF2-40B4-BE49-F238E27FC236}">
                <a16:creationId xmlns:a16="http://schemas.microsoft.com/office/drawing/2014/main" id="{BCC8779F-DBD4-0687-E7CF-D0D67B5D90A7}"/>
              </a:ext>
            </a:extLst>
          </p:cNvPr>
          <p:cNvGrpSpPr/>
          <p:nvPr/>
        </p:nvGrpSpPr>
        <p:grpSpPr>
          <a:xfrm>
            <a:off x="1419881" y="4900058"/>
            <a:ext cx="9358869" cy="91576"/>
            <a:chOff x="1411236" y="1688541"/>
            <a:chExt cx="9358869" cy="91576"/>
          </a:xfrm>
          <a:solidFill>
            <a:srgbClr val="AD96B7"/>
          </a:solidFill>
        </p:grpSpPr>
        <p:sp>
          <p:nvSpPr>
            <p:cNvPr id="89" name="Rectangle 88">
              <a:hlinkClick r:id="rId9" action="ppaction://hlinksldjump"/>
              <a:extLst>
                <a:ext uri="{FF2B5EF4-FFF2-40B4-BE49-F238E27FC236}">
                  <a16:creationId xmlns:a16="http://schemas.microsoft.com/office/drawing/2014/main" id="{379DF8FB-6640-7BE2-CD04-E51C7FB9332E}"/>
                </a:ext>
              </a:extLst>
            </p:cNvPr>
            <p:cNvSpPr/>
            <p:nvPr/>
          </p:nvSpPr>
          <p:spPr>
            <a:xfrm>
              <a:off x="1411236" y="1688541"/>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9" name="Rectangle 98">
              <a:hlinkClick r:id="rId9" action="ppaction://hlinksldjump"/>
              <a:extLst>
                <a:ext uri="{FF2B5EF4-FFF2-40B4-BE49-F238E27FC236}">
                  <a16:creationId xmlns:a16="http://schemas.microsoft.com/office/drawing/2014/main" id="{EE21729F-4E6A-8ACA-266F-52E3F92D11D3}"/>
                </a:ext>
              </a:extLst>
            </p:cNvPr>
            <p:cNvSpPr/>
            <p:nvPr/>
          </p:nvSpPr>
          <p:spPr>
            <a:xfrm>
              <a:off x="2245359" y="1689268"/>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24101" y="1689267"/>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58650" y="1695450"/>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86974" y="1694786"/>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sp>
        <p:nvSpPr>
          <p:cNvPr id="9" name="Rectangle 8">
            <a:hlinkClick r:id="rId21" action="ppaction://hlinksldjump"/>
            <a:extLst>
              <a:ext uri="{FF2B5EF4-FFF2-40B4-BE49-F238E27FC236}">
                <a16:creationId xmlns:a16="http://schemas.microsoft.com/office/drawing/2014/main" id="{0031268F-5E80-2CB5-424E-A41869E30D9A}"/>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Rectangle 11">
            <a:hlinkClick r:id="rId22" action="ppaction://hlinksldjump"/>
            <a:extLst>
              <a:ext uri="{FF2B5EF4-FFF2-40B4-BE49-F238E27FC236}">
                <a16:creationId xmlns:a16="http://schemas.microsoft.com/office/drawing/2014/main" id="{7FD262FD-7444-F756-C8AF-CBAEFE2F4024}"/>
              </a:ext>
            </a:extLst>
          </p:cNvPr>
          <p:cNvSpPr/>
          <p:nvPr/>
        </p:nvSpPr>
        <p:spPr>
          <a:xfrm>
            <a:off x="7958649" y="4908520"/>
            <a:ext cx="2016973" cy="90912"/>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hlinkClick r:id="rId22" action="ppaction://hlinksldjump"/>
            <a:extLst>
              <a:ext uri="{FF2B5EF4-FFF2-40B4-BE49-F238E27FC236}">
                <a16:creationId xmlns:a16="http://schemas.microsoft.com/office/drawing/2014/main" id="{0A4D05A3-DCCB-0E84-FA69-B22C09D43EF4}"/>
              </a:ext>
            </a:extLst>
          </p:cNvPr>
          <p:cNvSpPr/>
          <p:nvPr/>
        </p:nvSpPr>
        <p:spPr>
          <a:xfrm>
            <a:off x="10086974" y="4907855"/>
            <a:ext cx="707682" cy="9157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ounded Rectangle 108">
            <a:hlinkClick r:id="rId11" action="ppaction://hlinksldjump"/>
            <a:extLst>
              <a:ext uri="{FF2B5EF4-FFF2-40B4-BE49-F238E27FC236}">
                <a16:creationId xmlns:a16="http://schemas.microsoft.com/office/drawing/2014/main" id="{07EF39A7-5ED5-FC2D-EE7B-39B5CB75ED6F}"/>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4" name="Rectangle 13">
            <a:extLst>
              <a:ext uri="{FF2B5EF4-FFF2-40B4-BE49-F238E27FC236}">
                <a16:creationId xmlns:a16="http://schemas.microsoft.com/office/drawing/2014/main" id="{40C2C49A-0B1D-DDA4-A814-A9FA97A26AC3}"/>
              </a:ext>
            </a:extLst>
          </p:cNvPr>
          <p:cNvSpPr/>
          <p:nvPr/>
        </p:nvSpPr>
        <p:spPr>
          <a:xfrm>
            <a:off x="7445582" y="3765509"/>
            <a:ext cx="243528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skeptical of others </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confidence in others</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17" name="object 4">
            <a:extLst>
              <a:ext uri="{FF2B5EF4-FFF2-40B4-BE49-F238E27FC236}">
                <a16:creationId xmlns:a16="http://schemas.microsoft.com/office/drawing/2014/main" id="{99305CB2-9795-0932-F38C-AA450A0580B3}"/>
              </a:ext>
            </a:extLst>
          </p:cNvPr>
          <p:cNvSpPr txBox="1">
            <a:spLocks/>
          </p:cNvSpPr>
          <p:nvPr/>
        </p:nvSpPr>
        <p:spPr>
          <a:xfrm rot="16200000">
            <a:off x="-1127023" y="5387688"/>
            <a:ext cx="2922471"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E5: Trust of Others</a:t>
            </a:r>
          </a:p>
        </p:txBody>
      </p:sp>
    </p:spTree>
    <p:extLst>
      <p:ext uri="{BB962C8B-B14F-4D97-AF65-F5344CB8AC3E}">
        <p14:creationId xmlns:p14="http://schemas.microsoft.com/office/powerpoint/2010/main" val="4223345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7800" y="249395"/>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rId6" action="ppaction://hlinksldjump"/>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rId7"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8"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9" action="ppaction://hlinksldjump"/>
          </p:cNvPr>
          <p:cNvSpPr/>
          <p:nvPr/>
        </p:nvSpPr>
        <p:spPr>
          <a:xfrm>
            <a:off x="7872073" y="3275984"/>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spc="-25" dirty="0">
                <a:solidFill>
                  <a:prstClr val="white"/>
                </a:solidFill>
                <a:latin typeface="Verdana" panose="020B0604030504040204" pitchFamily="34" charset="0"/>
              </a:rPr>
              <a:t>E5: Trust of Others</a:t>
            </a:r>
          </a:p>
        </p:txBody>
      </p:sp>
      <p:sp>
        <p:nvSpPr>
          <p:cNvPr id="112" name="Rounded Rectangle 111">
            <a:hlinkClick r:id="rId10" action="ppaction://hlinksldjump"/>
          </p:cNvPr>
          <p:cNvSpPr/>
          <p:nvPr/>
        </p:nvSpPr>
        <p:spPr>
          <a:xfrm>
            <a:off x="9522819" y="329920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E6: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Tact</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3" name="Rounded Rectangle 112">
            <a:hlinkClick r:id="rId11"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2"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3"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4"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5"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4"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7"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5"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3"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8">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9"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20">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sp>
        <p:nvSpPr>
          <p:cNvPr id="18" name="Rectangle 17">
            <a:extLst>
              <a:ext uri="{FF2B5EF4-FFF2-40B4-BE49-F238E27FC236}">
                <a16:creationId xmlns:a16="http://schemas.microsoft.com/office/drawing/2014/main" id="{427CA8D3-024F-9CFA-CFC7-B0A7B70E81AD}"/>
              </a:ext>
            </a:extLst>
          </p:cNvPr>
          <p:cNvSpPr/>
          <p:nvPr/>
        </p:nvSpPr>
        <p:spPr>
          <a:xfrm>
            <a:off x="1411236" y="1856181"/>
            <a:ext cx="707682" cy="9157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856908"/>
            <a:ext cx="1946718" cy="84585"/>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856907"/>
            <a:ext cx="3524261" cy="8458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863090"/>
            <a:ext cx="2008328" cy="78501"/>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862426"/>
            <a:ext cx="683131" cy="79548"/>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Or do you need to see a convincing track record before they earn your trust?</a:t>
            </a:r>
          </a:p>
        </p:txBody>
      </p:sp>
      <p:sp>
        <p:nvSpPr>
          <p:cNvPr id="89" name="Rectangle 88">
            <a:hlinkClick r:id="rId9" action="ppaction://hlinksldjump"/>
            <a:extLst>
              <a:ext uri="{FF2B5EF4-FFF2-40B4-BE49-F238E27FC236}">
                <a16:creationId xmlns:a16="http://schemas.microsoft.com/office/drawing/2014/main" id="{379DF8FB-6640-7BE2-CD04-E51C7FB9332E}"/>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9" name="Rectangle 98">
            <a:hlinkClick r:id="rId9" action="ppaction://hlinksldjump"/>
            <a:extLst>
              <a:ext uri="{FF2B5EF4-FFF2-40B4-BE49-F238E27FC236}">
                <a16:creationId xmlns:a16="http://schemas.microsoft.com/office/drawing/2014/main" id="{EE21729F-4E6A-8ACA-266F-52E3F92D11D3}"/>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32746" y="4900784"/>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 name="Rectangle 8">
            <a:hlinkClick r:id="rId21" action="ppaction://hlinksldjump"/>
            <a:extLst>
              <a:ext uri="{FF2B5EF4-FFF2-40B4-BE49-F238E27FC236}">
                <a16:creationId xmlns:a16="http://schemas.microsoft.com/office/drawing/2014/main" id="{0031268F-5E80-2CB5-424E-A41869E30D9A}"/>
              </a:ext>
            </a:extLst>
          </p:cNvPr>
          <p:cNvSpPr/>
          <p:nvPr/>
        </p:nvSpPr>
        <p:spPr>
          <a:xfrm>
            <a:off x="4333869" y="4897945"/>
            <a:ext cx="3524261" cy="91576"/>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Rectangle 11">
            <a:hlinkClick r:id="rId22" action="ppaction://hlinksldjump"/>
            <a:extLst>
              <a:ext uri="{FF2B5EF4-FFF2-40B4-BE49-F238E27FC236}">
                <a16:creationId xmlns:a16="http://schemas.microsoft.com/office/drawing/2014/main" id="{7FD262FD-7444-F756-C8AF-CBAEFE2F4024}"/>
              </a:ext>
            </a:extLst>
          </p:cNvPr>
          <p:cNvSpPr/>
          <p:nvPr/>
        </p:nvSpPr>
        <p:spPr>
          <a:xfrm>
            <a:off x="7958650" y="4908519"/>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hlinkClick r:id="rId22" action="ppaction://hlinksldjump"/>
            <a:extLst>
              <a:ext uri="{FF2B5EF4-FFF2-40B4-BE49-F238E27FC236}">
                <a16:creationId xmlns:a16="http://schemas.microsoft.com/office/drawing/2014/main" id="{0A4D05A3-DCCB-0E84-FA69-B22C09D43EF4}"/>
              </a:ext>
            </a:extLst>
          </p:cNvPr>
          <p:cNvSpPr/>
          <p:nvPr/>
        </p:nvSpPr>
        <p:spPr>
          <a:xfrm>
            <a:off x="10086974" y="4907855"/>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ounded Rectangle 108">
            <a:hlinkClick r:id="rId11" action="ppaction://hlinksldjump"/>
            <a:extLst>
              <a:ext uri="{FF2B5EF4-FFF2-40B4-BE49-F238E27FC236}">
                <a16:creationId xmlns:a16="http://schemas.microsoft.com/office/drawing/2014/main" id="{448F7A5C-5B8F-741F-9698-C2D4B9CA90D4}"/>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24" name="object 4">
            <a:extLst>
              <a:ext uri="{FF2B5EF4-FFF2-40B4-BE49-F238E27FC236}">
                <a16:creationId xmlns:a16="http://schemas.microsoft.com/office/drawing/2014/main" id="{B8DC9363-C32E-3FA8-A3A1-B9BCB9D86FEF}"/>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T</a:t>
            </a:r>
            <a:r>
              <a:rPr lang="en-US" sz="1000" dirty="0">
                <a:latin typeface="Verdana" panose="020B0604030504040204" pitchFamily="34" charset="0"/>
                <a:cs typeface="Lucida Grande" panose="020B0600040502020204" pitchFamily="34" charset="0"/>
              </a:rPr>
              <a:t>rust of Others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31" name="object 4">
            <a:extLst>
              <a:ext uri="{FF2B5EF4-FFF2-40B4-BE49-F238E27FC236}">
                <a16:creationId xmlns:a16="http://schemas.microsoft.com/office/drawing/2014/main" id="{248E0A3A-090C-5274-8F1F-C06619B1CC03}"/>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Trust of Others: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4" name="object 4">
            <a:extLst>
              <a:ext uri="{FF2B5EF4-FFF2-40B4-BE49-F238E27FC236}">
                <a16:creationId xmlns:a16="http://schemas.microsoft.com/office/drawing/2014/main" id="{1CD37E8F-7747-AD0C-75F0-96C24CA01F8F}"/>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Trust of Others: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9" name="Rectangle 38">
            <a:extLst>
              <a:ext uri="{FF2B5EF4-FFF2-40B4-BE49-F238E27FC236}">
                <a16:creationId xmlns:a16="http://schemas.microsoft.com/office/drawing/2014/main" id="{2C1934C5-2A6E-496D-CB80-6F7EA66AA22A}"/>
              </a:ext>
            </a:extLst>
          </p:cNvPr>
          <p:cNvSpPr/>
          <p:nvPr/>
        </p:nvSpPr>
        <p:spPr>
          <a:xfrm>
            <a:off x="7445582" y="3765509"/>
            <a:ext cx="243528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skeptical of others </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confidence in others</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43" name="object 4">
            <a:extLst>
              <a:ext uri="{FF2B5EF4-FFF2-40B4-BE49-F238E27FC236}">
                <a16:creationId xmlns:a16="http://schemas.microsoft.com/office/drawing/2014/main" id="{453C6FBC-9A3B-72C5-1151-7E2433166CCA}"/>
              </a:ext>
            </a:extLst>
          </p:cNvPr>
          <p:cNvSpPr txBox="1">
            <a:spLocks/>
          </p:cNvSpPr>
          <p:nvPr/>
        </p:nvSpPr>
        <p:spPr>
          <a:xfrm rot="16200000">
            <a:off x="-1127023" y="5387688"/>
            <a:ext cx="2922471"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E5: Trust of Others</a:t>
            </a:r>
          </a:p>
        </p:txBody>
      </p:sp>
    </p:spTree>
    <p:extLst>
      <p:ext uri="{BB962C8B-B14F-4D97-AF65-F5344CB8AC3E}">
        <p14:creationId xmlns:p14="http://schemas.microsoft.com/office/powerpoint/2010/main" val="2943736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9" name="object 4">
            <a:extLst>
              <a:ext uri="{FF2B5EF4-FFF2-40B4-BE49-F238E27FC236}">
                <a16:creationId xmlns:a16="http://schemas.microsoft.com/office/drawing/2014/main" id="{CA67224D-0C16-4671-9B98-5E855E8D484D}"/>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E6: Tact</a:t>
            </a: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ounded Rectangle 108">
            <a:hlinkClick r:id="rId6"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7"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2" name="Rounded Rectangle 111">
            <a:hlinkClick r:id="rId8" action="ppaction://hlinksldjump"/>
          </p:cNvPr>
          <p:cNvSpPr/>
          <p:nvPr/>
        </p:nvSpPr>
        <p:spPr>
          <a:xfrm>
            <a:off x="9522819" y="3299207"/>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spc="-25" dirty="0">
                <a:solidFill>
                  <a:prstClr val="white"/>
                </a:solidFill>
                <a:latin typeface="Verdana" panose="020B0604030504040204" pitchFamily="34" charset="0"/>
              </a:rPr>
              <a:t>E6: Tact</a:t>
            </a:r>
          </a:p>
        </p:txBody>
      </p:sp>
      <p:sp>
        <p:nvSpPr>
          <p:cNvPr id="113" name="Rounded Rectangle 112">
            <a:hlinkClick r:id="rId9"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0"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1"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2"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3"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2"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5"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3"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1"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6">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7"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18">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grpSp>
        <p:nvGrpSpPr>
          <p:cNvPr id="17" name="Group 16">
            <a:extLst>
              <a:ext uri="{FF2B5EF4-FFF2-40B4-BE49-F238E27FC236}">
                <a16:creationId xmlns:a16="http://schemas.microsoft.com/office/drawing/2014/main" id="{7F13F8D8-E1C9-2B86-DB7C-598FDCF11241}"/>
              </a:ext>
            </a:extLst>
          </p:cNvPr>
          <p:cNvGrpSpPr/>
          <p:nvPr/>
        </p:nvGrpSpPr>
        <p:grpSpPr>
          <a:xfrm>
            <a:off x="1411236" y="1856181"/>
            <a:ext cx="9358869" cy="91576"/>
            <a:chOff x="1411236" y="1688541"/>
            <a:chExt cx="9358869" cy="91576"/>
          </a:xfrm>
          <a:solidFill>
            <a:srgbClr val="4C2B6E">
              <a:alpha val="32941"/>
            </a:srgbClr>
          </a:solidFill>
        </p:grpSpPr>
        <p:sp>
          <p:nvSpPr>
            <p:cNvPr id="18" name="Rectangle 17">
              <a:extLst>
                <a:ext uri="{FF2B5EF4-FFF2-40B4-BE49-F238E27FC236}">
                  <a16:creationId xmlns:a16="http://schemas.microsoft.com/office/drawing/2014/main" id="{427CA8D3-024F-9CFA-CFC7-B0A7B70E81AD}"/>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BCC8779F-DBD4-0687-E7CF-D0D67B5D90A7}"/>
              </a:ext>
            </a:extLst>
          </p:cNvPr>
          <p:cNvGrpSpPr/>
          <p:nvPr/>
        </p:nvGrpSpPr>
        <p:grpSpPr>
          <a:xfrm>
            <a:off x="1419881" y="4900058"/>
            <a:ext cx="9358869" cy="91576"/>
            <a:chOff x="1411236" y="1688541"/>
            <a:chExt cx="9358869" cy="91576"/>
          </a:xfrm>
          <a:solidFill>
            <a:srgbClr val="AD96B7"/>
          </a:solidFill>
        </p:grpSpPr>
        <p:sp>
          <p:nvSpPr>
            <p:cNvPr id="89" name="Rectangle 88">
              <a:hlinkClick r:id="rId8" action="ppaction://hlinksldjump"/>
              <a:extLst>
                <a:ext uri="{FF2B5EF4-FFF2-40B4-BE49-F238E27FC236}">
                  <a16:creationId xmlns:a16="http://schemas.microsoft.com/office/drawing/2014/main" id="{379DF8FB-6640-7BE2-CD04-E51C7FB9332E}"/>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98">
              <a:hlinkClick r:id="rId8" action="ppaction://hlinksldjump"/>
              <a:extLst>
                <a:ext uri="{FF2B5EF4-FFF2-40B4-BE49-F238E27FC236}">
                  <a16:creationId xmlns:a16="http://schemas.microsoft.com/office/drawing/2014/main" id="{EE21729F-4E6A-8ACA-266F-52E3F92D11D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Rectangle 8">
            <a:hlinkClick r:id="rId19" action="ppaction://hlinksldjump"/>
            <a:extLst>
              <a:ext uri="{FF2B5EF4-FFF2-40B4-BE49-F238E27FC236}">
                <a16:creationId xmlns:a16="http://schemas.microsoft.com/office/drawing/2014/main" id="{0031268F-5E80-2CB5-424E-A41869E30D9A}"/>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20" action="ppaction://hlinksldjump"/>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hlinkClick r:id="rId20" action="ppaction://hlinksldjump"/>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ounded Rectangle 108">
            <a:hlinkClick r:id="rId9" action="ppaction://hlinksldjump"/>
            <a:extLst>
              <a:ext uri="{FF2B5EF4-FFF2-40B4-BE49-F238E27FC236}">
                <a16:creationId xmlns:a16="http://schemas.microsoft.com/office/drawing/2014/main" id="{0DFD3A89-0190-A0FF-CE8E-18107C72ED06}"/>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22" name="Rounded Rectangle 108">
            <a:hlinkClick r:id="rId21" action="ppaction://hlinksldjump"/>
            <a:extLst>
              <a:ext uri="{FF2B5EF4-FFF2-40B4-BE49-F238E27FC236}">
                <a16:creationId xmlns:a16="http://schemas.microsoft.com/office/drawing/2014/main" id="{F17482ED-9642-A4B2-9780-F17DC9C91028}"/>
              </a:ext>
            </a:extLst>
          </p:cNvPr>
          <p:cNvSpPr/>
          <p:nvPr/>
        </p:nvSpPr>
        <p:spPr>
          <a:xfrm>
            <a:off x="2823580" y="3273046"/>
            <a:ext cx="1497504"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4" name="Rectangle 13">
            <a:extLst>
              <a:ext uri="{FF2B5EF4-FFF2-40B4-BE49-F238E27FC236}">
                <a16:creationId xmlns:a16="http://schemas.microsoft.com/office/drawing/2014/main" id="{DAE369D3-C94C-C2F8-B75F-C32C66AA9E18}"/>
              </a:ext>
            </a:extLst>
          </p:cNvPr>
          <p:cNvSpPr/>
          <p:nvPr/>
        </p:nvSpPr>
        <p:spPr>
          <a:xfrm>
            <a:off x="9025903" y="3765509"/>
            <a:ext cx="239039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indifferent to impact </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regard for impact</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24" name="object 4">
            <a:extLst>
              <a:ext uri="{FF2B5EF4-FFF2-40B4-BE49-F238E27FC236}">
                <a16:creationId xmlns:a16="http://schemas.microsoft.com/office/drawing/2014/main" id="{6ED63F2B-3833-DF64-CA01-DA9AB12E5774}"/>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T</a:t>
            </a:r>
            <a:r>
              <a:rPr lang="en-US" sz="1000" dirty="0">
                <a:latin typeface="Verdana" panose="020B0604030504040204" pitchFamily="34" charset="0"/>
                <a:cs typeface="Lucida Grande" panose="020B0600040502020204" pitchFamily="34" charset="0"/>
              </a:rPr>
              <a:t>act</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31" name="object 4">
            <a:extLst>
              <a:ext uri="{FF2B5EF4-FFF2-40B4-BE49-F238E27FC236}">
                <a16:creationId xmlns:a16="http://schemas.microsoft.com/office/drawing/2014/main" id="{B5D310DD-8368-5F1B-E797-4C4C29300D41}"/>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Tact: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2" name="object 4">
            <a:extLst>
              <a:ext uri="{FF2B5EF4-FFF2-40B4-BE49-F238E27FC236}">
                <a16:creationId xmlns:a16="http://schemas.microsoft.com/office/drawing/2014/main" id="{69303343-7585-CBE3-7123-6051E2791578}"/>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Tact: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4" name="object 4">
            <a:extLst>
              <a:ext uri="{FF2B5EF4-FFF2-40B4-BE49-F238E27FC236}">
                <a16:creationId xmlns:a16="http://schemas.microsoft.com/office/drawing/2014/main" id="{7337E112-9910-0550-B1D7-B3F23075725E}"/>
              </a:ext>
            </a:extLst>
          </p:cNvPr>
          <p:cNvSpPr txBox="1">
            <a:spLocks/>
          </p:cNvSpPr>
          <p:nvPr/>
        </p:nvSpPr>
        <p:spPr>
          <a:xfrm>
            <a:off x="2297900" y="5477315"/>
            <a:ext cx="7923338"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Do you speak directly, without filter?</a:t>
            </a:r>
          </a:p>
        </p:txBody>
      </p:sp>
      <p:sp>
        <p:nvSpPr>
          <p:cNvPr id="12" name="Rounded Rectangle 110">
            <a:hlinkClick r:id="rId22" action="ppaction://hlinksldjump"/>
            <a:extLst>
              <a:ext uri="{FF2B5EF4-FFF2-40B4-BE49-F238E27FC236}">
                <a16:creationId xmlns:a16="http://schemas.microsoft.com/office/drawing/2014/main" id="{43254B1E-E2B7-4AFE-F7B3-29F72787F870}"/>
              </a:ext>
            </a:extLst>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spc="-25" dirty="0">
                <a:solidFill>
                  <a:prstClr val="white">
                    <a:lumMod val="65000"/>
                  </a:prstClr>
                </a:solidFill>
                <a:latin typeface="Verdana" panose="020B0604030504040204" pitchFamily="34" charset="0"/>
              </a:rPr>
              <a:t>E5: Trust of Others</a:t>
            </a:r>
          </a:p>
        </p:txBody>
      </p:sp>
    </p:spTree>
    <p:extLst>
      <p:ext uri="{BB962C8B-B14F-4D97-AF65-F5344CB8AC3E}">
        <p14:creationId xmlns:p14="http://schemas.microsoft.com/office/powerpoint/2010/main" val="4293717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rId6" action="ppaction://hlinksldjump"/>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rId7"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8"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spc="-25" dirty="0">
                <a:solidFill>
                  <a:prstClr val="white">
                    <a:lumMod val="65000"/>
                  </a:prstClr>
                </a:solidFill>
                <a:latin typeface="Verdana" panose="020B0604030504040204" pitchFamily="34" charset="0"/>
              </a:rPr>
              <a:t>E4: Taking Charge</a:t>
            </a:r>
          </a:p>
        </p:txBody>
      </p:sp>
      <p:sp>
        <p:nvSpPr>
          <p:cNvPr id="111" name="Rounded Rectangle 110">
            <a:hlinkClick r:id="rId9"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spc="-25" dirty="0">
                <a:solidFill>
                  <a:prstClr val="white">
                    <a:lumMod val="65000"/>
                  </a:prstClr>
                </a:solidFill>
                <a:latin typeface="Verdana" panose="020B0604030504040204" pitchFamily="34" charset="0"/>
              </a:rPr>
              <a:t>E5: Trust of Others</a:t>
            </a:r>
          </a:p>
        </p:txBody>
      </p:sp>
      <p:sp>
        <p:nvSpPr>
          <p:cNvPr id="112" name="Rounded Rectangle 111">
            <a:hlinkClick r:id="rId10" action="ppaction://hlinksldjump"/>
          </p:cNvPr>
          <p:cNvSpPr/>
          <p:nvPr/>
        </p:nvSpPr>
        <p:spPr>
          <a:xfrm>
            <a:off x="9522819" y="3299207"/>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spc="-25" dirty="0">
                <a:solidFill>
                  <a:prstClr val="white"/>
                </a:solidFill>
                <a:latin typeface="Verdana" panose="020B0604030504040204" pitchFamily="34" charset="0"/>
              </a:rPr>
              <a:t>E6: Tact</a:t>
            </a:r>
          </a:p>
        </p:txBody>
      </p:sp>
      <p:sp>
        <p:nvSpPr>
          <p:cNvPr id="113" name="Rounded Rectangle 112">
            <a:hlinkClick r:id="rId11"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2"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3"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4"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5"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4"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7"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5"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3"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8">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9"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20">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sp>
        <p:nvSpPr>
          <p:cNvPr id="18" name="Rectangle 17">
            <a:extLst>
              <a:ext uri="{FF2B5EF4-FFF2-40B4-BE49-F238E27FC236}">
                <a16:creationId xmlns:a16="http://schemas.microsoft.com/office/drawing/2014/main" id="{427CA8D3-024F-9CFA-CFC7-B0A7B70E81AD}"/>
              </a:ext>
            </a:extLst>
          </p:cNvPr>
          <p:cNvSpPr/>
          <p:nvPr/>
        </p:nvSpPr>
        <p:spPr>
          <a:xfrm>
            <a:off x="1411236" y="1856181"/>
            <a:ext cx="707682" cy="9157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856908"/>
            <a:ext cx="1946718" cy="84585"/>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856907"/>
            <a:ext cx="3524261" cy="8458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863090"/>
            <a:ext cx="2008328" cy="78501"/>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862426"/>
            <a:ext cx="683131" cy="79548"/>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Or do you carefully craft your words for your audience and </a:t>
            </a:r>
            <a:r>
              <a:rPr kumimoji="0" lang="en-US" sz="1600" b="1" u="none" strike="noStrike" kern="1200" cap="none" spc="0" normalizeH="0" baseline="0" noProof="0">
                <a:ln>
                  <a:noFill/>
                </a:ln>
                <a:solidFill>
                  <a:srgbClr val="4C2B6E"/>
                </a:solidFill>
                <a:effectLst/>
                <a:uLnTx/>
                <a:uFillTx/>
                <a:latin typeface="Garamond" panose="02020404030301010803" pitchFamily="18" charset="0"/>
                <a:ea typeface="Palatino" pitchFamily="2" charset="77"/>
              </a:rPr>
              <a:t>intent</a:t>
            </a: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a:t>
            </a:r>
          </a:p>
        </p:txBody>
      </p:sp>
      <p:grpSp>
        <p:nvGrpSpPr>
          <p:cNvPr id="88" name="Group 87">
            <a:extLst>
              <a:ext uri="{FF2B5EF4-FFF2-40B4-BE49-F238E27FC236}">
                <a16:creationId xmlns:a16="http://schemas.microsoft.com/office/drawing/2014/main" id="{BCC8779F-DBD4-0687-E7CF-D0D67B5D90A7}"/>
              </a:ext>
            </a:extLst>
          </p:cNvPr>
          <p:cNvGrpSpPr/>
          <p:nvPr/>
        </p:nvGrpSpPr>
        <p:grpSpPr>
          <a:xfrm>
            <a:off x="1419881" y="4900058"/>
            <a:ext cx="9358869" cy="91576"/>
            <a:chOff x="1411236" y="1688541"/>
            <a:chExt cx="9358869" cy="91576"/>
          </a:xfrm>
          <a:solidFill>
            <a:srgbClr val="AD96B7"/>
          </a:solidFill>
        </p:grpSpPr>
        <p:sp>
          <p:nvSpPr>
            <p:cNvPr id="89" name="Rectangle 88">
              <a:hlinkClick r:id="rId10" action="ppaction://hlinksldjump"/>
              <a:extLst>
                <a:ext uri="{FF2B5EF4-FFF2-40B4-BE49-F238E27FC236}">
                  <a16:creationId xmlns:a16="http://schemas.microsoft.com/office/drawing/2014/main" id="{379DF8FB-6640-7BE2-CD04-E51C7FB9332E}"/>
                </a:ext>
              </a:extLst>
            </p:cNvPr>
            <p:cNvSpPr/>
            <p:nvPr/>
          </p:nvSpPr>
          <p:spPr>
            <a:xfrm>
              <a:off x="1411236" y="1688541"/>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9" name="Rectangle 98">
              <a:hlinkClick r:id="rId10" action="ppaction://hlinksldjump"/>
              <a:extLst>
                <a:ext uri="{FF2B5EF4-FFF2-40B4-BE49-F238E27FC236}">
                  <a16:creationId xmlns:a16="http://schemas.microsoft.com/office/drawing/2014/main" id="{EE21729F-4E6A-8ACA-266F-52E3F92D11D3}"/>
                </a:ext>
              </a:extLst>
            </p:cNvPr>
            <p:cNvSpPr/>
            <p:nvPr/>
          </p:nvSpPr>
          <p:spPr>
            <a:xfrm>
              <a:off x="2245359" y="1689268"/>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24101" y="1689267"/>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58650" y="1695450"/>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86974" y="1694786"/>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sp>
        <p:nvSpPr>
          <p:cNvPr id="9" name="Rectangle 8">
            <a:hlinkClick r:id="rId21" action="ppaction://hlinksldjump"/>
            <a:extLst>
              <a:ext uri="{FF2B5EF4-FFF2-40B4-BE49-F238E27FC236}">
                <a16:creationId xmlns:a16="http://schemas.microsoft.com/office/drawing/2014/main" id="{0031268F-5E80-2CB5-424E-A41869E30D9A}"/>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Rectangle 11">
            <a:hlinkClick r:id="rId22" action="ppaction://hlinksldjump"/>
            <a:extLst>
              <a:ext uri="{FF2B5EF4-FFF2-40B4-BE49-F238E27FC236}">
                <a16:creationId xmlns:a16="http://schemas.microsoft.com/office/drawing/2014/main" id="{7FD262FD-7444-F756-C8AF-CBAEFE2F4024}"/>
              </a:ext>
            </a:extLst>
          </p:cNvPr>
          <p:cNvSpPr/>
          <p:nvPr/>
        </p:nvSpPr>
        <p:spPr>
          <a:xfrm>
            <a:off x="7958649" y="4908519"/>
            <a:ext cx="2016973" cy="111361"/>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hlinkClick r:id="rId22" action="ppaction://hlinksldjump"/>
            <a:extLst>
              <a:ext uri="{FF2B5EF4-FFF2-40B4-BE49-F238E27FC236}">
                <a16:creationId xmlns:a16="http://schemas.microsoft.com/office/drawing/2014/main" id="{0A4D05A3-DCCB-0E84-FA69-B22C09D43EF4}"/>
              </a:ext>
            </a:extLst>
          </p:cNvPr>
          <p:cNvSpPr/>
          <p:nvPr/>
        </p:nvSpPr>
        <p:spPr>
          <a:xfrm>
            <a:off x="10086974" y="4907855"/>
            <a:ext cx="691776" cy="85070"/>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ounded Rectangle 108">
            <a:hlinkClick r:id="rId11" action="ppaction://hlinksldjump"/>
            <a:extLst>
              <a:ext uri="{FF2B5EF4-FFF2-40B4-BE49-F238E27FC236}">
                <a16:creationId xmlns:a16="http://schemas.microsoft.com/office/drawing/2014/main" id="{07EF39A7-5ED5-FC2D-EE7B-39B5CB75ED6F}"/>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39" name="object 4">
            <a:extLst>
              <a:ext uri="{FF2B5EF4-FFF2-40B4-BE49-F238E27FC236}">
                <a16:creationId xmlns:a16="http://schemas.microsoft.com/office/drawing/2014/main" id="{58FEF275-2975-A68E-20F4-61F6AB05F7F2}"/>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E6: Tact</a:t>
            </a:r>
          </a:p>
        </p:txBody>
      </p:sp>
      <p:sp>
        <p:nvSpPr>
          <p:cNvPr id="17" name="object 4">
            <a:extLst>
              <a:ext uri="{FF2B5EF4-FFF2-40B4-BE49-F238E27FC236}">
                <a16:creationId xmlns:a16="http://schemas.microsoft.com/office/drawing/2014/main" id="{D8C2113B-B1DB-01D8-554C-A53D8D29F3FF}"/>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T</a:t>
            </a:r>
            <a:r>
              <a:rPr lang="en-US" sz="1000" dirty="0">
                <a:latin typeface="Verdana" panose="020B0604030504040204" pitchFamily="34" charset="0"/>
                <a:cs typeface="Lucida Grande" panose="020B0600040502020204" pitchFamily="34" charset="0"/>
              </a:rPr>
              <a:t>act</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24" name="object 4">
            <a:extLst>
              <a:ext uri="{FF2B5EF4-FFF2-40B4-BE49-F238E27FC236}">
                <a16:creationId xmlns:a16="http://schemas.microsoft.com/office/drawing/2014/main" id="{F7601213-CA2A-6F07-1B3F-8332EA78D4E2}"/>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Tact: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1" name="object 4">
            <a:extLst>
              <a:ext uri="{FF2B5EF4-FFF2-40B4-BE49-F238E27FC236}">
                <a16:creationId xmlns:a16="http://schemas.microsoft.com/office/drawing/2014/main" id="{90ADE5E7-E8E6-7F7C-0FB0-8F531C0C522C}"/>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Tact: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2" name="Rectangle 31">
            <a:extLst>
              <a:ext uri="{FF2B5EF4-FFF2-40B4-BE49-F238E27FC236}">
                <a16:creationId xmlns:a16="http://schemas.microsoft.com/office/drawing/2014/main" id="{8B630258-E76F-9235-D486-D718ED4E2870}"/>
              </a:ext>
            </a:extLst>
          </p:cNvPr>
          <p:cNvSpPr/>
          <p:nvPr/>
        </p:nvSpPr>
        <p:spPr>
          <a:xfrm>
            <a:off x="9025903" y="3765509"/>
            <a:ext cx="239039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indifferent to impact </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regard for impact</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spTree>
    <p:extLst>
      <p:ext uri="{BB962C8B-B14F-4D97-AF65-F5344CB8AC3E}">
        <p14:creationId xmlns:p14="http://schemas.microsoft.com/office/powerpoint/2010/main" val="842966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61D33F-E580-3730-B728-8AB42E1AFE15}"/>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pic>
        <p:nvPicPr>
          <p:cNvPr id="106" name="Picture 105">
            <a:extLst>
              <a:ext uri="{FF2B5EF4-FFF2-40B4-BE49-F238E27FC236}">
                <a16:creationId xmlns:a16="http://schemas.microsoft.com/office/drawing/2014/main" id="{2AC73EB7-44DB-5374-EEDE-100F5A33E4D4}"/>
              </a:ext>
            </a:extLst>
          </p:cNvPr>
          <p:cNvPicPr>
            <a:picLocks noChangeAspect="1"/>
          </p:cNvPicPr>
          <p:nvPr/>
        </p:nvPicPr>
        <p:blipFill>
          <a:blip r:embed="rId3"/>
          <a:stretch>
            <a:fillRect/>
          </a:stretch>
        </p:blipFill>
        <p:spPr>
          <a:xfrm>
            <a:off x="-1" y="2684569"/>
            <a:ext cx="12191999" cy="2599460"/>
          </a:xfrm>
          <a:prstGeom prst="rect">
            <a:avLst/>
          </a:prstGeom>
          <a:solidFill>
            <a:srgbClr val="4C2B6E">
              <a:alpha val="3137"/>
            </a:srgbClr>
          </a:solidFill>
        </p:spPr>
      </p:pic>
      <p:sp>
        <p:nvSpPr>
          <p:cNvPr id="37" name="Rectangle 36">
            <a:extLst>
              <a:ext uri="{FF2B5EF4-FFF2-40B4-BE49-F238E27FC236}">
                <a16:creationId xmlns:a16="http://schemas.microsoft.com/office/drawing/2014/main" id="{A703B336-65CD-FD0A-8BBE-555FD5EC794C}"/>
              </a:ext>
            </a:extLst>
          </p:cNvPr>
          <p:cNvSpPr/>
          <p:nvPr/>
        </p:nvSpPr>
        <p:spPr>
          <a:xfrm>
            <a:off x="0" y="4101219"/>
            <a:ext cx="12192000" cy="2832981"/>
          </a:xfrm>
          <a:prstGeom prst="rect">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logo with a black background&#10;&#10;Description automatically generated">
            <a:hlinkClick r:id="rId4" action="ppaction://hlinksldjump"/>
            <a:extLst>
              <a:ext uri="{FF2B5EF4-FFF2-40B4-BE49-F238E27FC236}">
                <a16:creationId xmlns:a16="http://schemas.microsoft.com/office/drawing/2014/main" id="{8DC23985-9CFC-B5DD-3330-780A9C4F6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5D81C6C4-C5F6-4D86-8816-3058C7CDA93B}"/>
              </a:ext>
            </a:extLst>
          </p:cNvPr>
          <p:cNvSpPr>
            <a:spLocks noGrp="1"/>
          </p:cNvSpPr>
          <p:nvPr>
            <p:ph type="title" idx="4294967295"/>
          </p:nvPr>
        </p:nvSpPr>
        <p:spPr/>
        <p:txBody>
          <a:bodyPr/>
          <a:lstStyle/>
          <a:p>
            <a:r>
              <a:rPr lang="en-US">
                <a:solidFill>
                  <a:schemeClr val="bg1"/>
                </a:solidFill>
              </a:rPr>
              <a:t>E1: Warmth</a:t>
            </a:r>
          </a:p>
        </p:txBody>
      </p:sp>
      <p:sp>
        <p:nvSpPr>
          <p:cNvPr id="35"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6"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3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40" name="Isosceles Triangle 3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1" name="Isosceles Triangle 4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2" name="Isosceles Triangle 4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srgbClr val="6CC04A"/>
                </a:solidFill>
                <a:effectLst/>
                <a:uLnTx/>
                <a:uFillTx/>
                <a:latin typeface="Raleway"/>
                <a:ea typeface="+mn-ea"/>
                <a:cs typeface="Raleway"/>
              </a:rPr>
              <a:t>E</a:t>
            </a:r>
            <a:endParaRPr kumimoji="0" lang="en-US" sz="2000" b="1" i="0" u="none" strike="noStrike" kern="1200" cap="none" spc="0" normalizeH="0" baseline="0" noProof="0">
              <a:ln>
                <a:noFill/>
              </a:ln>
              <a:solidFill>
                <a:srgbClr val="6CC04A"/>
              </a:solidFill>
              <a:effectLst/>
              <a:uLnTx/>
              <a:uFillTx/>
              <a:latin typeface="Raleway"/>
              <a:ea typeface="+mn-ea"/>
              <a:cs typeface="Raleway"/>
            </a:endParaRPr>
          </a:p>
        </p:txBody>
      </p:sp>
      <p:sp>
        <p:nvSpPr>
          <p:cNvPr id="90" name="Isosceles Triangle 89"/>
          <p:cNvSpPr/>
          <p:nvPr/>
        </p:nvSpPr>
        <p:spPr>
          <a:xfrm rot="10800000">
            <a:off x="4362319" y="483"/>
            <a:ext cx="488404" cy="210518"/>
          </a:xfrm>
          <a:prstGeom prst="triangle">
            <a:avLst/>
          </a:prstGeom>
          <a:solidFill>
            <a:srgbClr val="4C2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91" name="Isosceles Triangle 9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hlinkClick r:id="rId6" action="ppaction://hlinksldjump"/>
          </p:cNvPr>
          <p:cNvSpPr/>
          <p:nvPr/>
        </p:nvSpPr>
        <p:spPr>
          <a:xfrm>
            <a:off x="2871376" y="3265936"/>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E2: Sociability</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09" name="Rounded Rectangle 108">
            <a:hlinkClick r:id="rId7" action="ppaction://hlinksldjump"/>
          </p:cNvPr>
          <p:cNvSpPr/>
          <p:nvPr/>
        </p:nvSpPr>
        <p:spPr>
          <a:xfrm>
            <a:off x="4537335"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E3: </a:t>
            </a: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Energy Mode</a:t>
            </a:r>
          </a:p>
        </p:txBody>
      </p:sp>
      <p:sp>
        <p:nvSpPr>
          <p:cNvPr id="110" name="Rounded Rectangle 109">
            <a:hlinkClick r:id="rId8" action="ppaction://hlinksldjump"/>
          </p:cNvPr>
          <p:cNvSpPr/>
          <p:nvPr/>
        </p:nvSpPr>
        <p:spPr>
          <a:xfrm>
            <a:off x="6206114" y="328691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E4: </a:t>
            </a:r>
            <a:r>
              <a:rPr kumimoji="0" lang="en-US" sz="900" b="1" u="none" strike="noStrike" kern="1200" cap="none" spc="-1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Taking Charge</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11" name="Rounded Rectangle 110">
            <a:hlinkClick r:id="rId9" action="ppaction://hlinksldjump"/>
          </p:cNvPr>
          <p:cNvSpPr/>
          <p:nvPr/>
        </p:nvSpPr>
        <p:spPr>
          <a:xfrm>
            <a:off x="7872073" y="3275984"/>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spc="-25" dirty="0">
                <a:solidFill>
                  <a:prstClr val="white">
                    <a:lumMod val="65000"/>
                  </a:prstClr>
                </a:solidFill>
                <a:latin typeface="Verdana" panose="020B0604030504040204" pitchFamily="34" charset="0"/>
              </a:rPr>
              <a:t>E5: Trust of Others</a:t>
            </a:r>
          </a:p>
        </p:txBody>
      </p:sp>
      <p:sp>
        <p:nvSpPr>
          <p:cNvPr id="112" name="Rounded Rectangle 111">
            <a:hlinkClick r:id="rId10" action="ppaction://hlinksldjump"/>
          </p:cNvPr>
          <p:cNvSpPr/>
          <p:nvPr/>
        </p:nvSpPr>
        <p:spPr>
          <a:xfrm>
            <a:off x="9522819" y="3299207"/>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spc="-25" dirty="0">
                <a:solidFill>
                  <a:prstClr val="white"/>
                </a:solidFill>
                <a:latin typeface="Verdana" panose="020B0604030504040204" pitchFamily="34" charset="0"/>
              </a:rPr>
              <a:t>E6: Tact</a:t>
            </a:r>
          </a:p>
        </p:txBody>
      </p:sp>
      <p:sp>
        <p:nvSpPr>
          <p:cNvPr id="113" name="Rounded Rectangle 112">
            <a:hlinkClick r:id="rId11" action="ppaction://hlinksldjump"/>
          </p:cNvPr>
          <p:cNvSpPr/>
          <p:nvPr/>
        </p:nvSpPr>
        <p:spPr>
          <a:xfrm>
            <a:off x="1205328" y="3277511"/>
            <a:ext cx="1468401" cy="399626"/>
          </a:xfrm>
          <a:prstGeom prst="roundRect">
            <a:avLst>
              <a:gd name="adj" fmla="val 0"/>
            </a:avLst>
          </a:prstGeom>
          <a:solidFill>
            <a:srgbClr val="4C2B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solidFill>
                <a:effectLst/>
                <a:uLnTx/>
                <a:uFillTx/>
                <a:latin typeface="Verdana" panose="020B0604030504040204" pitchFamily="34" charset="0"/>
                <a:cs typeface="Lucida Grande" panose="020B0600040502020204" pitchFamily="34" charset="0"/>
              </a:rPr>
              <a:t>E1: </a:t>
            </a: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Warmth</a:t>
            </a:r>
          </a:p>
        </p:txBody>
      </p:sp>
      <p:sp>
        <p:nvSpPr>
          <p:cNvPr id="52" name="Rectangle 51">
            <a:hlinkClick r:id="rId12" action="ppaction://hlinksldjump"/>
            <a:extLst>
              <a:ext uri="{FF2B5EF4-FFF2-40B4-BE49-F238E27FC236}">
                <a16:creationId xmlns:a16="http://schemas.microsoft.com/office/drawing/2014/main" id="{ED9D5DD0-8E9D-4EBC-9245-ACBE63B6EC9B}"/>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3" action="ppaction://hlinksldjump"/>
            <a:extLst>
              <a:ext uri="{FF2B5EF4-FFF2-40B4-BE49-F238E27FC236}">
                <a16:creationId xmlns:a16="http://schemas.microsoft.com/office/drawing/2014/main" id="{ECEC1EE6-5A85-4258-8BEB-E3528007439C}"/>
              </a:ext>
            </a:extLst>
          </p:cNvPr>
          <p:cNvSpPr/>
          <p:nvPr/>
        </p:nvSpPr>
        <p:spPr>
          <a:xfrm>
            <a:off x="4209168" y="-2283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4" action="ppaction://hlinksldjump"/>
            <a:extLst>
              <a:ext uri="{FF2B5EF4-FFF2-40B4-BE49-F238E27FC236}">
                <a16:creationId xmlns:a16="http://schemas.microsoft.com/office/drawing/2014/main" id="{E9F20347-0F27-40F9-98CA-39F7D6B575CA}"/>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 action="ppaction://noaction"/>
            <a:extLst>
              <a:ext uri="{FF2B5EF4-FFF2-40B4-BE49-F238E27FC236}">
                <a16:creationId xmlns:a16="http://schemas.microsoft.com/office/drawing/2014/main" id="{276AD96D-D3FA-4F6A-8CE3-A9E1CE778CAF}"/>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15" action="ppaction://hlinksldjump"/>
            <a:extLst>
              <a:ext uri="{FF2B5EF4-FFF2-40B4-BE49-F238E27FC236}">
                <a16:creationId xmlns:a16="http://schemas.microsoft.com/office/drawing/2014/main" id="{47BCC728-E126-4B82-89D9-F499BAB8663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4" action="ppaction://hlinksldjump"/>
            <a:extLst>
              <a:ext uri="{FF2B5EF4-FFF2-40B4-BE49-F238E27FC236}">
                <a16:creationId xmlns:a16="http://schemas.microsoft.com/office/drawing/2014/main" id="{7CD2062E-FB31-D97F-D8EF-3DDA1A2D9536}"/>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 name="Picture 3" descr="A white square with a letter&#10;&#10;Description automatically generated">
            <a:hlinkClick r:id="rId17" action="ppaction://hlinksldjump"/>
            <a:extLst>
              <a:ext uri="{FF2B5EF4-FFF2-40B4-BE49-F238E27FC236}">
                <a16:creationId xmlns:a16="http://schemas.microsoft.com/office/drawing/2014/main" id="{5AD13E73-361F-0D98-AB29-4A143D6A8948}"/>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5" name="Picture 4" descr="A white square with a letter&#10;&#10;Description automatically generated">
            <a:hlinkClick r:id="rId15" action="ppaction://hlinksldjump"/>
            <a:extLst>
              <a:ext uri="{FF2B5EF4-FFF2-40B4-BE49-F238E27FC236}">
                <a16:creationId xmlns:a16="http://schemas.microsoft.com/office/drawing/2014/main" id="{A347F360-4F31-3653-B673-3B84F10E1F85}"/>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6" name="Picture 5" descr="A white background with blue text&#10;&#10;Description automatically generated">
            <a:hlinkClick r:id="rId13" action="ppaction://hlinksldjump"/>
            <a:extLst>
              <a:ext uri="{FF2B5EF4-FFF2-40B4-BE49-F238E27FC236}">
                <a16:creationId xmlns:a16="http://schemas.microsoft.com/office/drawing/2014/main" id="{2CC5352B-1072-DDEE-E074-7B9699D9F892}"/>
              </a:ext>
            </a:extLst>
          </p:cNvPr>
          <p:cNvPicPr>
            <a:picLocks noChangeAspect="1"/>
          </p:cNvPicPr>
          <p:nvPr/>
        </p:nvPicPr>
        <p:blipFill rotWithShape="1">
          <a:blip r:embed="rId18">
            <a:extLst>
              <a:ext uri="{28A0092B-C50C-407E-A947-70E740481C1C}">
                <a14:useLocalDpi xmlns:a14="http://schemas.microsoft.com/office/drawing/2010/main" val="0"/>
              </a:ext>
            </a:extLst>
          </a:blip>
          <a:srcRect l="9633" t="2409" r="75547" b="80295"/>
          <a:stretch/>
        </p:blipFill>
        <p:spPr>
          <a:xfrm>
            <a:off x="4235867" y="235064"/>
            <a:ext cx="773165" cy="711370"/>
          </a:xfrm>
          <a:prstGeom prst="rect">
            <a:avLst/>
          </a:prstGeom>
        </p:spPr>
      </p:pic>
      <p:sp>
        <p:nvSpPr>
          <p:cNvPr id="7" name="Rectangle 6">
            <a:extLst>
              <a:ext uri="{FF2B5EF4-FFF2-40B4-BE49-F238E27FC236}">
                <a16:creationId xmlns:a16="http://schemas.microsoft.com/office/drawing/2014/main" id="{5AB7A929-ECFA-8E4F-3949-7924DD19785A}"/>
              </a:ext>
            </a:extLst>
          </p:cNvPr>
          <p:cNvSpPr/>
          <p:nvPr/>
        </p:nvSpPr>
        <p:spPr>
          <a:xfrm>
            <a:off x="3022855" y="816113"/>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Extraversion</a:t>
            </a:r>
            <a:endParaRPr kumimoji="0" lang="en-US" sz="15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t>
            </a:r>
            <a:r>
              <a:rPr lang="en-US" sz="1200" baseline="30000" dirty="0">
                <a:solidFill>
                  <a:prstClr val="black"/>
                </a:solidFill>
                <a:latin typeface="Verdana" panose="020B0604030504040204" pitchFamily="34" charset="0"/>
                <a:cs typeface="Lucida Grande" panose="020B0600040502020204" pitchFamily="34" charset="0"/>
              </a:rPr>
              <a:t>TOLERATE SENSORY STIMULATION FROM PEOPLE/SITUATIONS</a:t>
            </a:r>
            <a:endPar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endParaRPr>
          </a:p>
        </p:txBody>
      </p:sp>
      <p:pic>
        <p:nvPicPr>
          <p:cNvPr id="8" name="Picture 7" descr="A white letter on a grey square&#10;&#10;Description automatically generated">
            <a:hlinkClick r:id="rId19" action="ppaction://hlinksldjump"/>
            <a:extLst>
              <a:ext uri="{FF2B5EF4-FFF2-40B4-BE49-F238E27FC236}">
                <a16:creationId xmlns:a16="http://schemas.microsoft.com/office/drawing/2014/main" id="{41155E1B-8E6E-6BDD-D606-F408A7DE3344}"/>
              </a:ext>
            </a:extLst>
          </p:cNvPr>
          <p:cNvPicPr>
            <a:picLocks noChangeAspect="1"/>
          </p:cNvPicPr>
          <p:nvPr/>
        </p:nvPicPr>
        <p:blipFill rotWithShape="1">
          <a:blip r:embed="rId20">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sp>
        <p:nvSpPr>
          <p:cNvPr id="18" name="Rectangle 17">
            <a:extLst>
              <a:ext uri="{FF2B5EF4-FFF2-40B4-BE49-F238E27FC236}">
                <a16:creationId xmlns:a16="http://schemas.microsoft.com/office/drawing/2014/main" id="{427CA8D3-024F-9CFA-CFC7-B0A7B70E81AD}"/>
              </a:ext>
            </a:extLst>
          </p:cNvPr>
          <p:cNvSpPr/>
          <p:nvPr/>
        </p:nvSpPr>
        <p:spPr>
          <a:xfrm>
            <a:off x="1411236" y="1856181"/>
            <a:ext cx="707682" cy="9157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018193-C617-56E0-0A99-87712B7A07C0}"/>
              </a:ext>
            </a:extLst>
          </p:cNvPr>
          <p:cNvSpPr/>
          <p:nvPr/>
        </p:nvSpPr>
        <p:spPr>
          <a:xfrm>
            <a:off x="2245359" y="1856908"/>
            <a:ext cx="1946718" cy="84585"/>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0FBD599-54FE-9800-4E39-2CA366C9909A}"/>
              </a:ext>
            </a:extLst>
          </p:cNvPr>
          <p:cNvSpPr/>
          <p:nvPr/>
        </p:nvSpPr>
        <p:spPr>
          <a:xfrm>
            <a:off x="4324101" y="1856907"/>
            <a:ext cx="3524261" cy="84586"/>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740E42-BD2D-B5F4-E751-0EFCB0A6207A}"/>
              </a:ext>
            </a:extLst>
          </p:cNvPr>
          <p:cNvSpPr/>
          <p:nvPr/>
        </p:nvSpPr>
        <p:spPr>
          <a:xfrm>
            <a:off x="7958650" y="1863090"/>
            <a:ext cx="2008328" cy="78501"/>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C84D061-8077-3EE4-FB3E-6BE7BA0DA6F9}"/>
              </a:ext>
            </a:extLst>
          </p:cNvPr>
          <p:cNvSpPr/>
          <p:nvPr/>
        </p:nvSpPr>
        <p:spPr>
          <a:xfrm>
            <a:off x="10086974" y="1862426"/>
            <a:ext cx="683131" cy="79548"/>
          </a:xfrm>
          <a:prstGeom prst="rect">
            <a:avLst/>
          </a:prstGeom>
          <a:solidFill>
            <a:srgbClr val="4C2B6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4">
            <a:extLst>
              <a:ext uri="{FF2B5EF4-FFF2-40B4-BE49-F238E27FC236}">
                <a16:creationId xmlns:a16="http://schemas.microsoft.com/office/drawing/2014/main" id="{52B5F077-A08D-D91E-62D8-3E27D210244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INTROVERT (E-)</a:t>
            </a:r>
          </a:p>
        </p:txBody>
      </p:sp>
      <p:sp>
        <p:nvSpPr>
          <p:cNvPr id="26" name="object 4">
            <a:extLst>
              <a:ext uri="{FF2B5EF4-FFF2-40B4-BE49-F238E27FC236}">
                <a16:creationId xmlns:a16="http://schemas.microsoft.com/office/drawing/2014/main" id="{43E3E2F2-A316-4158-B941-02A7D03D7B13}"/>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EXTRAVERT (E+)</a:t>
            </a:r>
          </a:p>
        </p:txBody>
      </p:sp>
      <p:sp>
        <p:nvSpPr>
          <p:cNvPr id="27" name="object 4">
            <a:extLst>
              <a:ext uri="{FF2B5EF4-FFF2-40B4-BE49-F238E27FC236}">
                <a16:creationId xmlns:a16="http://schemas.microsoft.com/office/drawing/2014/main" id="{9C7BCF38-B033-0661-86F3-3E59F425C6B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rPr>
              <a:t>AMBIVERT (E=)</a:t>
            </a:r>
          </a:p>
        </p:txBody>
      </p:sp>
      <p:sp>
        <p:nvSpPr>
          <p:cNvPr id="28" name="object 4">
            <a:extLst>
              <a:ext uri="{FF2B5EF4-FFF2-40B4-BE49-F238E27FC236}">
                <a16:creationId xmlns:a16="http://schemas.microsoft.com/office/drawing/2014/main" id="{E5556B7B-8D03-D8DB-37E9-FBC3E02CEFBF}"/>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29" name="object 4">
            <a:extLst>
              <a:ext uri="{FF2B5EF4-FFF2-40B4-BE49-F238E27FC236}">
                <a16:creationId xmlns:a16="http://schemas.microsoft.com/office/drawing/2014/main" id="{3B1AF1E5-851C-AA52-DA5F-69F64545BE5F}"/>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0" name="object 4">
            <a:extLst>
              <a:ext uri="{FF2B5EF4-FFF2-40B4-BE49-F238E27FC236}">
                <a16:creationId xmlns:a16="http://schemas.microsoft.com/office/drawing/2014/main" id="{64948385-6702-37E2-F7FD-EE7D185917C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33" name="object 4">
            <a:extLst>
              <a:ext uri="{FF2B5EF4-FFF2-40B4-BE49-F238E27FC236}">
                <a16:creationId xmlns:a16="http://schemas.microsoft.com/office/drawing/2014/main" id="{2435087C-1844-F544-B910-289E81F207C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C2B6E"/>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C2B6E"/>
              </a:solidFill>
              <a:effectLst/>
              <a:uLnTx/>
              <a:uFillTx/>
              <a:latin typeface="Verdana" panose="020B0604030504040204" pitchFamily="34" charset="0"/>
              <a:cs typeface="Lucida Grande" panose="020B0600040502020204" pitchFamily="34" charset="0"/>
            </a:endParaRPr>
          </a:p>
        </p:txBody>
      </p:sp>
      <p:sp>
        <p:nvSpPr>
          <p:cNvPr id="63" name="Rectangle 62">
            <a:extLst>
              <a:ext uri="{FF2B5EF4-FFF2-40B4-BE49-F238E27FC236}">
                <a16:creationId xmlns:a16="http://schemas.microsoft.com/office/drawing/2014/main" id="{188E8BF2-6087-E12F-DCED-3A3F1B59659D}"/>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bject 4">
            <a:extLst>
              <a:ext uri="{FF2B5EF4-FFF2-40B4-BE49-F238E27FC236}">
                <a16:creationId xmlns:a16="http://schemas.microsoft.com/office/drawing/2014/main" id="{0B0C2472-F9BD-7D86-D6EE-8E9D96BF7192}"/>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rPr>
              <a:t>Or are you somewhere in between?</a:t>
            </a:r>
          </a:p>
        </p:txBody>
      </p:sp>
      <p:sp>
        <p:nvSpPr>
          <p:cNvPr id="89" name="Rectangle 88">
            <a:hlinkClick r:id="rId10" action="ppaction://hlinksldjump"/>
            <a:extLst>
              <a:ext uri="{FF2B5EF4-FFF2-40B4-BE49-F238E27FC236}">
                <a16:creationId xmlns:a16="http://schemas.microsoft.com/office/drawing/2014/main" id="{379DF8FB-6640-7BE2-CD04-E51C7FB9332E}"/>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9" name="Rectangle 98">
            <a:hlinkClick r:id="rId10" action="ppaction://hlinksldjump"/>
            <a:extLst>
              <a:ext uri="{FF2B5EF4-FFF2-40B4-BE49-F238E27FC236}">
                <a16:creationId xmlns:a16="http://schemas.microsoft.com/office/drawing/2014/main" id="{EE21729F-4E6A-8ACA-266F-52E3F92D11D3}"/>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0" name="Rectangle 99">
            <a:extLst>
              <a:ext uri="{FF2B5EF4-FFF2-40B4-BE49-F238E27FC236}">
                <a16:creationId xmlns:a16="http://schemas.microsoft.com/office/drawing/2014/main" id="{0311EF75-3CEC-B366-8244-9B6DF0D4A7F1}"/>
              </a:ext>
            </a:extLst>
          </p:cNvPr>
          <p:cNvSpPr/>
          <p:nvPr/>
        </p:nvSpPr>
        <p:spPr>
          <a:xfrm>
            <a:off x="4332746" y="4900784"/>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69579703-955B-8165-3160-81E939A9417A}"/>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615ED3E6-6AA0-EA0F-09FD-7588EDC19BBA}"/>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 name="Rectangle 8">
            <a:hlinkClick r:id="rId21" action="ppaction://hlinksldjump"/>
            <a:extLst>
              <a:ext uri="{FF2B5EF4-FFF2-40B4-BE49-F238E27FC236}">
                <a16:creationId xmlns:a16="http://schemas.microsoft.com/office/drawing/2014/main" id="{0031268F-5E80-2CB5-424E-A41869E30D9A}"/>
              </a:ext>
            </a:extLst>
          </p:cNvPr>
          <p:cNvSpPr/>
          <p:nvPr/>
        </p:nvSpPr>
        <p:spPr>
          <a:xfrm>
            <a:off x="4333869" y="4891861"/>
            <a:ext cx="3524261" cy="91575"/>
          </a:xfrm>
          <a:prstGeom prst="rect">
            <a:avLst/>
          </a:prstGeom>
          <a:solidFill>
            <a:srgbClr val="AD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259536DD-AF29-35FA-CA49-F12AEE3BB596}"/>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D8781605-5EB8-C869-37DC-7C60662997DA}"/>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Rectangle 11">
            <a:hlinkClick r:id="rId22" action="ppaction://hlinksldjump"/>
            <a:extLst>
              <a:ext uri="{FF2B5EF4-FFF2-40B4-BE49-F238E27FC236}">
                <a16:creationId xmlns:a16="http://schemas.microsoft.com/office/drawing/2014/main" id="{7FD262FD-7444-F756-C8AF-CBAEFE2F4024}"/>
              </a:ext>
            </a:extLst>
          </p:cNvPr>
          <p:cNvSpPr/>
          <p:nvPr/>
        </p:nvSpPr>
        <p:spPr>
          <a:xfrm>
            <a:off x="7958650" y="4908519"/>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hlinkClick r:id="rId22" action="ppaction://hlinksldjump"/>
            <a:extLst>
              <a:ext uri="{FF2B5EF4-FFF2-40B4-BE49-F238E27FC236}">
                <a16:creationId xmlns:a16="http://schemas.microsoft.com/office/drawing/2014/main" id="{0A4D05A3-DCCB-0E84-FA69-B22C09D43EF4}"/>
              </a:ext>
            </a:extLst>
          </p:cNvPr>
          <p:cNvSpPr/>
          <p:nvPr/>
        </p:nvSpPr>
        <p:spPr>
          <a:xfrm>
            <a:off x="10086974" y="4907855"/>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ounded Rectangle 108">
            <a:hlinkClick r:id="rId11" action="ppaction://hlinksldjump"/>
            <a:extLst>
              <a:ext uri="{FF2B5EF4-FFF2-40B4-BE49-F238E27FC236}">
                <a16:creationId xmlns:a16="http://schemas.microsoft.com/office/drawing/2014/main" id="{448F7A5C-5B8F-741F-9698-C2D4B9CA90D4}"/>
              </a:ext>
            </a:extLst>
          </p:cNvPr>
          <p:cNvSpPr/>
          <p:nvPr/>
        </p:nvSpPr>
        <p:spPr>
          <a:xfrm>
            <a:off x="1200780" y="3279037"/>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25"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E1: Warmth</a:t>
            </a:r>
            <a:endPar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14" name="object 4">
            <a:extLst>
              <a:ext uri="{FF2B5EF4-FFF2-40B4-BE49-F238E27FC236}">
                <a16:creationId xmlns:a16="http://schemas.microsoft.com/office/drawing/2014/main" id="{0F93667D-935D-4F9A-4E9C-067F24C686F0}"/>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E6: Tact</a:t>
            </a:r>
          </a:p>
        </p:txBody>
      </p:sp>
      <p:sp>
        <p:nvSpPr>
          <p:cNvPr id="17" name="object 4">
            <a:extLst>
              <a:ext uri="{FF2B5EF4-FFF2-40B4-BE49-F238E27FC236}">
                <a16:creationId xmlns:a16="http://schemas.microsoft.com/office/drawing/2014/main" id="{0E104B8C-9A16-1DBC-FE86-C7A0EF755405}"/>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T</a:t>
            </a:r>
            <a:r>
              <a:rPr lang="en-US" sz="1000" dirty="0">
                <a:latin typeface="Verdana" panose="020B0604030504040204" pitchFamily="34" charset="0"/>
                <a:cs typeface="Lucida Grande" panose="020B0600040502020204" pitchFamily="34" charset="0"/>
              </a:rPr>
              <a:t>act</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32" name="object 4">
            <a:extLst>
              <a:ext uri="{FF2B5EF4-FFF2-40B4-BE49-F238E27FC236}">
                <a16:creationId xmlns:a16="http://schemas.microsoft.com/office/drawing/2014/main" id="{1D9B7700-1875-FF49-EDA1-DD2A7DB21F1F}"/>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Tact: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43" name="object 4">
            <a:extLst>
              <a:ext uri="{FF2B5EF4-FFF2-40B4-BE49-F238E27FC236}">
                <a16:creationId xmlns:a16="http://schemas.microsoft.com/office/drawing/2014/main" id="{E9132126-47B0-A227-FD0C-786BD140F2DB}"/>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Tact: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44" name="Rectangle 43">
            <a:extLst>
              <a:ext uri="{FF2B5EF4-FFF2-40B4-BE49-F238E27FC236}">
                <a16:creationId xmlns:a16="http://schemas.microsoft.com/office/drawing/2014/main" id="{D5AB16D7-1008-A52A-A5F5-56EDE6BE49F2}"/>
              </a:ext>
            </a:extLst>
          </p:cNvPr>
          <p:cNvSpPr/>
          <p:nvPr/>
        </p:nvSpPr>
        <p:spPr>
          <a:xfrm>
            <a:off x="9025903" y="3765509"/>
            <a:ext cx="239039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C2B6E"/>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indifferent to impact </a:t>
            </a:r>
            <a:r>
              <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regard for impact</a:t>
            </a:r>
            <a:endParaRPr kumimoji="0" lang="en-US" sz="1000" u="none" strike="noStrike" kern="1200" cap="none" spc="0" normalizeH="0" baseline="0" noProof="0" dirty="0">
              <a:ln>
                <a:noFill/>
              </a:ln>
              <a:solidFill>
                <a:srgbClr val="4C2B6E"/>
              </a:solidFill>
              <a:effectLst/>
              <a:uLnTx/>
              <a:uFillTx/>
              <a:latin typeface="Garamond" panose="02020404030301010803" pitchFamily="18" charset="0"/>
              <a:ea typeface="Palatino" pitchFamily="2" charset="77"/>
              <a:cs typeface="Lucida Grande" panose="020B0600040502020204" pitchFamily="34" charset="0"/>
            </a:endParaRPr>
          </a:p>
        </p:txBody>
      </p:sp>
    </p:spTree>
    <p:extLst>
      <p:ext uri="{BB962C8B-B14F-4D97-AF65-F5344CB8AC3E}">
        <p14:creationId xmlns:p14="http://schemas.microsoft.com/office/powerpoint/2010/main" val="3712151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CB8D27-FD7E-0D5D-3589-F90AA72C5E7C}"/>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101" name="Rectangle 100">
            <a:extLst>
              <a:ext uri="{FF2B5EF4-FFF2-40B4-BE49-F238E27FC236}">
                <a16:creationId xmlns:a16="http://schemas.microsoft.com/office/drawing/2014/main" id="{64D00AD5-84BA-FD86-E990-F0D2F2DECCE0}"/>
              </a:ext>
            </a:extLst>
          </p:cNvPr>
          <p:cNvSpPr/>
          <p:nvPr/>
        </p:nvSpPr>
        <p:spPr>
          <a:xfrm>
            <a:off x="-1" y="4328068"/>
            <a:ext cx="12191999" cy="2622240"/>
          </a:xfrm>
          <a:prstGeom prst="rect">
            <a:avLst/>
          </a:prstGeom>
          <a:solidFill>
            <a:srgbClr val="F45C5C">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bject 4">
            <a:extLst>
              <a:ext uri="{FF2B5EF4-FFF2-40B4-BE49-F238E27FC236}">
                <a16:creationId xmlns:a16="http://schemas.microsoft.com/office/drawing/2014/main" id="{D69F9DFE-8B15-315B-EA0A-D474128EFB81}"/>
              </a:ext>
            </a:extLst>
          </p:cNvPr>
          <p:cNvSpPr txBox="1">
            <a:spLocks/>
          </p:cNvSpPr>
          <p:nvPr/>
        </p:nvSpPr>
        <p:spPr>
          <a:xfrm>
            <a:off x="5379675" y="4835171"/>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1400" b="1" u="none" strike="noStrike" kern="1200" cap="none" spc="0" normalizeH="0" baseline="0" noProof="0" dirty="0" err="1">
                <a:ln>
                  <a:noFill/>
                </a:ln>
                <a:solidFill>
                  <a:srgbClr val="A33E3D"/>
                </a:solidFill>
                <a:effectLst/>
                <a:uLnTx/>
                <a:uFillTx/>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p:txBody>
      </p:sp>
      <p:grpSp>
        <p:nvGrpSpPr>
          <p:cNvPr id="42" name="Group 41">
            <a:extLst>
              <a:ext uri="{FF2B5EF4-FFF2-40B4-BE49-F238E27FC236}">
                <a16:creationId xmlns:a16="http://schemas.microsoft.com/office/drawing/2014/main" id="{F41C3F9C-ACC2-888E-E8F2-CCCDAB42BE92}"/>
              </a:ext>
            </a:extLst>
          </p:cNvPr>
          <p:cNvGrpSpPr/>
          <p:nvPr/>
        </p:nvGrpSpPr>
        <p:grpSpPr>
          <a:xfrm>
            <a:off x="1411236" y="1856181"/>
            <a:ext cx="9358869" cy="91576"/>
            <a:chOff x="1411236" y="1688541"/>
            <a:chExt cx="9358869" cy="91576"/>
          </a:xfrm>
          <a:solidFill>
            <a:srgbClr val="A33E3D">
              <a:alpha val="32941"/>
            </a:srgbClr>
          </a:solidFill>
        </p:grpSpPr>
        <p:sp>
          <p:nvSpPr>
            <p:cNvPr id="43" name="Rectangle 42">
              <a:extLst>
                <a:ext uri="{FF2B5EF4-FFF2-40B4-BE49-F238E27FC236}">
                  <a16:creationId xmlns:a16="http://schemas.microsoft.com/office/drawing/2014/main" id="{22B0489F-192C-A79C-669D-91EC65A29FE6}"/>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2E765017-55B2-6D00-D985-0CA677AD81EB}"/>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ACA96C35-D368-81B1-B736-A8F6719762AA}"/>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1295E6EA-684A-F6BB-50E0-69EF09674F3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D472669C-5AF7-D0CD-EE5E-385F690548E4}"/>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8" name="Picture 7" descr="A logo with a black background&#10;&#10;Description automatically generated">
            <a:hlinkClick r:id="rId3" action="ppaction://hlinksldjump"/>
            <a:extLst>
              <a:ext uri="{FF2B5EF4-FFF2-40B4-BE49-F238E27FC236}">
                <a16:creationId xmlns:a16="http://schemas.microsoft.com/office/drawing/2014/main" id="{25CCD5AE-82D5-9673-411B-4469EB4A2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 name="Title 1">
            <a:extLst>
              <a:ext uri="{FF2B5EF4-FFF2-40B4-BE49-F238E27FC236}">
                <a16:creationId xmlns:a16="http://schemas.microsoft.com/office/drawing/2014/main" id="{9645BBDA-F78B-4742-804D-7CE98DF6A2A4}"/>
              </a:ext>
            </a:extLst>
          </p:cNvPr>
          <p:cNvSpPr>
            <a:spLocks noGrp="1"/>
          </p:cNvSpPr>
          <p:nvPr>
            <p:ph type="title" idx="4294967295"/>
          </p:nvPr>
        </p:nvSpPr>
        <p:spPr/>
        <p:txBody>
          <a:bodyPr/>
          <a:lstStyle/>
          <a:p>
            <a:r>
              <a:rPr lang="en-US" dirty="0">
                <a:solidFill>
                  <a:schemeClr val="bg1"/>
                </a:solidFill>
              </a:rPr>
              <a:t>Originality</a:t>
            </a:r>
          </a:p>
        </p:txBody>
      </p:sp>
      <p:sp>
        <p:nvSpPr>
          <p:cNvPr id="34" name="object 4">
            <a:extLst>
              <a:ext uri="{FF2B5EF4-FFF2-40B4-BE49-F238E27FC236}">
                <a16:creationId xmlns:a16="http://schemas.microsoft.com/office/drawing/2014/main" id="{CA67224D-0C16-4671-9B98-5E855E8D484D}"/>
              </a:ext>
            </a:extLst>
          </p:cNvPr>
          <p:cNvSpPr txBox="1">
            <a:spLocks/>
          </p:cNvSpPr>
          <p:nvPr/>
        </p:nvSpPr>
        <p:spPr>
          <a:xfrm>
            <a:off x="1670663" y="2724633"/>
            <a:ext cx="2624488" cy="62645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Attentive to details, likes implementation, possesses expert knowledge (knows what works based on experience and tradition), practical, efficient, down-to-earth</a:t>
            </a:r>
          </a:p>
        </p:txBody>
      </p:sp>
      <p:sp>
        <p:nvSpPr>
          <p:cNvPr id="35" name="object 4">
            <a:extLst>
              <a:ext uri="{FF2B5EF4-FFF2-40B4-BE49-F238E27FC236}">
                <a16:creationId xmlns:a16="http://schemas.microsoft.com/office/drawing/2014/main" id="{CA67224D-0C16-4671-9B98-5E855E8D484D}"/>
              </a:ext>
            </a:extLst>
          </p:cNvPr>
          <p:cNvSpPr txBox="1">
            <a:spLocks/>
          </p:cNvSpPr>
          <p:nvPr/>
        </p:nvSpPr>
        <p:spPr>
          <a:xfrm>
            <a:off x="1670663" y="3678065"/>
            <a:ext cx="2680796" cy="321755"/>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Conservative approach, narrow perspective, resists change</a:t>
            </a:r>
          </a:p>
        </p:txBody>
      </p:sp>
      <p:sp>
        <p:nvSpPr>
          <p:cNvPr id="38" name="object 4">
            <a:extLst>
              <a:ext uri="{FF2B5EF4-FFF2-40B4-BE49-F238E27FC236}">
                <a16:creationId xmlns:a16="http://schemas.microsoft.com/office/drawing/2014/main" id="{CA67224D-0C16-4671-9B98-5E855E8D484D}"/>
              </a:ext>
            </a:extLst>
          </p:cNvPr>
          <p:cNvSpPr txBox="1">
            <a:spLocks/>
          </p:cNvSpPr>
          <p:nvPr/>
        </p:nvSpPr>
        <p:spPr>
          <a:xfrm>
            <a:off x="5087405" y="2724633"/>
            <a:ext cx="2487070" cy="4714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Appreciates innovation and </a:t>
            </a:r>
            <a:b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b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efficiency, but neither to an extreme; new ideas come as a response to real world issues</a:t>
            </a:r>
          </a:p>
        </p:txBody>
      </p:sp>
      <p:sp>
        <p:nvSpPr>
          <p:cNvPr id="40" name="object 4">
            <a:extLst>
              <a:ext uri="{FF2B5EF4-FFF2-40B4-BE49-F238E27FC236}">
                <a16:creationId xmlns:a16="http://schemas.microsoft.com/office/drawing/2014/main" id="{CA67224D-0C16-4671-9B98-5E855E8D484D}"/>
              </a:ext>
            </a:extLst>
          </p:cNvPr>
          <p:cNvSpPr txBox="1">
            <a:spLocks/>
          </p:cNvSpPr>
          <p:nvPr/>
        </p:nvSpPr>
        <p:spPr>
          <a:xfrm>
            <a:off x="5087406" y="3678065"/>
            <a:ext cx="2612700" cy="46987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Resists new ideas and change without convincing evidence of utility; not a change leader</a:t>
            </a:r>
          </a:p>
        </p:txBody>
      </p:sp>
      <p:sp>
        <p:nvSpPr>
          <p:cNvPr id="46" name="object 4">
            <a:extLst>
              <a:ext uri="{FF2B5EF4-FFF2-40B4-BE49-F238E27FC236}">
                <a16:creationId xmlns:a16="http://schemas.microsoft.com/office/drawing/2014/main" id="{CA67224D-0C16-4671-9B98-5E855E8D484D}"/>
              </a:ext>
            </a:extLst>
          </p:cNvPr>
          <p:cNvSpPr txBox="1">
            <a:spLocks/>
          </p:cNvSpPr>
          <p:nvPr/>
        </p:nvSpPr>
        <p:spPr>
          <a:xfrm>
            <a:off x="8831315" y="2719814"/>
            <a:ext cx="2528202" cy="46987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Open to change, future-oriented, imaginative, curious, strategic, inventive, prefers complexity</a:t>
            </a:r>
          </a:p>
        </p:txBody>
      </p:sp>
      <p:sp>
        <p:nvSpPr>
          <p:cNvPr id="47" name="object 4">
            <a:extLst>
              <a:ext uri="{FF2B5EF4-FFF2-40B4-BE49-F238E27FC236}">
                <a16:creationId xmlns:a16="http://schemas.microsoft.com/office/drawing/2014/main" id="{CA67224D-0C16-4671-9B98-5E855E8D484D}"/>
              </a:ext>
            </a:extLst>
          </p:cNvPr>
          <p:cNvSpPr txBox="1">
            <a:spLocks/>
          </p:cNvSpPr>
          <p:nvPr/>
        </p:nvSpPr>
        <p:spPr>
          <a:xfrm>
            <a:off x="8830757" y="3678065"/>
            <a:ext cx="1979319" cy="321755"/>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Impractical, easily bored, change for the sake of change</a:t>
            </a:r>
          </a:p>
        </p:txBody>
      </p:sp>
      <p:sp>
        <p:nvSpPr>
          <p:cNvPr id="61"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63"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65"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66"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67" name="Isosceles Triangle 66"/>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8" name="Isosceles Triangle 67"/>
          <p:cNvSpPr/>
          <p:nvPr/>
        </p:nvSpPr>
        <p:spPr>
          <a:xfrm rot="10800000">
            <a:off x="5851798" y="483"/>
            <a:ext cx="488404" cy="210518"/>
          </a:xfrm>
          <a:prstGeom prst="triangle">
            <a:avLst/>
          </a:prstGeom>
          <a:solidFill>
            <a:srgbClr val="A3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9" name="Isosceles Triangle 68"/>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70" name="Isosceles Triangle 69"/>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71" name="Isosceles Triangle 70"/>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1" name="Group 90"/>
          <p:cNvGrpSpPr/>
          <p:nvPr/>
        </p:nvGrpSpPr>
        <p:grpSpPr>
          <a:xfrm>
            <a:off x="3667748" y="5420146"/>
            <a:ext cx="4855359" cy="399627"/>
            <a:chOff x="2678706" y="5420146"/>
            <a:chExt cx="4855359" cy="399627"/>
          </a:xfrm>
          <a:solidFill>
            <a:srgbClr val="0E76BC"/>
          </a:solidFill>
        </p:grpSpPr>
        <p:sp>
          <p:nvSpPr>
            <p:cNvPr id="92" name="Rounded Rectangle 91">
              <a:hlinkClick r:id="rId5" action="ppaction://hlinksldjump"/>
            </p:cNvPr>
            <p:cNvSpPr/>
            <p:nvPr/>
          </p:nvSpPr>
          <p:spPr>
            <a:xfrm>
              <a:off x="2678706" y="5420146"/>
              <a:ext cx="1468401" cy="399626"/>
            </a:xfrm>
            <a:prstGeom prst="roundRect">
              <a:avLst>
                <a:gd name="adj" fmla="val 0"/>
              </a:avLst>
            </a:prstGeom>
            <a:solidFill>
              <a:srgbClr val="A33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O1: Imagination</a:t>
              </a:r>
            </a:p>
          </p:txBody>
        </p:sp>
        <p:sp>
          <p:nvSpPr>
            <p:cNvPr id="93" name="Rounded Rectangle 92">
              <a:hlinkClick r:id="rId6" action="ppaction://hlinksldjump"/>
            </p:cNvPr>
            <p:cNvSpPr/>
            <p:nvPr/>
          </p:nvSpPr>
          <p:spPr>
            <a:xfrm>
              <a:off x="4372185" y="5420147"/>
              <a:ext cx="1468401" cy="399626"/>
            </a:xfrm>
            <a:prstGeom prst="roundRect">
              <a:avLst>
                <a:gd name="adj" fmla="val 0"/>
              </a:avLst>
            </a:prstGeom>
            <a:solidFill>
              <a:srgbClr val="A33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O2: Complexity</a:t>
              </a:r>
            </a:p>
          </p:txBody>
        </p:sp>
        <p:sp>
          <p:nvSpPr>
            <p:cNvPr id="94" name="Rounded Rectangle 93">
              <a:hlinkClick r:id="rId7" action="ppaction://hlinksldjump"/>
            </p:cNvPr>
            <p:cNvSpPr/>
            <p:nvPr/>
          </p:nvSpPr>
          <p:spPr>
            <a:xfrm>
              <a:off x="6065664" y="5420147"/>
              <a:ext cx="1468401" cy="399626"/>
            </a:xfrm>
            <a:prstGeom prst="roundRect">
              <a:avLst>
                <a:gd name="adj" fmla="val 0"/>
              </a:avLst>
            </a:prstGeom>
            <a:solidFill>
              <a:srgbClr val="A33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O3: Change</a:t>
              </a:r>
            </a:p>
          </p:txBody>
        </p:sp>
      </p:grpSp>
      <p:sp>
        <p:nvSpPr>
          <p:cNvPr id="44" name="Rectangle 43">
            <a:hlinkClick r:id="rId8" action="ppaction://hlinksldjump"/>
            <a:extLst>
              <a:ext uri="{FF2B5EF4-FFF2-40B4-BE49-F238E27FC236}">
                <a16:creationId xmlns:a16="http://schemas.microsoft.com/office/drawing/2014/main" id="{2D818E9A-ACC4-48DE-A068-EFEBCB0AFA0C}"/>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hlinkClick r:id="rId9" action="ppaction://hlinksldjump"/>
            <a:extLst>
              <a:ext uri="{FF2B5EF4-FFF2-40B4-BE49-F238E27FC236}">
                <a16:creationId xmlns:a16="http://schemas.microsoft.com/office/drawing/2014/main" id="{86D058ED-AD57-4671-A751-574B7D301C68}"/>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hlinkClick r:id="rId10" action="ppaction://hlinksldjump"/>
            <a:extLst>
              <a:ext uri="{FF2B5EF4-FFF2-40B4-BE49-F238E27FC236}">
                <a16:creationId xmlns:a16="http://schemas.microsoft.com/office/drawing/2014/main" id="{647C0399-B67C-4687-A52B-2159EEE25B3A}"/>
              </a:ext>
            </a:extLst>
          </p:cNvPr>
          <p:cNvSpPr/>
          <p:nvPr/>
        </p:nvSpPr>
        <p:spPr>
          <a:xfrm>
            <a:off x="6526798"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 action="ppaction://noaction"/>
            <a:extLst>
              <a:ext uri="{FF2B5EF4-FFF2-40B4-BE49-F238E27FC236}">
                <a16:creationId xmlns:a16="http://schemas.microsoft.com/office/drawing/2014/main" id="{F9152642-C6C1-4A39-8F63-4C856DB130D6}"/>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1" action="ppaction://hlinksldjump"/>
            <a:extLst>
              <a:ext uri="{FF2B5EF4-FFF2-40B4-BE49-F238E27FC236}">
                <a16:creationId xmlns:a16="http://schemas.microsoft.com/office/drawing/2014/main" id="{56DC8F3D-7EB1-452B-8232-FF14F4807FE2}"/>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quare with a letter&#10;&#10;Description automatically generated">
            <a:hlinkClick r:id="rId12" action="ppaction://hlinksldjump"/>
            <a:extLst>
              <a:ext uri="{FF2B5EF4-FFF2-40B4-BE49-F238E27FC236}">
                <a16:creationId xmlns:a16="http://schemas.microsoft.com/office/drawing/2014/main" id="{D1AF386C-404E-F351-04EF-389EF83DF3F3}"/>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4" name="Picture 3" descr="A white square with a letter&#10;&#10;Description automatically generated">
            <a:hlinkClick r:id="rId11" action="ppaction://hlinksldjump"/>
            <a:extLst>
              <a:ext uri="{FF2B5EF4-FFF2-40B4-BE49-F238E27FC236}">
                <a16:creationId xmlns:a16="http://schemas.microsoft.com/office/drawing/2014/main" id="{6035B202-9484-5FEE-8815-FD2D76FFF712}"/>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5" name="Picture 4" descr="A white letter on a grey square&#10;&#10;Description automatically generated">
            <a:hlinkClick r:id="rId14" action="ppaction://hlinksldjump"/>
            <a:extLst>
              <a:ext uri="{FF2B5EF4-FFF2-40B4-BE49-F238E27FC236}">
                <a16:creationId xmlns:a16="http://schemas.microsoft.com/office/drawing/2014/main" id="{0E319E62-4972-1545-94AF-4329909179CD}"/>
              </a:ext>
            </a:extLst>
          </p:cNvPr>
          <p:cNvPicPr>
            <a:picLocks noChangeAspect="1"/>
          </p:cNvPicPr>
          <p:nvPr/>
        </p:nvPicPr>
        <p:blipFill rotWithShape="1">
          <a:blip r:embed="rId15">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6" name="Picture 5" descr="A white square with a letter&#10;&#10;Description automatically generated">
            <a:hlinkClick r:id="rId9" action="ppaction://hlinksldjump"/>
            <a:extLst>
              <a:ext uri="{FF2B5EF4-FFF2-40B4-BE49-F238E27FC236}">
                <a16:creationId xmlns:a16="http://schemas.microsoft.com/office/drawing/2014/main" id="{C0D5C885-D98C-698E-469D-FEF7E4C8C346}"/>
              </a:ext>
            </a:extLst>
          </p:cNvPr>
          <p:cNvPicPr>
            <a:picLocks noChangeAspect="1"/>
          </p:cNvPicPr>
          <p:nvPr/>
        </p:nvPicPr>
        <p:blipFill rotWithShape="1">
          <a:blip r:embed="rId13">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11" name="Picture 10">
            <a:extLst>
              <a:ext uri="{FF2B5EF4-FFF2-40B4-BE49-F238E27FC236}">
                <a16:creationId xmlns:a16="http://schemas.microsoft.com/office/drawing/2014/main" id="{293882D9-F744-F18F-8EC9-BAE4DE01A05B}"/>
              </a:ext>
            </a:extLst>
          </p:cNvPr>
          <p:cNvPicPr>
            <a:picLocks noChangeAspect="1"/>
          </p:cNvPicPr>
          <p:nvPr/>
        </p:nvPicPr>
        <p:blipFill>
          <a:blip r:embed="rId16"/>
          <a:stretch>
            <a:fillRect/>
          </a:stretch>
        </p:blipFill>
        <p:spPr>
          <a:xfrm>
            <a:off x="1411236" y="2730675"/>
            <a:ext cx="145645" cy="150847"/>
          </a:xfrm>
          <a:prstGeom prst="rect">
            <a:avLst/>
          </a:prstGeom>
        </p:spPr>
      </p:pic>
      <p:pic>
        <p:nvPicPr>
          <p:cNvPr id="12" name="Picture 11">
            <a:extLst>
              <a:ext uri="{FF2B5EF4-FFF2-40B4-BE49-F238E27FC236}">
                <a16:creationId xmlns:a16="http://schemas.microsoft.com/office/drawing/2014/main" id="{F49CB86B-A39E-E28C-D3BE-13308AA51DCF}"/>
              </a:ext>
            </a:extLst>
          </p:cNvPr>
          <p:cNvPicPr>
            <a:picLocks noChangeAspect="1"/>
          </p:cNvPicPr>
          <p:nvPr/>
        </p:nvPicPr>
        <p:blipFill>
          <a:blip r:embed="rId17"/>
          <a:stretch>
            <a:fillRect/>
          </a:stretch>
        </p:blipFill>
        <p:spPr>
          <a:xfrm>
            <a:off x="1402593" y="3710473"/>
            <a:ext cx="166199" cy="172135"/>
          </a:xfrm>
          <a:prstGeom prst="rect">
            <a:avLst/>
          </a:prstGeom>
        </p:spPr>
      </p:pic>
      <p:pic>
        <p:nvPicPr>
          <p:cNvPr id="13" name="Picture 12">
            <a:extLst>
              <a:ext uri="{FF2B5EF4-FFF2-40B4-BE49-F238E27FC236}">
                <a16:creationId xmlns:a16="http://schemas.microsoft.com/office/drawing/2014/main" id="{E24066C4-C4C4-1103-1ACE-0D492D80C820}"/>
              </a:ext>
            </a:extLst>
          </p:cNvPr>
          <p:cNvPicPr>
            <a:picLocks noChangeAspect="1"/>
          </p:cNvPicPr>
          <p:nvPr/>
        </p:nvPicPr>
        <p:blipFill>
          <a:blip r:embed="rId16"/>
          <a:stretch>
            <a:fillRect/>
          </a:stretch>
        </p:blipFill>
        <p:spPr>
          <a:xfrm>
            <a:off x="4854235" y="2720965"/>
            <a:ext cx="145645" cy="150847"/>
          </a:xfrm>
          <a:prstGeom prst="rect">
            <a:avLst/>
          </a:prstGeom>
        </p:spPr>
      </p:pic>
      <p:pic>
        <p:nvPicPr>
          <p:cNvPr id="14" name="Picture 13">
            <a:extLst>
              <a:ext uri="{FF2B5EF4-FFF2-40B4-BE49-F238E27FC236}">
                <a16:creationId xmlns:a16="http://schemas.microsoft.com/office/drawing/2014/main" id="{2A481C5C-93B3-5C1D-64E7-CA33146A1152}"/>
              </a:ext>
            </a:extLst>
          </p:cNvPr>
          <p:cNvPicPr>
            <a:picLocks noChangeAspect="1"/>
          </p:cNvPicPr>
          <p:nvPr/>
        </p:nvPicPr>
        <p:blipFill>
          <a:blip r:embed="rId17"/>
          <a:stretch>
            <a:fillRect/>
          </a:stretch>
        </p:blipFill>
        <p:spPr>
          <a:xfrm>
            <a:off x="4845592" y="3700763"/>
            <a:ext cx="166199" cy="172135"/>
          </a:xfrm>
          <a:prstGeom prst="rect">
            <a:avLst/>
          </a:prstGeom>
        </p:spPr>
      </p:pic>
      <p:pic>
        <p:nvPicPr>
          <p:cNvPr id="15" name="Picture 14">
            <a:extLst>
              <a:ext uri="{FF2B5EF4-FFF2-40B4-BE49-F238E27FC236}">
                <a16:creationId xmlns:a16="http://schemas.microsoft.com/office/drawing/2014/main" id="{20233606-2920-81E6-3728-7AF7A1F28738}"/>
              </a:ext>
            </a:extLst>
          </p:cNvPr>
          <p:cNvPicPr>
            <a:picLocks noChangeAspect="1"/>
          </p:cNvPicPr>
          <p:nvPr/>
        </p:nvPicPr>
        <p:blipFill>
          <a:blip r:embed="rId16"/>
          <a:stretch>
            <a:fillRect/>
          </a:stretch>
        </p:blipFill>
        <p:spPr>
          <a:xfrm>
            <a:off x="8579757" y="2719814"/>
            <a:ext cx="145645" cy="150847"/>
          </a:xfrm>
          <a:prstGeom prst="rect">
            <a:avLst/>
          </a:prstGeom>
        </p:spPr>
      </p:pic>
      <p:pic>
        <p:nvPicPr>
          <p:cNvPr id="16" name="Picture 15">
            <a:extLst>
              <a:ext uri="{FF2B5EF4-FFF2-40B4-BE49-F238E27FC236}">
                <a16:creationId xmlns:a16="http://schemas.microsoft.com/office/drawing/2014/main" id="{4ED601E5-B434-3273-6070-2DD244108287}"/>
              </a:ext>
            </a:extLst>
          </p:cNvPr>
          <p:cNvPicPr>
            <a:picLocks noChangeAspect="1"/>
          </p:cNvPicPr>
          <p:nvPr/>
        </p:nvPicPr>
        <p:blipFill>
          <a:blip r:embed="rId17"/>
          <a:stretch>
            <a:fillRect/>
          </a:stretch>
        </p:blipFill>
        <p:spPr>
          <a:xfrm>
            <a:off x="8571114" y="3699612"/>
            <a:ext cx="166199" cy="172135"/>
          </a:xfrm>
          <a:prstGeom prst="rect">
            <a:avLst/>
          </a:prstGeom>
        </p:spPr>
      </p:pic>
      <p:pic>
        <p:nvPicPr>
          <p:cNvPr id="18" name="Picture 17" descr="A white circle in a red square&#10;&#10;Description automatically generated">
            <a:hlinkClick r:id="rId10" action="ppaction://hlinksldjump"/>
            <a:extLst>
              <a:ext uri="{FF2B5EF4-FFF2-40B4-BE49-F238E27FC236}">
                <a16:creationId xmlns:a16="http://schemas.microsoft.com/office/drawing/2014/main" id="{A6396FDD-D100-A4EE-4A22-14F518881AC4}"/>
              </a:ext>
            </a:extLst>
          </p:cNvPr>
          <p:cNvPicPr>
            <a:picLocks noChangeAspect="1"/>
          </p:cNvPicPr>
          <p:nvPr/>
        </p:nvPicPr>
        <p:blipFill rotWithShape="1">
          <a:blip r:embed="rId18">
            <a:extLst>
              <a:ext uri="{28A0092B-C50C-407E-A947-70E740481C1C}">
                <a14:useLocalDpi xmlns:a14="http://schemas.microsoft.com/office/drawing/2010/main" val="0"/>
              </a:ext>
            </a:extLst>
          </a:blip>
          <a:srcRect l="15455" t="8733" r="6313" b="12239"/>
          <a:stretch/>
        </p:blipFill>
        <p:spPr>
          <a:xfrm>
            <a:off x="5804101" y="368781"/>
            <a:ext cx="610468" cy="612485"/>
          </a:xfrm>
          <a:prstGeom prst="rect">
            <a:avLst/>
          </a:prstGeom>
        </p:spPr>
      </p:pic>
      <p:sp>
        <p:nvSpPr>
          <p:cNvPr id="20" name="Rectangle 19">
            <a:extLst>
              <a:ext uri="{FF2B5EF4-FFF2-40B4-BE49-F238E27FC236}">
                <a16:creationId xmlns:a16="http://schemas.microsoft.com/office/drawing/2014/main" id="{1BD78ACA-E01B-CE94-7CCD-7C2C79B2612A}"/>
              </a:ext>
            </a:extLst>
          </p:cNvPr>
          <p:cNvSpPr/>
          <p:nvPr/>
        </p:nvSpPr>
        <p:spPr>
          <a:xfrm>
            <a:off x="4483745" y="818588"/>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Originality</a:t>
            </a:r>
            <a:endParaRPr kumimoji="0" lang="en-US" sz="15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ARE OPEN TO NEW EXPERIENCES AND NEW WAYS OF DOING THINGS</a:t>
            </a:r>
          </a:p>
        </p:txBody>
      </p:sp>
      <p:sp>
        <p:nvSpPr>
          <p:cNvPr id="82" name="object 4">
            <a:extLst>
              <a:ext uri="{FF2B5EF4-FFF2-40B4-BE49-F238E27FC236}">
                <a16:creationId xmlns:a16="http://schemas.microsoft.com/office/drawing/2014/main" id="{77577621-D7F8-6FA4-5842-0779C42FE307}"/>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PRESERVER (O-)</a:t>
            </a:r>
          </a:p>
        </p:txBody>
      </p:sp>
      <p:sp>
        <p:nvSpPr>
          <p:cNvPr id="83" name="object 4">
            <a:extLst>
              <a:ext uri="{FF2B5EF4-FFF2-40B4-BE49-F238E27FC236}">
                <a16:creationId xmlns:a16="http://schemas.microsoft.com/office/drawing/2014/main" id="{1F2F007B-2727-E367-B03C-709A0052C2F1}"/>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EXPLORER (O+)</a:t>
            </a:r>
          </a:p>
        </p:txBody>
      </p:sp>
      <p:sp>
        <p:nvSpPr>
          <p:cNvPr id="84" name="object 4">
            <a:extLst>
              <a:ext uri="{FF2B5EF4-FFF2-40B4-BE49-F238E27FC236}">
                <a16:creationId xmlns:a16="http://schemas.microsoft.com/office/drawing/2014/main" id="{8AB2D088-D501-14BD-A8C9-ABD9042E0102}"/>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MODERATE (O=)</a:t>
            </a:r>
          </a:p>
        </p:txBody>
      </p:sp>
      <p:sp>
        <p:nvSpPr>
          <p:cNvPr id="86" name="object 4">
            <a:extLst>
              <a:ext uri="{FF2B5EF4-FFF2-40B4-BE49-F238E27FC236}">
                <a16:creationId xmlns:a16="http://schemas.microsoft.com/office/drawing/2014/main" id="{92F0DC81-443C-2178-55C7-450B69B07CBA}"/>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87" name="object 4">
            <a:extLst>
              <a:ext uri="{FF2B5EF4-FFF2-40B4-BE49-F238E27FC236}">
                <a16:creationId xmlns:a16="http://schemas.microsoft.com/office/drawing/2014/main" id="{79316BC5-08E4-19EF-CB95-03CE55889E56}"/>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88" name="object 4">
            <a:extLst>
              <a:ext uri="{FF2B5EF4-FFF2-40B4-BE49-F238E27FC236}">
                <a16:creationId xmlns:a16="http://schemas.microsoft.com/office/drawing/2014/main" id="{2ED0180D-A581-A73C-B3AA-A855BFE8DC3A}"/>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3487508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C5FD1-9AA8-C531-841E-35647EF3420E}"/>
              </a:ext>
            </a:extLst>
          </p:cNvPr>
          <p:cNvSpPr txBox="1">
            <a:spLocks/>
          </p:cNvSpPr>
          <p:nvPr/>
        </p:nvSpPr>
        <p:spPr>
          <a:xfrm>
            <a:off x="1097693" y="934615"/>
            <a:ext cx="10515600" cy="1325563"/>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002F87"/>
                </a:solidFill>
                <a:latin typeface="Raleway" panose="020B0503030101060003" pitchFamily="34" charset="0"/>
                <a:ea typeface="+mj-ea"/>
                <a:cs typeface="+mj-cs"/>
              </a:defRPr>
            </a:lvl1pPr>
          </a:lstStyle>
          <a:p>
            <a:r>
              <a:rPr lang="en-US" dirty="0">
                <a:solidFill>
                  <a:srgbClr val="74BB7D"/>
                </a:solidFill>
                <a:latin typeface="Verdana" panose="020B0604030504040204" pitchFamily="34" charset="0"/>
                <a:cs typeface="Lucida Grande" panose="020B0600040502020204" pitchFamily="34" charset="0"/>
              </a:rPr>
              <a:t>Energy Word Cloud</a:t>
            </a:r>
          </a:p>
        </p:txBody>
      </p:sp>
      <p:sp>
        <p:nvSpPr>
          <p:cNvPr id="10" name="Rectangle 9">
            <a:extLst>
              <a:ext uri="{FF2B5EF4-FFF2-40B4-BE49-F238E27FC236}">
                <a16:creationId xmlns:a16="http://schemas.microsoft.com/office/drawing/2014/main" id="{DC051BAA-CFFA-6E02-FD9F-A1B1151D59B4}"/>
              </a:ext>
            </a:extLst>
          </p:cNvPr>
          <p:cNvSpPr/>
          <p:nvPr/>
        </p:nvSpPr>
        <p:spPr>
          <a:xfrm>
            <a:off x="572773" y="467670"/>
            <a:ext cx="11080377" cy="5678479"/>
          </a:xfrm>
          <a:prstGeom prst="rect">
            <a:avLst/>
          </a:prstGeom>
          <a:noFill/>
          <a:ln w="41275">
            <a:solidFill>
              <a:srgbClr val="74BB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pic>
        <p:nvPicPr>
          <p:cNvPr id="11" name="Picture 10">
            <a:extLst>
              <a:ext uri="{FF2B5EF4-FFF2-40B4-BE49-F238E27FC236}">
                <a16:creationId xmlns:a16="http://schemas.microsoft.com/office/drawing/2014/main" id="{EEB78644-4C9E-E8CA-CD41-DD790E5449A0}"/>
              </a:ext>
            </a:extLst>
          </p:cNvPr>
          <p:cNvPicPr>
            <a:picLocks noChangeAspect="1"/>
          </p:cNvPicPr>
          <p:nvPr/>
        </p:nvPicPr>
        <p:blipFill>
          <a:blip r:embed="rId3"/>
          <a:srcRect t="16506" b="16506"/>
          <a:stretch/>
        </p:blipFill>
        <p:spPr>
          <a:xfrm rot="16200000">
            <a:off x="11175009" y="5031718"/>
            <a:ext cx="956281" cy="322704"/>
          </a:xfrm>
          <a:prstGeom prst="rect">
            <a:avLst/>
          </a:prstGeom>
          <a:ln>
            <a:noFill/>
          </a:ln>
        </p:spPr>
      </p:pic>
      <p:sp>
        <p:nvSpPr>
          <p:cNvPr id="2" name="Subtitle 2">
            <a:extLst>
              <a:ext uri="{FF2B5EF4-FFF2-40B4-BE49-F238E27FC236}">
                <a16:creationId xmlns:a16="http://schemas.microsoft.com/office/drawing/2014/main" id="{CFC4E859-B814-085C-9406-C029842363C3}"/>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3" name="Date Placeholder 3">
            <a:extLst>
              <a:ext uri="{FF2B5EF4-FFF2-40B4-BE49-F238E27FC236}">
                <a16:creationId xmlns:a16="http://schemas.microsoft.com/office/drawing/2014/main" id="{B332F7E0-4DEA-EC45-9359-43AC812396D0}"/>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4" name="Footer Placeholder 5">
            <a:extLst>
              <a:ext uri="{FF2B5EF4-FFF2-40B4-BE49-F238E27FC236}">
                <a16:creationId xmlns:a16="http://schemas.microsoft.com/office/drawing/2014/main" id="{0CF092D6-AD3B-360E-24EA-82755B698C5A}"/>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Tree>
    <p:extLst>
      <p:ext uri="{BB962C8B-B14F-4D97-AF65-F5344CB8AC3E}">
        <p14:creationId xmlns:p14="http://schemas.microsoft.com/office/powerpoint/2010/main" val="2554981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AE82CF-6A95-A82D-EA6D-51EA5158FB18}"/>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31" name="Rectangle 30">
            <a:extLst>
              <a:ext uri="{FF2B5EF4-FFF2-40B4-BE49-F238E27FC236}">
                <a16:creationId xmlns:a16="http://schemas.microsoft.com/office/drawing/2014/main" id="{6DA99F37-44BC-8834-9FD2-E9AE61EE9B8F}"/>
              </a:ext>
            </a:extLst>
          </p:cNvPr>
          <p:cNvSpPr/>
          <p:nvPr/>
        </p:nvSpPr>
        <p:spPr>
          <a:xfrm>
            <a:off x="-1" y="2684569"/>
            <a:ext cx="12191999" cy="2622240"/>
          </a:xfrm>
          <a:prstGeom prst="rect">
            <a:avLst/>
          </a:prstGeom>
          <a:solidFill>
            <a:srgbClr val="F45C5C">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bject 4">
            <a:extLst>
              <a:ext uri="{FF2B5EF4-FFF2-40B4-BE49-F238E27FC236}">
                <a16:creationId xmlns:a16="http://schemas.microsoft.com/office/drawing/2014/main" id="{E5ADBC8A-9C85-EA11-1C5D-456F7729F483}"/>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A33E3D"/>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p:txBody>
      </p:sp>
      <p:pic>
        <p:nvPicPr>
          <p:cNvPr id="24" name="Picture 23" descr="A logo with a black background&#10;&#10;Description automatically generated">
            <a:hlinkClick r:id="rId3" action="ppaction://hlinksldjump"/>
            <a:extLst>
              <a:ext uri="{FF2B5EF4-FFF2-40B4-BE49-F238E27FC236}">
                <a16:creationId xmlns:a16="http://schemas.microsoft.com/office/drawing/2014/main" id="{059867D1-E0F8-09B2-CEC9-AD9F09D2E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4" name="Title 3">
            <a:extLst>
              <a:ext uri="{FF2B5EF4-FFF2-40B4-BE49-F238E27FC236}">
                <a16:creationId xmlns:a16="http://schemas.microsoft.com/office/drawing/2014/main" id="{0C96E8FC-2290-4F0A-B432-46E88460587F}"/>
              </a:ext>
            </a:extLst>
          </p:cNvPr>
          <p:cNvSpPr>
            <a:spLocks noGrp="1"/>
          </p:cNvSpPr>
          <p:nvPr>
            <p:ph type="title" idx="4294967295"/>
          </p:nvPr>
        </p:nvSpPr>
        <p:spPr/>
        <p:txBody>
          <a:bodyPr/>
          <a:lstStyle/>
          <a:p>
            <a:r>
              <a:rPr lang="en-US">
                <a:solidFill>
                  <a:schemeClr val="bg1"/>
                </a:solidFill>
              </a:rPr>
              <a:t>O1: Imagination</a:t>
            </a:r>
          </a:p>
        </p:txBody>
      </p:sp>
      <p:sp>
        <p:nvSpPr>
          <p:cNvPr id="2" name="Rectangle 1"/>
          <p:cNvSpPr/>
          <p:nvPr/>
        </p:nvSpPr>
        <p:spPr>
          <a:xfrm>
            <a:off x="0" y="4101219"/>
            <a:ext cx="12192000" cy="2832981"/>
          </a:xfrm>
          <a:prstGeom prst="rect">
            <a:avLst/>
          </a:prstGeom>
          <a:solidFill>
            <a:srgbClr val="A33E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Isosceles Triangle 80"/>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3" name="Isosceles Triangle 82"/>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4" name="Isosceles Triangle 83"/>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ounded Rectangle 98">
            <a:hlinkClick r:id="rId5" action="ppaction://hlinksldjump"/>
          </p:cNvPr>
          <p:cNvSpPr/>
          <p:nvPr/>
        </p:nvSpPr>
        <p:spPr>
          <a:xfrm>
            <a:off x="3667759" y="3323020"/>
            <a:ext cx="1468401" cy="399626"/>
          </a:xfrm>
          <a:prstGeom prst="roundRect">
            <a:avLst>
              <a:gd name="adj" fmla="val 0"/>
            </a:avLst>
          </a:prstGeom>
          <a:solidFill>
            <a:srgbClr val="A33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O1: Imagination</a:t>
            </a:r>
          </a:p>
        </p:txBody>
      </p:sp>
      <p:sp>
        <p:nvSpPr>
          <p:cNvPr id="100" name="Rounded Rectangle 99">
            <a:hlinkClick r:id="rId6" action="ppaction://hlinksldjump"/>
          </p:cNvPr>
          <p:cNvSpPr/>
          <p:nvPr/>
        </p:nvSpPr>
        <p:spPr>
          <a:xfrm>
            <a:off x="5361238" y="3323021"/>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O2: Complexity</a:t>
            </a:r>
          </a:p>
        </p:txBody>
      </p:sp>
      <p:sp>
        <p:nvSpPr>
          <p:cNvPr id="101" name="Rounded Rectangle 100">
            <a:hlinkClick r:id="rId7" action="ppaction://hlinksldjump"/>
          </p:cNvPr>
          <p:cNvSpPr/>
          <p:nvPr/>
        </p:nvSpPr>
        <p:spPr>
          <a:xfrm>
            <a:off x="7054717" y="3323021"/>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O3: Change</a:t>
            </a:r>
          </a:p>
        </p:txBody>
      </p:sp>
      <p:sp>
        <p:nvSpPr>
          <p:cNvPr id="51" name="Rectangle 50">
            <a:hlinkClick r:id="rId8" action="ppaction://hlinksldjump"/>
            <a:extLst>
              <a:ext uri="{FF2B5EF4-FFF2-40B4-BE49-F238E27FC236}">
                <a16:creationId xmlns:a16="http://schemas.microsoft.com/office/drawing/2014/main" id="{238BF4B4-4395-461D-A03B-F6D3305EEB06}"/>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9" action="ppaction://hlinksldjump"/>
            <a:extLst>
              <a:ext uri="{FF2B5EF4-FFF2-40B4-BE49-F238E27FC236}">
                <a16:creationId xmlns:a16="http://schemas.microsoft.com/office/drawing/2014/main" id="{BD902273-4F70-41F6-B9EA-29D4447E8719}"/>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hlinkClick r:id="" action="ppaction://noaction"/>
            <a:extLst>
              <a:ext uri="{FF2B5EF4-FFF2-40B4-BE49-F238E27FC236}">
                <a16:creationId xmlns:a16="http://schemas.microsoft.com/office/drawing/2014/main" id="{87A471BC-CFF5-47D7-BB99-96760B247D8E}"/>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0" action="ppaction://hlinksldjump"/>
            <a:extLst>
              <a:ext uri="{FF2B5EF4-FFF2-40B4-BE49-F238E27FC236}">
                <a16:creationId xmlns:a16="http://schemas.microsoft.com/office/drawing/2014/main" id="{7BC4F47D-1B62-4994-B58F-35C08D22F531}"/>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9" action="ppaction://hlinksldjump"/>
            <a:extLst>
              <a:ext uri="{FF2B5EF4-FFF2-40B4-BE49-F238E27FC236}">
                <a16:creationId xmlns:a16="http://schemas.microsoft.com/office/drawing/2014/main" id="{CB52500E-AC6E-4367-9E25-069DB26CF746}"/>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2C46B8E-02A4-959F-DC3A-34B759F9C9DD}"/>
              </a:ext>
            </a:extLst>
          </p:cNvPr>
          <p:cNvGrpSpPr/>
          <p:nvPr/>
        </p:nvGrpSpPr>
        <p:grpSpPr>
          <a:xfrm>
            <a:off x="1411236" y="1856181"/>
            <a:ext cx="9358869" cy="91576"/>
            <a:chOff x="1411236" y="1688541"/>
            <a:chExt cx="9358869" cy="91576"/>
          </a:xfrm>
          <a:solidFill>
            <a:srgbClr val="A33E3D">
              <a:alpha val="32941"/>
            </a:srgbClr>
          </a:solidFill>
        </p:grpSpPr>
        <p:sp>
          <p:nvSpPr>
            <p:cNvPr id="6" name="Rectangle 5">
              <a:extLst>
                <a:ext uri="{FF2B5EF4-FFF2-40B4-BE49-F238E27FC236}">
                  <a16:creationId xmlns:a16="http://schemas.microsoft.com/office/drawing/2014/main" id="{CFEC4377-D136-DE2E-37DE-395AC39F03EF}"/>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AAD35B-58EE-5E8D-FB30-A85E492730D9}"/>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3A57DF9-5BA0-08BC-0351-BC449AEAC6C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54A5FB3-1CF8-26C8-48B8-2DAE5130BA65}"/>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DD7F1E6-CF5E-4EF8-596F-0F215488ECE5}"/>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Isosceles Triangle 67">
            <a:extLst>
              <a:ext uri="{FF2B5EF4-FFF2-40B4-BE49-F238E27FC236}">
                <a16:creationId xmlns:a16="http://schemas.microsoft.com/office/drawing/2014/main" id="{420EF1E8-799C-B38E-6E20-A01A7C69AD00}"/>
              </a:ext>
            </a:extLst>
          </p:cNvPr>
          <p:cNvSpPr/>
          <p:nvPr/>
        </p:nvSpPr>
        <p:spPr>
          <a:xfrm rot="10800000">
            <a:off x="5851798" y="483"/>
            <a:ext cx="488404" cy="210518"/>
          </a:xfrm>
          <a:prstGeom prst="triangle">
            <a:avLst/>
          </a:prstGeom>
          <a:solidFill>
            <a:srgbClr val="A3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12" name="Picture 11" descr="A white circle in a red square&#10;&#10;Description automatically generated">
            <a:hlinkClick r:id="rId11" action="ppaction://hlinksldjump"/>
            <a:extLst>
              <a:ext uri="{FF2B5EF4-FFF2-40B4-BE49-F238E27FC236}">
                <a16:creationId xmlns:a16="http://schemas.microsoft.com/office/drawing/2014/main" id="{5EE5469C-0EF0-9C62-3B14-C537D0F4A15F}"/>
              </a:ext>
            </a:extLst>
          </p:cNvPr>
          <p:cNvPicPr>
            <a:picLocks noChangeAspect="1"/>
          </p:cNvPicPr>
          <p:nvPr/>
        </p:nvPicPr>
        <p:blipFill rotWithShape="1">
          <a:blip r:embed="rId12">
            <a:extLst>
              <a:ext uri="{28A0092B-C50C-407E-A947-70E740481C1C}">
                <a14:useLocalDpi xmlns:a14="http://schemas.microsoft.com/office/drawing/2010/main" val="0"/>
              </a:ext>
            </a:extLst>
          </a:blip>
          <a:srcRect l="15455" t="8733" r="6313" b="12239"/>
          <a:stretch/>
        </p:blipFill>
        <p:spPr>
          <a:xfrm>
            <a:off x="5804101" y="368781"/>
            <a:ext cx="610468" cy="612485"/>
          </a:xfrm>
          <a:prstGeom prst="rect">
            <a:avLst/>
          </a:prstGeom>
        </p:spPr>
      </p:pic>
      <p:sp>
        <p:nvSpPr>
          <p:cNvPr id="13" name="Rectangle 12">
            <a:extLst>
              <a:ext uri="{FF2B5EF4-FFF2-40B4-BE49-F238E27FC236}">
                <a16:creationId xmlns:a16="http://schemas.microsoft.com/office/drawing/2014/main" id="{C54F47BC-FDA8-B40F-9154-218E536828D7}"/>
              </a:ext>
            </a:extLst>
          </p:cNvPr>
          <p:cNvSpPr/>
          <p:nvPr/>
        </p:nvSpPr>
        <p:spPr>
          <a:xfrm>
            <a:off x="4483745" y="818588"/>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Originality</a:t>
            </a:r>
            <a:endParaRPr kumimoji="0" lang="en-US" sz="15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ARE OPEN TO NEW EXPERIENCES AND NEW WAYS OF DOING THINGS</a:t>
            </a:r>
          </a:p>
        </p:txBody>
      </p:sp>
      <p:sp>
        <p:nvSpPr>
          <p:cNvPr id="14" name="object 4">
            <a:extLst>
              <a:ext uri="{FF2B5EF4-FFF2-40B4-BE49-F238E27FC236}">
                <a16:creationId xmlns:a16="http://schemas.microsoft.com/office/drawing/2014/main" id="{94EC8069-0851-EEC4-11C1-170E87FDD3F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PRESERVER (O-)</a:t>
            </a:r>
          </a:p>
        </p:txBody>
      </p:sp>
      <p:sp>
        <p:nvSpPr>
          <p:cNvPr id="15" name="object 4">
            <a:extLst>
              <a:ext uri="{FF2B5EF4-FFF2-40B4-BE49-F238E27FC236}">
                <a16:creationId xmlns:a16="http://schemas.microsoft.com/office/drawing/2014/main" id="{AEBA93C9-88FF-92D2-51C7-8786FB13ECBD}"/>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EXPLORER (O+)</a:t>
            </a:r>
          </a:p>
        </p:txBody>
      </p:sp>
      <p:sp>
        <p:nvSpPr>
          <p:cNvPr id="16" name="object 4">
            <a:extLst>
              <a:ext uri="{FF2B5EF4-FFF2-40B4-BE49-F238E27FC236}">
                <a16:creationId xmlns:a16="http://schemas.microsoft.com/office/drawing/2014/main" id="{126EA7B5-4883-F289-D26A-6CCBF5CF1FF4}"/>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MODERATE (O=)</a:t>
            </a:r>
          </a:p>
        </p:txBody>
      </p:sp>
      <p:sp>
        <p:nvSpPr>
          <p:cNvPr id="17" name="object 4">
            <a:extLst>
              <a:ext uri="{FF2B5EF4-FFF2-40B4-BE49-F238E27FC236}">
                <a16:creationId xmlns:a16="http://schemas.microsoft.com/office/drawing/2014/main" id="{F9726E7C-8FD0-C058-EA52-EC84CE8D24A6}"/>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23C612AB-549B-B9B5-302C-DE747AE9998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19" name="object 4">
            <a:extLst>
              <a:ext uri="{FF2B5EF4-FFF2-40B4-BE49-F238E27FC236}">
                <a16:creationId xmlns:a16="http://schemas.microsoft.com/office/drawing/2014/main" id="{F2E5A246-D9A9-29FD-0A08-CE4C762921FA}"/>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2" name="Picture 31" descr="A white square with a letter&#10;&#10;Description automatically generated">
            <a:hlinkClick r:id="rId13" action="ppaction://hlinksldjump"/>
            <a:extLst>
              <a:ext uri="{FF2B5EF4-FFF2-40B4-BE49-F238E27FC236}">
                <a16:creationId xmlns:a16="http://schemas.microsoft.com/office/drawing/2014/main" id="{72AD1923-571C-D505-93A7-0DCDC9FED9F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77CD10BE-4ED5-BD7E-1A05-39E352CCC00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34" name="Picture 33" descr="A white letter on a grey square&#10;&#10;Description automatically generated">
            <a:hlinkClick r:id="rId15" action="ppaction://hlinksldjump"/>
            <a:extLst>
              <a:ext uri="{FF2B5EF4-FFF2-40B4-BE49-F238E27FC236}">
                <a16:creationId xmlns:a16="http://schemas.microsoft.com/office/drawing/2014/main" id="{2556641E-06FA-147D-D1F1-AE57CC1D1FC4}"/>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41" name="Picture 40" descr="A white square with a letter&#10;&#10;Description automatically generated">
            <a:hlinkClick r:id="rId9" action="ppaction://hlinksldjump"/>
            <a:extLst>
              <a:ext uri="{FF2B5EF4-FFF2-40B4-BE49-F238E27FC236}">
                <a16:creationId xmlns:a16="http://schemas.microsoft.com/office/drawing/2014/main" id="{4EB68CFE-563D-0E79-54AE-5D9AC21D287B}"/>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sp>
        <p:nvSpPr>
          <p:cNvPr id="47" name="Rectangle 46">
            <a:extLst>
              <a:ext uri="{FF2B5EF4-FFF2-40B4-BE49-F238E27FC236}">
                <a16:creationId xmlns:a16="http://schemas.microsoft.com/office/drawing/2014/main" id="{08E96D1F-2A46-BDA9-00EC-D40E64B988BE}"/>
              </a:ext>
            </a:extLst>
          </p:cNvPr>
          <p:cNvSpPr/>
          <p:nvPr/>
        </p:nvSpPr>
        <p:spPr>
          <a:xfrm>
            <a:off x="3384415" y="3765509"/>
            <a:ext cx="17508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implementation &lt;--&gt; </a:t>
            </a: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invention</a:t>
            </a:r>
            <a:endPar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48" name="object 4">
            <a:extLst>
              <a:ext uri="{FF2B5EF4-FFF2-40B4-BE49-F238E27FC236}">
                <a16:creationId xmlns:a16="http://schemas.microsoft.com/office/drawing/2014/main" id="{B503029E-AE9B-14F1-A4A2-C71358BD9E6C}"/>
              </a:ext>
            </a:extLst>
          </p:cNvPr>
          <p:cNvSpPr txBox="1">
            <a:spLocks/>
          </p:cNvSpPr>
          <p:nvPr/>
        </p:nvSpPr>
        <p:spPr>
          <a:xfrm rot="16200000">
            <a:off x="-954560" y="5372592"/>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O</a:t>
            </a: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1: Imagination</a:t>
            </a:r>
          </a:p>
        </p:txBody>
      </p:sp>
      <p:sp>
        <p:nvSpPr>
          <p:cNvPr id="57" name="Rectangle 56">
            <a:extLst>
              <a:ext uri="{FF2B5EF4-FFF2-40B4-BE49-F238E27FC236}">
                <a16:creationId xmlns:a16="http://schemas.microsoft.com/office/drawing/2014/main" id="{4321E414-0A29-D603-1E41-265AD2D96E97}"/>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bject 4">
            <a:extLst>
              <a:ext uri="{FF2B5EF4-FFF2-40B4-BE49-F238E27FC236}">
                <a16:creationId xmlns:a16="http://schemas.microsoft.com/office/drawing/2014/main" id="{623BED38-D8BA-97C0-C95E-1C5C3D358FC5}"/>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rPr>
              <a:t>Do you prefer dealing with here-and-now, tangible work?</a:t>
            </a:r>
          </a:p>
        </p:txBody>
      </p:sp>
      <p:grpSp>
        <p:nvGrpSpPr>
          <p:cNvPr id="59" name="Group 58">
            <a:extLst>
              <a:ext uri="{FF2B5EF4-FFF2-40B4-BE49-F238E27FC236}">
                <a16:creationId xmlns:a16="http://schemas.microsoft.com/office/drawing/2014/main" id="{7235AB2C-2061-39DB-2B74-98CAF71B8ED5}"/>
              </a:ext>
            </a:extLst>
          </p:cNvPr>
          <p:cNvGrpSpPr/>
          <p:nvPr/>
        </p:nvGrpSpPr>
        <p:grpSpPr>
          <a:xfrm>
            <a:off x="1419881" y="4900058"/>
            <a:ext cx="9358869" cy="91576"/>
            <a:chOff x="1411236" y="1688541"/>
            <a:chExt cx="9358869" cy="91576"/>
          </a:xfrm>
          <a:solidFill>
            <a:srgbClr val="E48179">
              <a:alpha val="81961"/>
            </a:srgbClr>
          </a:solidFill>
        </p:grpSpPr>
        <p:sp>
          <p:nvSpPr>
            <p:cNvPr id="60" name="Rectangle 59">
              <a:hlinkClick r:id="rId5" action="ppaction://hlinksldjump"/>
              <a:extLst>
                <a:ext uri="{FF2B5EF4-FFF2-40B4-BE49-F238E27FC236}">
                  <a16:creationId xmlns:a16="http://schemas.microsoft.com/office/drawing/2014/main" id="{E6D6D9A2-74E6-F9A7-A990-2D343D8C5F18}"/>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hlinkClick r:id="rId5" action="ppaction://hlinksldjump"/>
              <a:extLst>
                <a:ext uri="{FF2B5EF4-FFF2-40B4-BE49-F238E27FC236}">
                  <a16:creationId xmlns:a16="http://schemas.microsoft.com/office/drawing/2014/main" id="{1B4B2A2A-74BC-40DE-3F99-BE8901511B78}"/>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8DC9F9B8-D906-F8C4-79F9-267AD628DB0E}"/>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C7981ED4-52AB-4A39-1C7B-A4DEB75978F9}"/>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7797473-0A79-5307-746C-CEF770723AD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8" name="object 4">
            <a:extLst>
              <a:ext uri="{FF2B5EF4-FFF2-40B4-BE49-F238E27FC236}">
                <a16:creationId xmlns:a16="http://schemas.microsoft.com/office/drawing/2014/main" id="{C7EA347B-ED9E-1D1D-0F90-0BA7B3D6CBED}"/>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I</a:t>
            </a:r>
            <a:r>
              <a:rPr lang="en-US" sz="1000" dirty="0" err="1">
                <a:latin typeface="Verdana" panose="020B0604030504040204" pitchFamily="34" charset="0"/>
                <a:cs typeface="Lucida Grande" panose="020B0600040502020204" pitchFamily="34" charset="0"/>
              </a:rPr>
              <a:t>magination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69" name="object 4">
            <a:extLst>
              <a:ext uri="{FF2B5EF4-FFF2-40B4-BE49-F238E27FC236}">
                <a16:creationId xmlns:a16="http://schemas.microsoft.com/office/drawing/2014/main" id="{17DF83B2-3B8C-396E-240A-536FF0576F00}"/>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I</a:t>
            </a:r>
            <a:r>
              <a:rPr lang="en-US" sz="1000" dirty="0" err="1">
                <a:latin typeface="Verdana" panose="020B0604030504040204" pitchFamily="34" charset="0"/>
                <a:cs typeface="Lucida Grande" panose="020B0600040502020204" pitchFamily="34" charset="0"/>
              </a:rPr>
              <a:t>magination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9" name="object 4">
            <a:extLst>
              <a:ext uri="{FF2B5EF4-FFF2-40B4-BE49-F238E27FC236}">
                <a16:creationId xmlns:a16="http://schemas.microsoft.com/office/drawing/2014/main" id="{F6691DB3-B90A-F5C4-74A6-3081C1440CF2}"/>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I</a:t>
            </a:r>
            <a:r>
              <a:rPr lang="en-US" sz="1000" dirty="0" err="1">
                <a:latin typeface="Verdana" panose="020B0604030504040204" pitchFamily="34" charset="0"/>
                <a:cs typeface="Lucida Grande" panose="020B0600040502020204" pitchFamily="34" charset="0"/>
              </a:rPr>
              <a:t>magination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 name="Rectangle 2">
            <a:hlinkClick r:id="rId17" action="ppaction://hlinksldjump"/>
            <a:extLst>
              <a:ext uri="{FF2B5EF4-FFF2-40B4-BE49-F238E27FC236}">
                <a16:creationId xmlns:a16="http://schemas.microsoft.com/office/drawing/2014/main" id="{FCA237DE-36A9-3551-381C-E608AAE56EA1}"/>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hlinkClick r:id="rId18" action="ppaction://hlinksldjump"/>
            <a:extLst>
              <a:ext uri="{FF2B5EF4-FFF2-40B4-BE49-F238E27FC236}">
                <a16:creationId xmlns:a16="http://schemas.microsoft.com/office/drawing/2014/main" id="{BF348F67-EE20-75A1-B8A4-4D7B7ECA280B}"/>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1" name="Rectangle 20">
            <a:hlinkClick r:id="rId18" action="ppaction://hlinksldjump"/>
            <a:extLst>
              <a:ext uri="{FF2B5EF4-FFF2-40B4-BE49-F238E27FC236}">
                <a16:creationId xmlns:a16="http://schemas.microsoft.com/office/drawing/2014/main" id="{A0AF9A04-62DB-8C55-55AD-2AE65DA713CE}"/>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1516316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AE82CF-6A95-A82D-EA6D-51EA5158FB18}"/>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31" name="Rectangle 30">
            <a:extLst>
              <a:ext uri="{FF2B5EF4-FFF2-40B4-BE49-F238E27FC236}">
                <a16:creationId xmlns:a16="http://schemas.microsoft.com/office/drawing/2014/main" id="{6DA99F37-44BC-8834-9FD2-E9AE61EE9B8F}"/>
              </a:ext>
            </a:extLst>
          </p:cNvPr>
          <p:cNvSpPr/>
          <p:nvPr/>
        </p:nvSpPr>
        <p:spPr>
          <a:xfrm>
            <a:off x="-1" y="2684569"/>
            <a:ext cx="12191999" cy="2622240"/>
          </a:xfrm>
          <a:prstGeom prst="rect">
            <a:avLst/>
          </a:prstGeom>
          <a:solidFill>
            <a:srgbClr val="F45C5C">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bject 4">
            <a:extLst>
              <a:ext uri="{FF2B5EF4-FFF2-40B4-BE49-F238E27FC236}">
                <a16:creationId xmlns:a16="http://schemas.microsoft.com/office/drawing/2014/main" id="{E5ADBC8A-9C85-EA11-1C5D-456F7729F483}"/>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A33E3D"/>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p:txBody>
      </p:sp>
      <p:pic>
        <p:nvPicPr>
          <p:cNvPr id="24" name="Picture 23" descr="A logo with a black background&#10;&#10;Description automatically generated">
            <a:hlinkClick r:id="rId3" action="ppaction://hlinksldjump"/>
            <a:extLst>
              <a:ext uri="{FF2B5EF4-FFF2-40B4-BE49-F238E27FC236}">
                <a16:creationId xmlns:a16="http://schemas.microsoft.com/office/drawing/2014/main" id="{059867D1-E0F8-09B2-CEC9-AD9F09D2E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4" name="Title 3">
            <a:extLst>
              <a:ext uri="{FF2B5EF4-FFF2-40B4-BE49-F238E27FC236}">
                <a16:creationId xmlns:a16="http://schemas.microsoft.com/office/drawing/2014/main" id="{0C96E8FC-2290-4F0A-B432-46E88460587F}"/>
              </a:ext>
            </a:extLst>
          </p:cNvPr>
          <p:cNvSpPr>
            <a:spLocks noGrp="1"/>
          </p:cNvSpPr>
          <p:nvPr>
            <p:ph type="title" idx="4294967295"/>
          </p:nvPr>
        </p:nvSpPr>
        <p:spPr/>
        <p:txBody>
          <a:bodyPr/>
          <a:lstStyle/>
          <a:p>
            <a:r>
              <a:rPr lang="en-US">
                <a:solidFill>
                  <a:schemeClr val="bg1"/>
                </a:solidFill>
              </a:rPr>
              <a:t>O1: Imagination</a:t>
            </a:r>
          </a:p>
        </p:txBody>
      </p:sp>
      <p:sp>
        <p:nvSpPr>
          <p:cNvPr id="2" name="Rectangle 1"/>
          <p:cNvSpPr/>
          <p:nvPr/>
        </p:nvSpPr>
        <p:spPr>
          <a:xfrm>
            <a:off x="0" y="4101219"/>
            <a:ext cx="12192000" cy="2832981"/>
          </a:xfrm>
          <a:prstGeom prst="rect">
            <a:avLst/>
          </a:prstGeom>
          <a:solidFill>
            <a:srgbClr val="A33E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Isosceles Triangle 80"/>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3" name="Isosceles Triangle 82"/>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4" name="Isosceles Triangle 83"/>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ounded Rectangle 98">
            <a:hlinkClick r:id="rId5" action="ppaction://hlinksldjump"/>
          </p:cNvPr>
          <p:cNvSpPr/>
          <p:nvPr/>
        </p:nvSpPr>
        <p:spPr>
          <a:xfrm>
            <a:off x="3667759" y="3323020"/>
            <a:ext cx="1468401" cy="399626"/>
          </a:xfrm>
          <a:prstGeom prst="roundRect">
            <a:avLst>
              <a:gd name="adj" fmla="val 0"/>
            </a:avLst>
          </a:prstGeom>
          <a:solidFill>
            <a:srgbClr val="A33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O1: Imagination</a:t>
            </a:r>
          </a:p>
        </p:txBody>
      </p:sp>
      <p:sp>
        <p:nvSpPr>
          <p:cNvPr id="100" name="Rounded Rectangle 99">
            <a:hlinkClick r:id="rId6" action="ppaction://hlinksldjump"/>
          </p:cNvPr>
          <p:cNvSpPr/>
          <p:nvPr/>
        </p:nvSpPr>
        <p:spPr>
          <a:xfrm>
            <a:off x="5361238" y="3323021"/>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O2: Complexity</a:t>
            </a:r>
          </a:p>
        </p:txBody>
      </p:sp>
      <p:sp>
        <p:nvSpPr>
          <p:cNvPr id="101" name="Rounded Rectangle 100">
            <a:hlinkClick r:id="rId7" action="ppaction://hlinksldjump"/>
          </p:cNvPr>
          <p:cNvSpPr/>
          <p:nvPr/>
        </p:nvSpPr>
        <p:spPr>
          <a:xfrm>
            <a:off x="7054717" y="3323021"/>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O3: Change</a:t>
            </a:r>
          </a:p>
        </p:txBody>
      </p:sp>
      <p:sp>
        <p:nvSpPr>
          <p:cNvPr id="51" name="Rectangle 50">
            <a:hlinkClick r:id="rId8" action="ppaction://hlinksldjump"/>
            <a:extLst>
              <a:ext uri="{FF2B5EF4-FFF2-40B4-BE49-F238E27FC236}">
                <a16:creationId xmlns:a16="http://schemas.microsoft.com/office/drawing/2014/main" id="{238BF4B4-4395-461D-A03B-F6D3305EEB06}"/>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9" action="ppaction://hlinksldjump"/>
            <a:extLst>
              <a:ext uri="{FF2B5EF4-FFF2-40B4-BE49-F238E27FC236}">
                <a16:creationId xmlns:a16="http://schemas.microsoft.com/office/drawing/2014/main" id="{BD902273-4F70-41F6-B9EA-29D4447E8719}"/>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hlinkClick r:id="" action="ppaction://noaction"/>
            <a:extLst>
              <a:ext uri="{FF2B5EF4-FFF2-40B4-BE49-F238E27FC236}">
                <a16:creationId xmlns:a16="http://schemas.microsoft.com/office/drawing/2014/main" id="{87A471BC-CFF5-47D7-BB99-96760B247D8E}"/>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0" action="ppaction://hlinksldjump"/>
            <a:extLst>
              <a:ext uri="{FF2B5EF4-FFF2-40B4-BE49-F238E27FC236}">
                <a16:creationId xmlns:a16="http://schemas.microsoft.com/office/drawing/2014/main" id="{7BC4F47D-1B62-4994-B58F-35C08D22F531}"/>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9" action="ppaction://hlinksldjump"/>
            <a:extLst>
              <a:ext uri="{FF2B5EF4-FFF2-40B4-BE49-F238E27FC236}">
                <a16:creationId xmlns:a16="http://schemas.microsoft.com/office/drawing/2014/main" id="{CB52500E-AC6E-4367-9E25-069DB26CF746}"/>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2C46B8E-02A4-959F-DC3A-34B759F9C9DD}"/>
              </a:ext>
            </a:extLst>
          </p:cNvPr>
          <p:cNvGrpSpPr/>
          <p:nvPr/>
        </p:nvGrpSpPr>
        <p:grpSpPr>
          <a:xfrm>
            <a:off x="1411236" y="1856181"/>
            <a:ext cx="9358869" cy="91576"/>
            <a:chOff x="1411236" y="1688541"/>
            <a:chExt cx="9358869" cy="91576"/>
          </a:xfrm>
          <a:solidFill>
            <a:srgbClr val="A33E3D">
              <a:alpha val="32941"/>
            </a:srgbClr>
          </a:solidFill>
        </p:grpSpPr>
        <p:sp>
          <p:nvSpPr>
            <p:cNvPr id="6" name="Rectangle 5">
              <a:extLst>
                <a:ext uri="{FF2B5EF4-FFF2-40B4-BE49-F238E27FC236}">
                  <a16:creationId xmlns:a16="http://schemas.microsoft.com/office/drawing/2014/main" id="{CFEC4377-D136-DE2E-37DE-395AC39F03EF}"/>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AAD35B-58EE-5E8D-FB30-A85E492730D9}"/>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3A57DF9-5BA0-08BC-0351-BC449AEAC6C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54A5FB3-1CF8-26C8-48B8-2DAE5130BA65}"/>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DD7F1E6-CF5E-4EF8-596F-0F215488ECE5}"/>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Isosceles Triangle 67">
            <a:extLst>
              <a:ext uri="{FF2B5EF4-FFF2-40B4-BE49-F238E27FC236}">
                <a16:creationId xmlns:a16="http://schemas.microsoft.com/office/drawing/2014/main" id="{420EF1E8-799C-B38E-6E20-A01A7C69AD00}"/>
              </a:ext>
            </a:extLst>
          </p:cNvPr>
          <p:cNvSpPr/>
          <p:nvPr/>
        </p:nvSpPr>
        <p:spPr>
          <a:xfrm rot="10800000">
            <a:off x="5851798" y="483"/>
            <a:ext cx="488404" cy="210518"/>
          </a:xfrm>
          <a:prstGeom prst="triangle">
            <a:avLst/>
          </a:prstGeom>
          <a:solidFill>
            <a:srgbClr val="A3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12" name="Picture 11" descr="A white circle in a red square&#10;&#10;Description automatically generated">
            <a:hlinkClick r:id="rId11" action="ppaction://hlinksldjump"/>
            <a:extLst>
              <a:ext uri="{FF2B5EF4-FFF2-40B4-BE49-F238E27FC236}">
                <a16:creationId xmlns:a16="http://schemas.microsoft.com/office/drawing/2014/main" id="{5EE5469C-0EF0-9C62-3B14-C537D0F4A15F}"/>
              </a:ext>
            </a:extLst>
          </p:cNvPr>
          <p:cNvPicPr>
            <a:picLocks noChangeAspect="1"/>
          </p:cNvPicPr>
          <p:nvPr/>
        </p:nvPicPr>
        <p:blipFill rotWithShape="1">
          <a:blip r:embed="rId12">
            <a:extLst>
              <a:ext uri="{28A0092B-C50C-407E-A947-70E740481C1C}">
                <a14:useLocalDpi xmlns:a14="http://schemas.microsoft.com/office/drawing/2010/main" val="0"/>
              </a:ext>
            </a:extLst>
          </a:blip>
          <a:srcRect l="15455" t="8733" r="6313" b="12239"/>
          <a:stretch/>
        </p:blipFill>
        <p:spPr>
          <a:xfrm>
            <a:off x="5804101" y="368781"/>
            <a:ext cx="610468" cy="612485"/>
          </a:xfrm>
          <a:prstGeom prst="rect">
            <a:avLst/>
          </a:prstGeom>
        </p:spPr>
      </p:pic>
      <p:sp>
        <p:nvSpPr>
          <p:cNvPr id="13" name="Rectangle 12">
            <a:extLst>
              <a:ext uri="{FF2B5EF4-FFF2-40B4-BE49-F238E27FC236}">
                <a16:creationId xmlns:a16="http://schemas.microsoft.com/office/drawing/2014/main" id="{C54F47BC-FDA8-B40F-9154-218E536828D7}"/>
              </a:ext>
            </a:extLst>
          </p:cNvPr>
          <p:cNvSpPr/>
          <p:nvPr/>
        </p:nvSpPr>
        <p:spPr>
          <a:xfrm>
            <a:off x="4483745" y="818588"/>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Originality</a:t>
            </a:r>
            <a:endParaRPr kumimoji="0" lang="en-US" sz="15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ARE OPEN TO NEW EXPERIENCES AND NEW WAYS OF DOING THINGS</a:t>
            </a:r>
          </a:p>
        </p:txBody>
      </p:sp>
      <p:sp>
        <p:nvSpPr>
          <p:cNvPr id="14" name="object 4">
            <a:extLst>
              <a:ext uri="{FF2B5EF4-FFF2-40B4-BE49-F238E27FC236}">
                <a16:creationId xmlns:a16="http://schemas.microsoft.com/office/drawing/2014/main" id="{94EC8069-0851-EEC4-11C1-170E87FDD3F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PRESERVER (O-)</a:t>
            </a:r>
          </a:p>
        </p:txBody>
      </p:sp>
      <p:sp>
        <p:nvSpPr>
          <p:cNvPr id="15" name="object 4">
            <a:extLst>
              <a:ext uri="{FF2B5EF4-FFF2-40B4-BE49-F238E27FC236}">
                <a16:creationId xmlns:a16="http://schemas.microsoft.com/office/drawing/2014/main" id="{AEBA93C9-88FF-92D2-51C7-8786FB13ECBD}"/>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EXPLORER (O+)</a:t>
            </a:r>
          </a:p>
        </p:txBody>
      </p:sp>
      <p:sp>
        <p:nvSpPr>
          <p:cNvPr id="16" name="object 4">
            <a:extLst>
              <a:ext uri="{FF2B5EF4-FFF2-40B4-BE49-F238E27FC236}">
                <a16:creationId xmlns:a16="http://schemas.microsoft.com/office/drawing/2014/main" id="{126EA7B5-4883-F289-D26A-6CCBF5CF1FF4}"/>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MODERATE (O=)</a:t>
            </a:r>
          </a:p>
        </p:txBody>
      </p:sp>
      <p:sp>
        <p:nvSpPr>
          <p:cNvPr id="17" name="object 4">
            <a:extLst>
              <a:ext uri="{FF2B5EF4-FFF2-40B4-BE49-F238E27FC236}">
                <a16:creationId xmlns:a16="http://schemas.microsoft.com/office/drawing/2014/main" id="{F9726E7C-8FD0-C058-EA52-EC84CE8D24A6}"/>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23C612AB-549B-B9B5-302C-DE747AE9998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19" name="object 4">
            <a:extLst>
              <a:ext uri="{FF2B5EF4-FFF2-40B4-BE49-F238E27FC236}">
                <a16:creationId xmlns:a16="http://schemas.microsoft.com/office/drawing/2014/main" id="{F2E5A246-D9A9-29FD-0A08-CE4C762921FA}"/>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2" name="Picture 31" descr="A white square with a letter&#10;&#10;Description automatically generated">
            <a:hlinkClick r:id="rId13" action="ppaction://hlinksldjump"/>
            <a:extLst>
              <a:ext uri="{FF2B5EF4-FFF2-40B4-BE49-F238E27FC236}">
                <a16:creationId xmlns:a16="http://schemas.microsoft.com/office/drawing/2014/main" id="{72AD1923-571C-D505-93A7-0DCDC9FED9F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77CD10BE-4ED5-BD7E-1A05-39E352CCC00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34" name="Picture 33" descr="A white letter on a grey square&#10;&#10;Description automatically generated">
            <a:hlinkClick r:id="rId15" action="ppaction://hlinksldjump"/>
            <a:extLst>
              <a:ext uri="{FF2B5EF4-FFF2-40B4-BE49-F238E27FC236}">
                <a16:creationId xmlns:a16="http://schemas.microsoft.com/office/drawing/2014/main" id="{2556641E-06FA-147D-D1F1-AE57CC1D1FC4}"/>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41" name="Picture 40" descr="A white square with a letter&#10;&#10;Description automatically generated">
            <a:hlinkClick r:id="rId9" action="ppaction://hlinksldjump"/>
            <a:extLst>
              <a:ext uri="{FF2B5EF4-FFF2-40B4-BE49-F238E27FC236}">
                <a16:creationId xmlns:a16="http://schemas.microsoft.com/office/drawing/2014/main" id="{4EB68CFE-563D-0E79-54AE-5D9AC21D287B}"/>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sp>
        <p:nvSpPr>
          <p:cNvPr id="47" name="Rectangle 46">
            <a:extLst>
              <a:ext uri="{FF2B5EF4-FFF2-40B4-BE49-F238E27FC236}">
                <a16:creationId xmlns:a16="http://schemas.microsoft.com/office/drawing/2014/main" id="{08E96D1F-2A46-BDA9-00EC-D40E64B988BE}"/>
              </a:ext>
            </a:extLst>
          </p:cNvPr>
          <p:cNvSpPr/>
          <p:nvPr/>
        </p:nvSpPr>
        <p:spPr>
          <a:xfrm>
            <a:off x="3384415" y="3765509"/>
            <a:ext cx="17508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implementation &lt;--&gt; </a:t>
            </a: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invention</a:t>
            </a:r>
            <a:endPar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48" name="object 4">
            <a:extLst>
              <a:ext uri="{FF2B5EF4-FFF2-40B4-BE49-F238E27FC236}">
                <a16:creationId xmlns:a16="http://schemas.microsoft.com/office/drawing/2014/main" id="{B503029E-AE9B-14F1-A4A2-C71358BD9E6C}"/>
              </a:ext>
            </a:extLst>
          </p:cNvPr>
          <p:cNvSpPr txBox="1">
            <a:spLocks/>
          </p:cNvSpPr>
          <p:nvPr/>
        </p:nvSpPr>
        <p:spPr>
          <a:xfrm rot="16200000">
            <a:off x="-954560" y="5372592"/>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O</a:t>
            </a: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1: Imagination</a:t>
            </a:r>
          </a:p>
        </p:txBody>
      </p:sp>
      <p:sp>
        <p:nvSpPr>
          <p:cNvPr id="57" name="Rectangle 56">
            <a:extLst>
              <a:ext uri="{FF2B5EF4-FFF2-40B4-BE49-F238E27FC236}">
                <a16:creationId xmlns:a16="http://schemas.microsoft.com/office/drawing/2014/main" id="{4321E414-0A29-D603-1E41-265AD2D96E97}"/>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bject 4">
            <a:extLst>
              <a:ext uri="{FF2B5EF4-FFF2-40B4-BE49-F238E27FC236}">
                <a16:creationId xmlns:a16="http://schemas.microsoft.com/office/drawing/2014/main" id="{623BED38-D8BA-97C0-C95E-1C5C3D358FC5}"/>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rPr>
              <a:t>Or are you energized by strategic thinking and new creative ideas?</a:t>
            </a:r>
          </a:p>
        </p:txBody>
      </p:sp>
      <p:sp>
        <p:nvSpPr>
          <p:cNvPr id="60" name="Rectangle 59">
            <a:hlinkClick r:id="rId5" action="ppaction://hlinksldjump"/>
            <a:extLst>
              <a:ext uri="{FF2B5EF4-FFF2-40B4-BE49-F238E27FC236}">
                <a16:creationId xmlns:a16="http://schemas.microsoft.com/office/drawing/2014/main" id="{E6D6D9A2-74E6-F9A7-A990-2D343D8C5F18}"/>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1" name="Rectangle 60">
            <a:hlinkClick r:id="rId5" action="ppaction://hlinksldjump"/>
            <a:extLst>
              <a:ext uri="{FF2B5EF4-FFF2-40B4-BE49-F238E27FC236}">
                <a16:creationId xmlns:a16="http://schemas.microsoft.com/office/drawing/2014/main" id="{1B4B2A2A-74BC-40DE-3F99-BE8901511B78}"/>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2" name="Rectangle 61">
            <a:extLst>
              <a:ext uri="{FF2B5EF4-FFF2-40B4-BE49-F238E27FC236}">
                <a16:creationId xmlns:a16="http://schemas.microsoft.com/office/drawing/2014/main" id="{8DC9F9B8-D906-F8C4-79F9-267AD628DB0E}"/>
              </a:ext>
            </a:extLst>
          </p:cNvPr>
          <p:cNvSpPr/>
          <p:nvPr/>
        </p:nvSpPr>
        <p:spPr>
          <a:xfrm>
            <a:off x="4332746" y="4900784"/>
            <a:ext cx="3524261" cy="84586"/>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hlinkClick r:id="rId17" action="ppaction://hlinksldjump"/>
            <a:extLst>
              <a:ext uri="{FF2B5EF4-FFF2-40B4-BE49-F238E27FC236}">
                <a16:creationId xmlns:a16="http://schemas.microsoft.com/office/drawing/2014/main" id="{C7981ED4-52AB-4A39-1C7B-A4DEB75978F9}"/>
              </a:ext>
            </a:extLst>
          </p:cNvPr>
          <p:cNvSpPr/>
          <p:nvPr/>
        </p:nvSpPr>
        <p:spPr>
          <a:xfrm>
            <a:off x="7967295" y="4906967"/>
            <a:ext cx="2008328" cy="78501"/>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7797473-0A79-5307-746C-CEF770723AD9}"/>
              </a:ext>
            </a:extLst>
          </p:cNvPr>
          <p:cNvSpPr/>
          <p:nvPr/>
        </p:nvSpPr>
        <p:spPr>
          <a:xfrm>
            <a:off x="10095619" y="4906303"/>
            <a:ext cx="683131" cy="79548"/>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object 4">
            <a:extLst>
              <a:ext uri="{FF2B5EF4-FFF2-40B4-BE49-F238E27FC236}">
                <a16:creationId xmlns:a16="http://schemas.microsoft.com/office/drawing/2014/main" id="{C7EA347B-ED9E-1D1D-0F90-0BA7B3D6CBED}"/>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I</a:t>
            </a:r>
            <a:r>
              <a:rPr lang="en-US" sz="1000" dirty="0" err="1">
                <a:latin typeface="Verdana" panose="020B0604030504040204" pitchFamily="34" charset="0"/>
                <a:cs typeface="Lucida Grande" panose="020B0600040502020204" pitchFamily="34" charset="0"/>
              </a:rPr>
              <a:t>magination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69" name="object 4">
            <a:extLst>
              <a:ext uri="{FF2B5EF4-FFF2-40B4-BE49-F238E27FC236}">
                <a16:creationId xmlns:a16="http://schemas.microsoft.com/office/drawing/2014/main" id="{17DF83B2-3B8C-396E-240A-536FF0576F00}"/>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I</a:t>
            </a:r>
            <a:r>
              <a:rPr lang="en-US" sz="1000" dirty="0" err="1">
                <a:latin typeface="Verdana" panose="020B0604030504040204" pitchFamily="34" charset="0"/>
                <a:cs typeface="Lucida Grande" panose="020B0600040502020204" pitchFamily="34" charset="0"/>
              </a:rPr>
              <a:t>magination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9" name="object 4">
            <a:extLst>
              <a:ext uri="{FF2B5EF4-FFF2-40B4-BE49-F238E27FC236}">
                <a16:creationId xmlns:a16="http://schemas.microsoft.com/office/drawing/2014/main" id="{F6691DB3-B90A-F5C4-74A6-3081C1440CF2}"/>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I</a:t>
            </a:r>
            <a:r>
              <a:rPr lang="en-US" sz="1000" dirty="0" err="1">
                <a:latin typeface="Verdana" panose="020B0604030504040204" pitchFamily="34" charset="0"/>
                <a:cs typeface="Lucida Grande" panose="020B0600040502020204" pitchFamily="34" charset="0"/>
              </a:rPr>
              <a:t>magination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 name="Rectangle 2">
            <a:hlinkClick r:id="rId18" action="ppaction://hlinksldjump"/>
            <a:extLst>
              <a:ext uri="{FF2B5EF4-FFF2-40B4-BE49-F238E27FC236}">
                <a16:creationId xmlns:a16="http://schemas.microsoft.com/office/drawing/2014/main" id="{FCA237DE-36A9-3551-381C-E608AAE56EA1}"/>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hlinkClick r:id="rId17" action="ppaction://hlinksldjump"/>
            <a:extLst>
              <a:ext uri="{FF2B5EF4-FFF2-40B4-BE49-F238E27FC236}">
                <a16:creationId xmlns:a16="http://schemas.microsoft.com/office/drawing/2014/main" id="{BF348F67-EE20-75A1-B8A4-4D7B7ECA280B}"/>
              </a:ext>
            </a:extLst>
          </p:cNvPr>
          <p:cNvSpPr/>
          <p:nvPr/>
        </p:nvSpPr>
        <p:spPr>
          <a:xfrm>
            <a:off x="7968418" y="4911118"/>
            <a:ext cx="2008328" cy="78501"/>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1" name="Rectangle 20">
            <a:hlinkClick r:id="rId17" action="ppaction://hlinksldjump"/>
            <a:extLst>
              <a:ext uri="{FF2B5EF4-FFF2-40B4-BE49-F238E27FC236}">
                <a16:creationId xmlns:a16="http://schemas.microsoft.com/office/drawing/2014/main" id="{A0AF9A04-62DB-8C55-55AD-2AE65DA713CE}"/>
              </a:ext>
            </a:extLst>
          </p:cNvPr>
          <p:cNvSpPr/>
          <p:nvPr/>
        </p:nvSpPr>
        <p:spPr>
          <a:xfrm>
            <a:off x="10096742" y="4910454"/>
            <a:ext cx="683131" cy="79548"/>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28336997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AE82CF-6A95-A82D-EA6D-51EA5158FB18}"/>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31" name="Rectangle 30">
            <a:extLst>
              <a:ext uri="{FF2B5EF4-FFF2-40B4-BE49-F238E27FC236}">
                <a16:creationId xmlns:a16="http://schemas.microsoft.com/office/drawing/2014/main" id="{6DA99F37-44BC-8834-9FD2-E9AE61EE9B8F}"/>
              </a:ext>
            </a:extLst>
          </p:cNvPr>
          <p:cNvSpPr/>
          <p:nvPr/>
        </p:nvSpPr>
        <p:spPr>
          <a:xfrm>
            <a:off x="-1" y="2684569"/>
            <a:ext cx="12191999" cy="2622240"/>
          </a:xfrm>
          <a:prstGeom prst="rect">
            <a:avLst/>
          </a:prstGeom>
          <a:solidFill>
            <a:srgbClr val="F45C5C">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bject 4">
            <a:extLst>
              <a:ext uri="{FF2B5EF4-FFF2-40B4-BE49-F238E27FC236}">
                <a16:creationId xmlns:a16="http://schemas.microsoft.com/office/drawing/2014/main" id="{E5ADBC8A-9C85-EA11-1C5D-456F7729F483}"/>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A33E3D"/>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p:txBody>
      </p:sp>
      <p:pic>
        <p:nvPicPr>
          <p:cNvPr id="24" name="Picture 23" descr="A logo with a black background&#10;&#10;Description automatically generated">
            <a:hlinkClick r:id="rId3" action="ppaction://hlinksldjump"/>
            <a:extLst>
              <a:ext uri="{FF2B5EF4-FFF2-40B4-BE49-F238E27FC236}">
                <a16:creationId xmlns:a16="http://schemas.microsoft.com/office/drawing/2014/main" id="{059867D1-E0F8-09B2-CEC9-AD9F09D2E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4" name="Title 3">
            <a:extLst>
              <a:ext uri="{FF2B5EF4-FFF2-40B4-BE49-F238E27FC236}">
                <a16:creationId xmlns:a16="http://schemas.microsoft.com/office/drawing/2014/main" id="{0C96E8FC-2290-4F0A-B432-46E88460587F}"/>
              </a:ext>
            </a:extLst>
          </p:cNvPr>
          <p:cNvSpPr>
            <a:spLocks noGrp="1"/>
          </p:cNvSpPr>
          <p:nvPr>
            <p:ph type="title" idx="4294967295"/>
          </p:nvPr>
        </p:nvSpPr>
        <p:spPr/>
        <p:txBody>
          <a:bodyPr/>
          <a:lstStyle/>
          <a:p>
            <a:r>
              <a:rPr lang="en-US">
                <a:solidFill>
                  <a:schemeClr val="bg1"/>
                </a:solidFill>
              </a:rPr>
              <a:t>O1: Imagination</a:t>
            </a:r>
          </a:p>
        </p:txBody>
      </p:sp>
      <p:sp>
        <p:nvSpPr>
          <p:cNvPr id="2" name="Rectangle 1"/>
          <p:cNvSpPr/>
          <p:nvPr/>
        </p:nvSpPr>
        <p:spPr>
          <a:xfrm>
            <a:off x="0" y="4101219"/>
            <a:ext cx="12192000" cy="2832981"/>
          </a:xfrm>
          <a:prstGeom prst="rect">
            <a:avLst/>
          </a:prstGeom>
          <a:solidFill>
            <a:srgbClr val="A33E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Isosceles Triangle 80"/>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3" name="Isosceles Triangle 82"/>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4" name="Isosceles Triangle 83"/>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ounded Rectangle 98">
            <a:hlinkClick r:id="rId5" action="ppaction://hlinksldjump"/>
          </p:cNvPr>
          <p:cNvSpPr/>
          <p:nvPr/>
        </p:nvSpPr>
        <p:spPr>
          <a:xfrm>
            <a:off x="3667759" y="3323020"/>
            <a:ext cx="1468401" cy="399626"/>
          </a:xfrm>
          <a:prstGeom prst="roundRect">
            <a:avLst>
              <a:gd name="adj" fmla="val 0"/>
            </a:avLst>
          </a:prstGeom>
          <a:solidFill>
            <a:srgbClr val="A33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O1: Imagination</a:t>
            </a:r>
          </a:p>
        </p:txBody>
      </p:sp>
      <p:sp>
        <p:nvSpPr>
          <p:cNvPr id="100" name="Rounded Rectangle 99">
            <a:hlinkClick r:id="rId6" action="ppaction://hlinksldjump"/>
          </p:cNvPr>
          <p:cNvSpPr/>
          <p:nvPr/>
        </p:nvSpPr>
        <p:spPr>
          <a:xfrm>
            <a:off x="5361238" y="3323021"/>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O2: Complexity</a:t>
            </a:r>
          </a:p>
        </p:txBody>
      </p:sp>
      <p:sp>
        <p:nvSpPr>
          <p:cNvPr id="101" name="Rounded Rectangle 100">
            <a:hlinkClick r:id="rId7" action="ppaction://hlinksldjump"/>
          </p:cNvPr>
          <p:cNvSpPr/>
          <p:nvPr/>
        </p:nvSpPr>
        <p:spPr>
          <a:xfrm>
            <a:off x="7054717" y="3323021"/>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O3: Change</a:t>
            </a:r>
          </a:p>
        </p:txBody>
      </p:sp>
      <p:sp>
        <p:nvSpPr>
          <p:cNvPr id="51" name="Rectangle 50">
            <a:hlinkClick r:id="rId8" action="ppaction://hlinksldjump"/>
            <a:extLst>
              <a:ext uri="{FF2B5EF4-FFF2-40B4-BE49-F238E27FC236}">
                <a16:creationId xmlns:a16="http://schemas.microsoft.com/office/drawing/2014/main" id="{238BF4B4-4395-461D-A03B-F6D3305EEB06}"/>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9" action="ppaction://hlinksldjump"/>
            <a:extLst>
              <a:ext uri="{FF2B5EF4-FFF2-40B4-BE49-F238E27FC236}">
                <a16:creationId xmlns:a16="http://schemas.microsoft.com/office/drawing/2014/main" id="{BD902273-4F70-41F6-B9EA-29D4447E8719}"/>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hlinkClick r:id="" action="ppaction://noaction"/>
            <a:extLst>
              <a:ext uri="{FF2B5EF4-FFF2-40B4-BE49-F238E27FC236}">
                <a16:creationId xmlns:a16="http://schemas.microsoft.com/office/drawing/2014/main" id="{87A471BC-CFF5-47D7-BB99-96760B247D8E}"/>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0" action="ppaction://hlinksldjump"/>
            <a:extLst>
              <a:ext uri="{FF2B5EF4-FFF2-40B4-BE49-F238E27FC236}">
                <a16:creationId xmlns:a16="http://schemas.microsoft.com/office/drawing/2014/main" id="{7BC4F47D-1B62-4994-B58F-35C08D22F531}"/>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9" action="ppaction://hlinksldjump"/>
            <a:extLst>
              <a:ext uri="{FF2B5EF4-FFF2-40B4-BE49-F238E27FC236}">
                <a16:creationId xmlns:a16="http://schemas.microsoft.com/office/drawing/2014/main" id="{CB52500E-AC6E-4367-9E25-069DB26CF746}"/>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2C46B8E-02A4-959F-DC3A-34B759F9C9DD}"/>
              </a:ext>
            </a:extLst>
          </p:cNvPr>
          <p:cNvGrpSpPr/>
          <p:nvPr/>
        </p:nvGrpSpPr>
        <p:grpSpPr>
          <a:xfrm>
            <a:off x="1411236" y="1856181"/>
            <a:ext cx="9358869" cy="91576"/>
            <a:chOff x="1411236" y="1688541"/>
            <a:chExt cx="9358869" cy="91576"/>
          </a:xfrm>
          <a:solidFill>
            <a:srgbClr val="A33E3D">
              <a:alpha val="32941"/>
            </a:srgbClr>
          </a:solidFill>
        </p:grpSpPr>
        <p:sp>
          <p:nvSpPr>
            <p:cNvPr id="6" name="Rectangle 5">
              <a:extLst>
                <a:ext uri="{FF2B5EF4-FFF2-40B4-BE49-F238E27FC236}">
                  <a16:creationId xmlns:a16="http://schemas.microsoft.com/office/drawing/2014/main" id="{CFEC4377-D136-DE2E-37DE-395AC39F03EF}"/>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AAD35B-58EE-5E8D-FB30-A85E492730D9}"/>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3A57DF9-5BA0-08BC-0351-BC449AEAC6C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54A5FB3-1CF8-26C8-48B8-2DAE5130BA65}"/>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DD7F1E6-CF5E-4EF8-596F-0F215488ECE5}"/>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Isosceles Triangle 67">
            <a:extLst>
              <a:ext uri="{FF2B5EF4-FFF2-40B4-BE49-F238E27FC236}">
                <a16:creationId xmlns:a16="http://schemas.microsoft.com/office/drawing/2014/main" id="{420EF1E8-799C-B38E-6E20-A01A7C69AD00}"/>
              </a:ext>
            </a:extLst>
          </p:cNvPr>
          <p:cNvSpPr/>
          <p:nvPr/>
        </p:nvSpPr>
        <p:spPr>
          <a:xfrm rot="10800000">
            <a:off x="5851798" y="483"/>
            <a:ext cx="488404" cy="210518"/>
          </a:xfrm>
          <a:prstGeom prst="triangle">
            <a:avLst/>
          </a:prstGeom>
          <a:solidFill>
            <a:srgbClr val="A3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12" name="Picture 11" descr="A white circle in a red square&#10;&#10;Description automatically generated">
            <a:hlinkClick r:id="rId11" action="ppaction://hlinksldjump"/>
            <a:extLst>
              <a:ext uri="{FF2B5EF4-FFF2-40B4-BE49-F238E27FC236}">
                <a16:creationId xmlns:a16="http://schemas.microsoft.com/office/drawing/2014/main" id="{5EE5469C-0EF0-9C62-3B14-C537D0F4A15F}"/>
              </a:ext>
            </a:extLst>
          </p:cNvPr>
          <p:cNvPicPr>
            <a:picLocks noChangeAspect="1"/>
          </p:cNvPicPr>
          <p:nvPr/>
        </p:nvPicPr>
        <p:blipFill rotWithShape="1">
          <a:blip r:embed="rId12">
            <a:extLst>
              <a:ext uri="{28A0092B-C50C-407E-A947-70E740481C1C}">
                <a14:useLocalDpi xmlns:a14="http://schemas.microsoft.com/office/drawing/2010/main" val="0"/>
              </a:ext>
            </a:extLst>
          </a:blip>
          <a:srcRect l="15455" t="8733" r="6313" b="12239"/>
          <a:stretch/>
        </p:blipFill>
        <p:spPr>
          <a:xfrm>
            <a:off x="5804101" y="368781"/>
            <a:ext cx="610468" cy="612485"/>
          </a:xfrm>
          <a:prstGeom prst="rect">
            <a:avLst/>
          </a:prstGeom>
        </p:spPr>
      </p:pic>
      <p:sp>
        <p:nvSpPr>
          <p:cNvPr id="13" name="Rectangle 12">
            <a:extLst>
              <a:ext uri="{FF2B5EF4-FFF2-40B4-BE49-F238E27FC236}">
                <a16:creationId xmlns:a16="http://schemas.microsoft.com/office/drawing/2014/main" id="{C54F47BC-FDA8-B40F-9154-218E536828D7}"/>
              </a:ext>
            </a:extLst>
          </p:cNvPr>
          <p:cNvSpPr/>
          <p:nvPr/>
        </p:nvSpPr>
        <p:spPr>
          <a:xfrm>
            <a:off x="4483745" y="818588"/>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Originality</a:t>
            </a:r>
            <a:endParaRPr kumimoji="0" lang="en-US" sz="15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ARE OPEN TO NEW EXPERIENCES AND NEW WAYS OF DOING THINGS</a:t>
            </a:r>
          </a:p>
        </p:txBody>
      </p:sp>
      <p:sp>
        <p:nvSpPr>
          <p:cNvPr id="14" name="object 4">
            <a:extLst>
              <a:ext uri="{FF2B5EF4-FFF2-40B4-BE49-F238E27FC236}">
                <a16:creationId xmlns:a16="http://schemas.microsoft.com/office/drawing/2014/main" id="{94EC8069-0851-EEC4-11C1-170E87FDD3F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PRESERVER (O-)</a:t>
            </a:r>
          </a:p>
        </p:txBody>
      </p:sp>
      <p:sp>
        <p:nvSpPr>
          <p:cNvPr id="15" name="object 4">
            <a:extLst>
              <a:ext uri="{FF2B5EF4-FFF2-40B4-BE49-F238E27FC236}">
                <a16:creationId xmlns:a16="http://schemas.microsoft.com/office/drawing/2014/main" id="{AEBA93C9-88FF-92D2-51C7-8786FB13ECBD}"/>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EXPLORER (O+)</a:t>
            </a:r>
          </a:p>
        </p:txBody>
      </p:sp>
      <p:sp>
        <p:nvSpPr>
          <p:cNvPr id="16" name="object 4">
            <a:extLst>
              <a:ext uri="{FF2B5EF4-FFF2-40B4-BE49-F238E27FC236}">
                <a16:creationId xmlns:a16="http://schemas.microsoft.com/office/drawing/2014/main" id="{126EA7B5-4883-F289-D26A-6CCBF5CF1FF4}"/>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MODERATE (O=)</a:t>
            </a:r>
          </a:p>
        </p:txBody>
      </p:sp>
      <p:sp>
        <p:nvSpPr>
          <p:cNvPr id="17" name="object 4">
            <a:extLst>
              <a:ext uri="{FF2B5EF4-FFF2-40B4-BE49-F238E27FC236}">
                <a16:creationId xmlns:a16="http://schemas.microsoft.com/office/drawing/2014/main" id="{F9726E7C-8FD0-C058-EA52-EC84CE8D24A6}"/>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23C612AB-549B-B9B5-302C-DE747AE9998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19" name="object 4">
            <a:extLst>
              <a:ext uri="{FF2B5EF4-FFF2-40B4-BE49-F238E27FC236}">
                <a16:creationId xmlns:a16="http://schemas.microsoft.com/office/drawing/2014/main" id="{F2E5A246-D9A9-29FD-0A08-CE4C762921FA}"/>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2" name="Picture 31" descr="A white square with a letter&#10;&#10;Description automatically generated">
            <a:hlinkClick r:id="rId13" action="ppaction://hlinksldjump"/>
            <a:extLst>
              <a:ext uri="{FF2B5EF4-FFF2-40B4-BE49-F238E27FC236}">
                <a16:creationId xmlns:a16="http://schemas.microsoft.com/office/drawing/2014/main" id="{72AD1923-571C-D505-93A7-0DCDC9FED9F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77CD10BE-4ED5-BD7E-1A05-39E352CCC00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34" name="Picture 33" descr="A white letter on a grey square&#10;&#10;Description automatically generated">
            <a:hlinkClick r:id="rId15" action="ppaction://hlinksldjump"/>
            <a:extLst>
              <a:ext uri="{FF2B5EF4-FFF2-40B4-BE49-F238E27FC236}">
                <a16:creationId xmlns:a16="http://schemas.microsoft.com/office/drawing/2014/main" id="{2556641E-06FA-147D-D1F1-AE57CC1D1FC4}"/>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41" name="Picture 40" descr="A white square with a letter&#10;&#10;Description automatically generated">
            <a:hlinkClick r:id="rId9" action="ppaction://hlinksldjump"/>
            <a:extLst>
              <a:ext uri="{FF2B5EF4-FFF2-40B4-BE49-F238E27FC236}">
                <a16:creationId xmlns:a16="http://schemas.microsoft.com/office/drawing/2014/main" id="{4EB68CFE-563D-0E79-54AE-5D9AC21D287B}"/>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sp>
        <p:nvSpPr>
          <p:cNvPr id="47" name="Rectangle 46">
            <a:extLst>
              <a:ext uri="{FF2B5EF4-FFF2-40B4-BE49-F238E27FC236}">
                <a16:creationId xmlns:a16="http://schemas.microsoft.com/office/drawing/2014/main" id="{08E96D1F-2A46-BDA9-00EC-D40E64B988BE}"/>
              </a:ext>
            </a:extLst>
          </p:cNvPr>
          <p:cNvSpPr/>
          <p:nvPr/>
        </p:nvSpPr>
        <p:spPr>
          <a:xfrm>
            <a:off x="3384415" y="3765509"/>
            <a:ext cx="17508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implementation &lt;--&gt; </a:t>
            </a: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invention</a:t>
            </a:r>
            <a:endPar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48" name="object 4">
            <a:extLst>
              <a:ext uri="{FF2B5EF4-FFF2-40B4-BE49-F238E27FC236}">
                <a16:creationId xmlns:a16="http://schemas.microsoft.com/office/drawing/2014/main" id="{B503029E-AE9B-14F1-A4A2-C71358BD9E6C}"/>
              </a:ext>
            </a:extLst>
          </p:cNvPr>
          <p:cNvSpPr txBox="1">
            <a:spLocks/>
          </p:cNvSpPr>
          <p:nvPr/>
        </p:nvSpPr>
        <p:spPr>
          <a:xfrm rot="16200000">
            <a:off x="-954560" y="5372592"/>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O</a:t>
            </a: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1: Imagination</a:t>
            </a:r>
          </a:p>
        </p:txBody>
      </p:sp>
      <p:sp>
        <p:nvSpPr>
          <p:cNvPr id="57" name="Rectangle 56">
            <a:extLst>
              <a:ext uri="{FF2B5EF4-FFF2-40B4-BE49-F238E27FC236}">
                <a16:creationId xmlns:a16="http://schemas.microsoft.com/office/drawing/2014/main" id="{4321E414-0A29-D603-1E41-265AD2D96E97}"/>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bject 4">
            <a:extLst>
              <a:ext uri="{FF2B5EF4-FFF2-40B4-BE49-F238E27FC236}">
                <a16:creationId xmlns:a16="http://schemas.microsoft.com/office/drawing/2014/main" id="{623BED38-D8BA-97C0-C95E-1C5C3D358FC5}"/>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rPr>
              <a:t>Or do you like a blend of the two?</a:t>
            </a:r>
          </a:p>
        </p:txBody>
      </p:sp>
      <p:sp>
        <p:nvSpPr>
          <p:cNvPr id="60" name="Rectangle 59">
            <a:hlinkClick r:id="rId5" action="ppaction://hlinksldjump"/>
            <a:extLst>
              <a:ext uri="{FF2B5EF4-FFF2-40B4-BE49-F238E27FC236}">
                <a16:creationId xmlns:a16="http://schemas.microsoft.com/office/drawing/2014/main" id="{E6D6D9A2-74E6-F9A7-A990-2D343D8C5F18}"/>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1" name="Rectangle 60">
            <a:hlinkClick r:id="rId5" action="ppaction://hlinksldjump"/>
            <a:extLst>
              <a:ext uri="{FF2B5EF4-FFF2-40B4-BE49-F238E27FC236}">
                <a16:creationId xmlns:a16="http://schemas.microsoft.com/office/drawing/2014/main" id="{1B4B2A2A-74BC-40DE-3F99-BE8901511B78}"/>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2" name="Rectangle 61">
            <a:extLst>
              <a:ext uri="{FF2B5EF4-FFF2-40B4-BE49-F238E27FC236}">
                <a16:creationId xmlns:a16="http://schemas.microsoft.com/office/drawing/2014/main" id="{8DC9F9B8-D906-F8C4-79F9-267AD628DB0E}"/>
              </a:ext>
            </a:extLst>
          </p:cNvPr>
          <p:cNvSpPr/>
          <p:nvPr/>
        </p:nvSpPr>
        <p:spPr>
          <a:xfrm>
            <a:off x="4332746" y="4900784"/>
            <a:ext cx="3524261" cy="84586"/>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C7981ED4-52AB-4A39-1C7B-A4DEB75978F9}"/>
              </a:ext>
            </a:extLst>
          </p:cNvPr>
          <p:cNvSpPr/>
          <p:nvPr/>
        </p:nvSpPr>
        <p:spPr>
          <a:xfrm>
            <a:off x="7967295" y="4906967"/>
            <a:ext cx="2008328" cy="78501"/>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7797473-0A79-5307-746C-CEF770723AD9}"/>
              </a:ext>
            </a:extLst>
          </p:cNvPr>
          <p:cNvSpPr/>
          <p:nvPr/>
        </p:nvSpPr>
        <p:spPr>
          <a:xfrm>
            <a:off x="10095619" y="4906303"/>
            <a:ext cx="683131" cy="79548"/>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object 4">
            <a:extLst>
              <a:ext uri="{FF2B5EF4-FFF2-40B4-BE49-F238E27FC236}">
                <a16:creationId xmlns:a16="http://schemas.microsoft.com/office/drawing/2014/main" id="{C7EA347B-ED9E-1D1D-0F90-0BA7B3D6CBED}"/>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I</a:t>
            </a:r>
            <a:r>
              <a:rPr lang="en-US" sz="1000" dirty="0" err="1">
                <a:latin typeface="Verdana" panose="020B0604030504040204" pitchFamily="34" charset="0"/>
                <a:cs typeface="Lucida Grande" panose="020B0600040502020204" pitchFamily="34" charset="0"/>
              </a:rPr>
              <a:t>magination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69" name="object 4">
            <a:extLst>
              <a:ext uri="{FF2B5EF4-FFF2-40B4-BE49-F238E27FC236}">
                <a16:creationId xmlns:a16="http://schemas.microsoft.com/office/drawing/2014/main" id="{17DF83B2-3B8C-396E-240A-536FF0576F00}"/>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I</a:t>
            </a:r>
            <a:r>
              <a:rPr lang="en-US" sz="1000" dirty="0" err="1">
                <a:latin typeface="Verdana" panose="020B0604030504040204" pitchFamily="34" charset="0"/>
                <a:cs typeface="Lucida Grande" panose="020B0600040502020204" pitchFamily="34" charset="0"/>
              </a:rPr>
              <a:t>magination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9" name="object 4">
            <a:extLst>
              <a:ext uri="{FF2B5EF4-FFF2-40B4-BE49-F238E27FC236}">
                <a16:creationId xmlns:a16="http://schemas.microsoft.com/office/drawing/2014/main" id="{F6691DB3-B90A-F5C4-74A6-3081C1440CF2}"/>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I</a:t>
            </a:r>
            <a:r>
              <a:rPr lang="en-US" sz="1000" dirty="0" err="1">
                <a:latin typeface="Verdana" panose="020B0604030504040204" pitchFamily="34" charset="0"/>
                <a:cs typeface="Lucida Grande" panose="020B0600040502020204" pitchFamily="34" charset="0"/>
              </a:rPr>
              <a:t>magination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 name="Rectangle 2">
            <a:hlinkClick r:id="rId17" action="ppaction://hlinksldjump"/>
            <a:extLst>
              <a:ext uri="{FF2B5EF4-FFF2-40B4-BE49-F238E27FC236}">
                <a16:creationId xmlns:a16="http://schemas.microsoft.com/office/drawing/2014/main" id="{FCA237DE-36A9-3551-381C-E608AAE56EA1}"/>
              </a:ext>
            </a:extLst>
          </p:cNvPr>
          <p:cNvSpPr/>
          <p:nvPr/>
        </p:nvSpPr>
        <p:spPr>
          <a:xfrm>
            <a:off x="4333869" y="4904935"/>
            <a:ext cx="3524261" cy="84586"/>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9">
            <a:hlinkClick r:id="rId18" action="ppaction://hlinksldjump"/>
            <a:extLst>
              <a:ext uri="{FF2B5EF4-FFF2-40B4-BE49-F238E27FC236}">
                <a16:creationId xmlns:a16="http://schemas.microsoft.com/office/drawing/2014/main" id="{BF348F67-EE20-75A1-B8A4-4D7B7ECA280B}"/>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1" name="Rectangle 20">
            <a:hlinkClick r:id="rId18" action="ppaction://hlinksldjump"/>
            <a:extLst>
              <a:ext uri="{FF2B5EF4-FFF2-40B4-BE49-F238E27FC236}">
                <a16:creationId xmlns:a16="http://schemas.microsoft.com/office/drawing/2014/main" id="{A0AF9A04-62DB-8C55-55AD-2AE65DA713CE}"/>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310544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AE82CF-6A95-A82D-EA6D-51EA5158FB18}"/>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31" name="Rectangle 30">
            <a:extLst>
              <a:ext uri="{FF2B5EF4-FFF2-40B4-BE49-F238E27FC236}">
                <a16:creationId xmlns:a16="http://schemas.microsoft.com/office/drawing/2014/main" id="{6DA99F37-44BC-8834-9FD2-E9AE61EE9B8F}"/>
              </a:ext>
            </a:extLst>
          </p:cNvPr>
          <p:cNvSpPr/>
          <p:nvPr/>
        </p:nvSpPr>
        <p:spPr>
          <a:xfrm>
            <a:off x="-1" y="2684569"/>
            <a:ext cx="12191999" cy="2622240"/>
          </a:xfrm>
          <a:prstGeom prst="rect">
            <a:avLst/>
          </a:prstGeom>
          <a:solidFill>
            <a:srgbClr val="F45C5C">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bject 4">
            <a:extLst>
              <a:ext uri="{FF2B5EF4-FFF2-40B4-BE49-F238E27FC236}">
                <a16:creationId xmlns:a16="http://schemas.microsoft.com/office/drawing/2014/main" id="{E5ADBC8A-9C85-EA11-1C5D-456F7729F483}"/>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A33E3D"/>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p:txBody>
      </p:sp>
      <p:pic>
        <p:nvPicPr>
          <p:cNvPr id="24" name="Picture 23" descr="A logo with a black background&#10;&#10;Description automatically generated">
            <a:hlinkClick r:id="rId3" action="ppaction://hlinksldjump"/>
            <a:extLst>
              <a:ext uri="{FF2B5EF4-FFF2-40B4-BE49-F238E27FC236}">
                <a16:creationId xmlns:a16="http://schemas.microsoft.com/office/drawing/2014/main" id="{059867D1-E0F8-09B2-CEC9-AD9F09D2E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4" name="Title 3">
            <a:extLst>
              <a:ext uri="{FF2B5EF4-FFF2-40B4-BE49-F238E27FC236}">
                <a16:creationId xmlns:a16="http://schemas.microsoft.com/office/drawing/2014/main" id="{0C96E8FC-2290-4F0A-B432-46E88460587F}"/>
              </a:ext>
            </a:extLst>
          </p:cNvPr>
          <p:cNvSpPr>
            <a:spLocks noGrp="1"/>
          </p:cNvSpPr>
          <p:nvPr>
            <p:ph type="title" idx="4294967295"/>
          </p:nvPr>
        </p:nvSpPr>
        <p:spPr/>
        <p:txBody>
          <a:bodyPr/>
          <a:lstStyle/>
          <a:p>
            <a:r>
              <a:rPr lang="en-US">
                <a:solidFill>
                  <a:schemeClr val="bg1"/>
                </a:solidFill>
              </a:rPr>
              <a:t>O1: Imagination</a:t>
            </a:r>
          </a:p>
        </p:txBody>
      </p:sp>
      <p:sp>
        <p:nvSpPr>
          <p:cNvPr id="2" name="Rectangle 1"/>
          <p:cNvSpPr/>
          <p:nvPr/>
        </p:nvSpPr>
        <p:spPr>
          <a:xfrm>
            <a:off x="0" y="4101219"/>
            <a:ext cx="12192000" cy="2832981"/>
          </a:xfrm>
          <a:prstGeom prst="rect">
            <a:avLst/>
          </a:prstGeom>
          <a:solidFill>
            <a:srgbClr val="A33E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Isosceles Triangle 80"/>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3" name="Isosceles Triangle 82"/>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4" name="Isosceles Triangle 83"/>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ounded Rectangle 98">
            <a:hlinkClick r:id="rId5" action="ppaction://hlinksldjump"/>
          </p:cNvPr>
          <p:cNvSpPr/>
          <p:nvPr/>
        </p:nvSpPr>
        <p:spPr>
          <a:xfrm>
            <a:off x="36677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O1: Imagination</a:t>
            </a:r>
          </a:p>
        </p:txBody>
      </p:sp>
      <p:sp>
        <p:nvSpPr>
          <p:cNvPr id="100" name="Rounded Rectangle 99">
            <a:hlinkClick r:id="rId6" action="ppaction://hlinksldjump"/>
          </p:cNvPr>
          <p:cNvSpPr/>
          <p:nvPr/>
        </p:nvSpPr>
        <p:spPr>
          <a:xfrm>
            <a:off x="5361238" y="3323021"/>
            <a:ext cx="1468401" cy="399626"/>
          </a:xfrm>
          <a:prstGeom prst="roundRect">
            <a:avLst>
              <a:gd name="adj" fmla="val 0"/>
            </a:avLst>
          </a:prstGeom>
          <a:solidFill>
            <a:srgbClr val="A33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O2: Complexity</a:t>
            </a:r>
          </a:p>
        </p:txBody>
      </p:sp>
      <p:sp>
        <p:nvSpPr>
          <p:cNvPr id="101" name="Rounded Rectangle 100">
            <a:hlinkClick r:id="rId7" action="ppaction://hlinksldjump"/>
          </p:cNvPr>
          <p:cNvSpPr/>
          <p:nvPr/>
        </p:nvSpPr>
        <p:spPr>
          <a:xfrm>
            <a:off x="7054717" y="3323021"/>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O3: Change</a:t>
            </a:r>
          </a:p>
        </p:txBody>
      </p:sp>
      <p:sp>
        <p:nvSpPr>
          <p:cNvPr id="51" name="Rectangle 50">
            <a:hlinkClick r:id="rId8" action="ppaction://hlinksldjump"/>
            <a:extLst>
              <a:ext uri="{FF2B5EF4-FFF2-40B4-BE49-F238E27FC236}">
                <a16:creationId xmlns:a16="http://schemas.microsoft.com/office/drawing/2014/main" id="{238BF4B4-4395-461D-A03B-F6D3305EEB06}"/>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9" action="ppaction://hlinksldjump"/>
            <a:extLst>
              <a:ext uri="{FF2B5EF4-FFF2-40B4-BE49-F238E27FC236}">
                <a16:creationId xmlns:a16="http://schemas.microsoft.com/office/drawing/2014/main" id="{BD902273-4F70-41F6-B9EA-29D4447E8719}"/>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hlinkClick r:id="" action="ppaction://noaction"/>
            <a:extLst>
              <a:ext uri="{FF2B5EF4-FFF2-40B4-BE49-F238E27FC236}">
                <a16:creationId xmlns:a16="http://schemas.microsoft.com/office/drawing/2014/main" id="{87A471BC-CFF5-47D7-BB99-96760B247D8E}"/>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0" action="ppaction://hlinksldjump"/>
            <a:extLst>
              <a:ext uri="{FF2B5EF4-FFF2-40B4-BE49-F238E27FC236}">
                <a16:creationId xmlns:a16="http://schemas.microsoft.com/office/drawing/2014/main" id="{7BC4F47D-1B62-4994-B58F-35C08D22F531}"/>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9" action="ppaction://hlinksldjump"/>
            <a:extLst>
              <a:ext uri="{FF2B5EF4-FFF2-40B4-BE49-F238E27FC236}">
                <a16:creationId xmlns:a16="http://schemas.microsoft.com/office/drawing/2014/main" id="{CB52500E-AC6E-4367-9E25-069DB26CF746}"/>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2C46B8E-02A4-959F-DC3A-34B759F9C9DD}"/>
              </a:ext>
            </a:extLst>
          </p:cNvPr>
          <p:cNvGrpSpPr/>
          <p:nvPr/>
        </p:nvGrpSpPr>
        <p:grpSpPr>
          <a:xfrm>
            <a:off x="1411236" y="1856181"/>
            <a:ext cx="9358869" cy="91576"/>
            <a:chOff x="1411236" y="1688541"/>
            <a:chExt cx="9358869" cy="91576"/>
          </a:xfrm>
          <a:solidFill>
            <a:srgbClr val="A33E3D">
              <a:alpha val="32941"/>
            </a:srgbClr>
          </a:solidFill>
        </p:grpSpPr>
        <p:sp>
          <p:nvSpPr>
            <p:cNvPr id="6" name="Rectangle 5">
              <a:extLst>
                <a:ext uri="{FF2B5EF4-FFF2-40B4-BE49-F238E27FC236}">
                  <a16:creationId xmlns:a16="http://schemas.microsoft.com/office/drawing/2014/main" id="{CFEC4377-D136-DE2E-37DE-395AC39F03EF}"/>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AAD35B-58EE-5E8D-FB30-A85E492730D9}"/>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3A57DF9-5BA0-08BC-0351-BC449AEAC6C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54A5FB3-1CF8-26C8-48B8-2DAE5130BA65}"/>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DD7F1E6-CF5E-4EF8-596F-0F215488ECE5}"/>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Isosceles Triangle 67">
            <a:extLst>
              <a:ext uri="{FF2B5EF4-FFF2-40B4-BE49-F238E27FC236}">
                <a16:creationId xmlns:a16="http://schemas.microsoft.com/office/drawing/2014/main" id="{420EF1E8-799C-B38E-6E20-A01A7C69AD00}"/>
              </a:ext>
            </a:extLst>
          </p:cNvPr>
          <p:cNvSpPr/>
          <p:nvPr/>
        </p:nvSpPr>
        <p:spPr>
          <a:xfrm rot="10800000">
            <a:off x="5851798" y="483"/>
            <a:ext cx="488404" cy="210518"/>
          </a:xfrm>
          <a:prstGeom prst="triangle">
            <a:avLst/>
          </a:prstGeom>
          <a:solidFill>
            <a:srgbClr val="A3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12" name="Picture 11" descr="A white circle in a red square&#10;&#10;Description automatically generated">
            <a:hlinkClick r:id="rId11" action="ppaction://hlinksldjump"/>
            <a:extLst>
              <a:ext uri="{FF2B5EF4-FFF2-40B4-BE49-F238E27FC236}">
                <a16:creationId xmlns:a16="http://schemas.microsoft.com/office/drawing/2014/main" id="{5EE5469C-0EF0-9C62-3B14-C537D0F4A15F}"/>
              </a:ext>
            </a:extLst>
          </p:cNvPr>
          <p:cNvPicPr>
            <a:picLocks noChangeAspect="1"/>
          </p:cNvPicPr>
          <p:nvPr/>
        </p:nvPicPr>
        <p:blipFill rotWithShape="1">
          <a:blip r:embed="rId12">
            <a:extLst>
              <a:ext uri="{28A0092B-C50C-407E-A947-70E740481C1C}">
                <a14:useLocalDpi xmlns:a14="http://schemas.microsoft.com/office/drawing/2010/main" val="0"/>
              </a:ext>
            </a:extLst>
          </a:blip>
          <a:srcRect l="15455" t="8733" r="6313" b="12239"/>
          <a:stretch/>
        </p:blipFill>
        <p:spPr>
          <a:xfrm>
            <a:off x="5804101" y="368781"/>
            <a:ext cx="610468" cy="612485"/>
          </a:xfrm>
          <a:prstGeom prst="rect">
            <a:avLst/>
          </a:prstGeom>
        </p:spPr>
      </p:pic>
      <p:sp>
        <p:nvSpPr>
          <p:cNvPr id="13" name="Rectangle 12">
            <a:extLst>
              <a:ext uri="{FF2B5EF4-FFF2-40B4-BE49-F238E27FC236}">
                <a16:creationId xmlns:a16="http://schemas.microsoft.com/office/drawing/2014/main" id="{C54F47BC-FDA8-B40F-9154-218E536828D7}"/>
              </a:ext>
            </a:extLst>
          </p:cNvPr>
          <p:cNvSpPr/>
          <p:nvPr/>
        </p:nvSpPr>
        <p:spPr>
          <a:xfrm>
            <a:off x="4483745" y="818588"/>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Originality</a:t>
            </a:r>
            <a:endParaRPr kumimoji="0" lang="en-US" sz="15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ARE OPEN TO NEW EXPERIENCES AND NEW WAYS OF DOING THINGS</a:t>
            </a:r>
          </a:p>
        </p:txBody>
      </p:sp>
      <p:sp>
        <p:nvSpPr>
          <p:cNvPr id="14" name="object 4">
            <a:extLst>
              <a:ext uri="{FF2B5EF4-FFF2-40B4-BE49-F238E27FC236}">
                <a16:creationId xmlns:a16="http://schemas.microsoft.com/office/drawing/2014/main" id="{94EC8069-0851-EEC4-11C1-170E87FDD3F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PRESERVER (O-)</a:t>
            </a:r>
          </a:p>
        </p:txBody>
      </p:sp>
      <p:sp>
        <p:nvSpPr>
          <p:cNvPr id="15" name="object 4">
            <a:extLst>
              <a:ext uri="{FF2B5EF4-FFF2-40B4-BE49-F238E27FC236}">
                <a16:creationId xmlns:a16="http://schemas.microsoft.com/office/drawing/2014/main" id="{AEBA93C9-88FF-92D2-51C7-8786FB13ECBD}"/>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EXPLORER (O+)</a:t>
            </a:r>
          </a:p>
        </p:txBody>
      </p:sp>
      <p:sp>
        <p:nvSpPr>
          <p:cNvPr id="16" name="object 4">
            <a:extLst>
              <a:ext uri="{FF2B5EF4-FFF2-40B4-BE49-F238E27FC236}">
                <a16:creationId xmlns:a16="http://schemas.microsoft.com/office/drawing/2014/main" id="{126EA7B5-4883-F289-D26A-6CCBF5CF1FF4}"/>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MODERATE (O=)</a:t>
            </a:r>
          </a:p>
        </p:txBody>
      </p:sp>
      <p:sp>
        <p:nvSpPr>
          <p:cNvPr id="17" name="object 4">
            <a:extLst>
              <a:ext uri="{FF2B5EF4-FFF2-40B4-BE49-F238E27FC236}">
                <a16:creationId xmlns:a16="http://schemas.microsoft.com/office/drawing/2014/main" id="{F9726E7C-8FD0-C058-EA52-EC84CE8D24A6}"/>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23C612AB-549B-B9B5-302C-DE747AE9998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19" name="object 4">
            <a:extLst>
              <a:ext uri="{FF2B5EF4-FFF2-40B4-BE49-F238E27FC236}">
                <a16:creationId xmlns:a16="http://schemas.microsoft.com/office/drawing/2014/main" id="{F2E5A246-D9A9-29FD-0A08-CE4C762921FA}"/>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2" name="Picture 31" descr="A white square with a letter&#10;&#10;Description automatically generated">
            <a:hlinkClick r:id="rId13" action="ppaction://hlinksldjump"/>
            <a:extLst>
              <a:ext uri="{FF2B5EF4-FFF2-40B4-BE49-F238E27FC236}">
                <a16:creationId xmlns:a16="http://schemas.microsoft.com/office/drawing/2014/main" id="{72AD1923-571C-D505-93A7-0DCDC9FED9F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77CD10BE-4ED5-BD7E-1A05-39E352CCC00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34" name="Picture 33" descr="A white letter on a grey square&#10;&#10;Description automatically generated">
            <a:hlinkClick r:id="rId15" action="ppaction://hlinksldjump"/>
            <a:extLst>
              <a:ext uri="{FF2B5EF4-FFF2-40B4-BE49-F238E27FC236}">
                <a16:creationId xmlns:a16="http://schemas.microsoft.com/office/drawing/2014/main" id="{2556641E-06FA-147D-D1F1-AE57CC1D1FC4}"/>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41" name="Picture 40" descr="A white square with a letter&#10;&#10;Description automatically generated">
            <a:hlinkClick r:id="rId9" action="ppaction://hlinksldjump"/>
            <a:extLst>
              <a:ext uri="{FF2B5EF4-FFF2-40B4-BE49-F238E27FC236}">
                <a16:creationId xmlns:a16="http://schemas.microsoft.com/office/drawing/2014/main" id="{4EB68CFE-563D-0E79-54AE-5D9AC21D287B}"/>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sp>
        <p:nvSpPr>
          <p:cNvPr id="47" name="Rectangle 46">
            <a:extLst>
              <a:ext uri="{FF2B5EF4-FFF2-40B4-BE49-F238E27FC236}">
                <a16:creationId xmlns:a16="http://schemas.microsoft.com/office/drawing/2014/main" id="{08E96D1F-2A46-BDA9-00EC-D40E64B988BE}"/>
              </a:ext>
            </a:extLst>
          </p:cNvPr>
          <p:cNvSpPr/>
          <p:nvPr/>
        </p:nvSpPr>
        <p:spPr>
          <a:xfrm>
            <a:off x="4855406" y="3765509"/>
            <a:ext cx="252344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s</a:t>
            </a:r>
            <a:r>
              <a:rPr kumimoji="0" lang="en-US" sz="1000" u="none" strike="noStrike" kern="1200" cap="none" spc="0" normalizeH="0" baseline="0" noProof="0" dirty="0" err="1">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imple</a:t>
            </a:r>
            <a:r>
              <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approaches &lt;--&gt; </a:t>
            </a: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complex approaches</a:t>
            </a:r>
            <a:endPar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48" name="object 4">
            <a:extLst>
              <a:ext uri="{FF2B5EF4-FFF2-40B4-BE49-F238E27FC236}">
                <a16:creationId xmlns:a16="http://schemas.microsoft.com/office/drawing/2014/main" id="{B503029E-AE9B-14F1-A4A2-C71358BD9E6C}"/>
              </a:ext>
            </a:extLst>
          </p:cNvPr>
          <p:cNvSpPr txBox="1">
            <a:spLocks/>
          </p:cNvSpPr>
          <p:nvPr/>
        </p:nvSpPr>
        <p:spPr>
          <a:xfrm rot="16200000">
            <a:off x="-954560" y="5372592"/>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O2: Complexity</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57" name="Rectangle 56">
            <a:extLst>
              <a:ext uri="{FF2B5EF4-FFF2-40B4-BE49-F238E27FC236}">
                <a16:creationId xmlns:a16="http://schemas.microsoft.com/office/drawing/2014/main" id="{4321E414-0A29-D603-1E41-265AD2D96E97}"/>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bject 4">
            <a:extLst>
              <a:ext uri="{FF2B5EF4-FFF2-40B4-BE49-F238E27FC236}">
                <a16:creationId xmlns:a16="http://schemas.microsoft.com/office/drawing/2014/main" id="{623BED38-D8BA-97C0-C95E-1C5C3D358FC5}"/>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rPr>
              <a:t>Do you gravitate towards simple and direct approaches at work?</a:t>
            </a:r>
          </a:p>
        </p:txBody>
      </p:sp>
      <p:grpSp>
        <p:nvGrpSpPr>
          <p:cNvPr id="59" name="Group 58">
            <a:extLst>
              <a:ext uri="{FF2B5EF4-FFF2-40B4-BE49-F238E27FC236}">
                <a16:creationId xmlns:a16="http://schemas.microsoft.com/office/drawing/2014/main" id="{7235AB2C-2061-39DB-2B74-98CAF71B8ED5}"/>
              </a:ext>
            </a:extLst>
          </p:cNvPr>
          <p:cNvGrpSpPr/>
          <p:nvPr/>
        </p:nvGrpSpPr>
        <p:grpSpPr>
          <a:xfrm>
            <a:off x="1419881" y="4900058"/>
            <a:ext cx="9358869" cy="91576"/>
            <a:chOff x="1411236" y="1688541"/>
            <a:chExt cx="9358869" cy="91576"/>
          </a:xfrm>
          <a:solidFill>
            <a:srgbClr val="E48179">
              <a:alpha val="81961"/>
            </a:srgbClr>
          </a:solidFill>
        </p:grpSpPr>
        <p:sp>
          <p:nvSpPr>
            <p:cNvPr id="60" name="Rectangle 59">
              <a:hlinkClick r:id="rId6" action="ppaction://hlinksldjump"/>
              <a:extLst>
                <a:ext uri="{FF2B5EF4-FFF2-40B4-BE49-F238E27FC236}">
                  <a16:creationId xmlns:a16="http://schemas.microsoft.com/office/drawing/2014/main" id="{E6D6D9A2-74E6-F9A7-A990-2D343D8C5F18}"/>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hlinkClick r:id="rId6" action="ppaction://hlinksldjump"/>
              <a:extLst>
                <a:ext uri="{FF2B5EF4-FFF2-40B4-BE49-F238E27FC236}">
                  <a16:creationId xmlns:a16="http://schemas.microsoft.com/office/drawing/2014/main" id="{1B4B2A2A-74BC-40DE-3F99-BE8901511B78}"/>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8DC9F9B8-D906-F8C4-79F9-267AD628DB0E}"/>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C7981ED4-52AB-4A39-1C7B-A4DEB75978F9}"/>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7797473-0A79-5307-746C-CEF770723AD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8" name="object 4">
            <a:extLst>
              <a:ext uri="{FF2B5EF4-FFF2-40B4-BE49-F238E27FC236}">
                <a16:creationId xmlns:a16="http://schemas.microsoft.com/office/drawing/2014/main" id="{C7EA347B-ED9E-1D1D-0F90-0BA7B3D6CBED}"/>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C</a:t>
            </a:r>
            <a:r>
              <a:rPr lang="en-US" sz="1000" dirty="0" err="1">
                <a:latin typeface="Verdana" panose="020B0604030504040204" pitchFamily="34" charset="0"/>
                <a:cs typeface="Lucida Grande" panose="020B0600040502020204" pitchFamily="34" charset="0"/>
              </a:rPr>
              <a:t>omplexity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69" name="object 4">
            <a:extLst>
              <a:ext uri="{FF2B5EF4-FFF2-40B4-BE49-F238E27FC236}">
                <a16:creationId xmlns:a16="http://schemas.microsoft.com/office/drawing/2014/main" id="{17DF83B2-3B8C-396E-240A-536FF0576F00}"/>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C</a:t>
            </a:r>
            <a:r>
              <a:rPr lang="en-US" sz="1000" dirty="0" err="1">
                <a:latin typeface="Verdana" panose="020B0604030504040204" pitchFamily="34" charset="0"/>
                <a:cs typeface="Lucida Grande" panose="020B0600040502020204" pitchFamily="34" charset="0"/>
              </a:rPr>
              <a:t>omplexity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9" name="object 4">
            <a:extLst>
              <a:ext uri="{FF2B5EF4-FFF2-40B4-BE49-F238E27FC236}">
                <a16:creationId xmlns:a16="http://schemas.microsoft.com/office/drawing/2014/main" id="{F6691DB3-B90A-F5C4-74A6-3081C1440CF2}"/>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C</a:t>
            </a:r>
            <a:r>
              <a:rPr lang="en-US" sz="1000" dirty="0" err="1">
                <a:latin typeface="Verdana" panose="020B0604030504040204" pitchFamily="34" charset="0"/>
                <a:cs typeface="Lucida Grande" panose="020B0600040502020204" pitchFamily="34" charset="0"/>
              </a:rPr>
              <a:t>omplexity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 name="Rectangle 2">
            <a:hlinkClick r:id="rId17" action="ppaction://hlinksldjump"/>
            <a:extLst>
              <a:ext uri="{FF2B5EF4-FFF2-40B4-BE49-F238E27FC236}">
                <a16:creationId xmlns:a16="http://schemas.microsoft.com/office/drawing/2014/main" id="{FCA237DE-36A9-3551-381C-E608AAE56EA1}"/>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hlinkClick r:id="rId18" action="ppaction://hlinksldjump"/>
            <a:extLst>
              <a:ext uri="{FF2B5EF4-FFF2-40B4-BE49-F238E27FC236}">
                <a16:creationId xmlns:a16="http://schemas.microsoft.com/office/drawing/2014/main" id="{BF348F67-EE20-75A1-B8A4-4D7B7ECA280B}"/>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1" name="Rectangle 20">
            <a:hlinkClick r:id="rId18" action="ppaction://hlinksldjump"/>
            <a:extLst>
              <a:ext uri="{FF2B5EF4-FFF2-40B4-BE49-F238E27FC236}">
                <a16:creationId xmlns:a16="http://schemas.microsoft.com/office/drawing/2014/main" id="{A0AF9A04-62DB-8C55-55AD-2AE65DA713CE}"/>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12650291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AE82CF-6A95-A82D-EA6D-51EA5158FB18}"/>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31" name="Rectangle 30">
            <a:extLst>
              <a:ext uri="{FF2B5EF4-FFF2-40B4-BE49-F238E27FC236}">
                <a16:creationId xmlns:a16="http://schemas.microsoft.com/office/drawing/2014/main" id="{6DA99F37-44BC-8834-9FD2-E9AE61EE9B8F}"/>
              </a:ext>
            </a:extLst>
          </p:cNvPr>
          <p:cNvSpPr/>
          <p:nvPr/>
        </p:nvSpPr>
        <p:spPr>
          <a:xfrm>
            <a:off x="-1" y="2684569"/>
            <a:ext cx="12191999" cy="2622240"/>
          </a:xfrm>
          <a:prstGeom prst="rect">
            <a:avLst/>
          </a:prstGeom>
          <a:solidFill>
            <a:srgbClr val="F45C5C">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bject 4">
            <a:extLst>
              <a:ext uri="{FF2B5EF4-FFF2-40B4-BE49-F238E27FC236}">
                <a16:creationId xmlns:a16="http://schemas.microsoft.com/office/drawing/2014/main" id="{E5ADBC8A-9C85-EA11-1C5D-456F7729F483}"/>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A33E3D"/>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p:txBody>
      </p:sp>
      <p:pic>
        <p:nvPicPr>
          <p:cNvPr id="24" name="Picture 23" descr="A logo with a black background&#10;&#10;Description automatically generated">
            <a:hlinkClick r:id="rId3" action="ppaction://hlinksldjump"/>
            <a:extLst>
              <a:ext uri="{FF2B5EF4-FFF2-40B4-BE49-F238E27FC236}">
                <a16:creationId xmlns:a16="http://schemas.microsoft.com/office/drawing/2014/main" id="{059867D1-E0F8-09B2-CEC9-AD9F09D2E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4" name="Title 3">
            <a:extLst>
              <a:ext uri="{FF2B5EF4-FFF2-40B4-BE49-F238E27FC236}">
                <a16:creationId xmlns:a16="http://schemas.microsoft.com/office/drawing/2014/main" id="{0C96E8FC-2290-4F0A-B432-46E88460587F}"/>
              </a:ext>
            </a:extLst>
          </p:cNvPr>
          <p:cNvSpPr>
            <a:spLocks noGrp="1"/>
          </p:cNvSpPr>
          <p:nvPr>
            <p:ph type="title" idx="4294967295"/>
          </p:nvPr>
        </p:nvSpPr>
        <p:spPr/>
        <p:txBody>
          <a:bodyPr/>
          <a:lstStyle/>
          <a:p>
            <a:r>
              <a:rPr lang="en-US">
                <a:solidFill>
                  <a:schemeClr val="bg1"/>
                </a:solidFill>
              </a:rPr>
              <a:t>O1: Imagination</a:t>
            </a:r>
          </a:p>
        </p:txBody>
      </p:sp>
      <p:sp>
        <p:nvSpPr>
          <p:cNvPr id="2" name="Rectangle 1"/>
          <p:cNvSpPr/>
          <p:nvPr/>
        </p:nvSpPr>
        <p:spPr>
          <a:xfrm>
            <a:off x="0" y="4101219"/>
            <a:ext cx="12192000" cy="2832981"/>
          </a:xfrm>
          <a:prstGeom prst="rect">
            <a:avLst/>
          </a:prstGeom>
          <a:solidFill>
            <a:srgbClr val="A33E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Isosceles Triangle 80"/>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3" name="Isosceles Triangle 82"/>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4" name="Isosceles Triangle 83"/>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ounded Rectangle 98">
            <a:hlinkClick r:id="rId5" action="ppaction://hlinksldjump"/>
          </p:cNvPr>
          <p:cNvSpPr/>
          <p:nvPr/>
        </p:nvSpPr>
        <p:spPr>
          <a:xfrm>
            <a:off x="36677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O1: Imagination</a:t>
            </a:r>
          </a:p>
        </p:txBody>
      </p:sp>
      <p:sp>
        <p:nvSpPr>
          <p:cNvPr id="100" name="Rounded Rectangle 99">
            <a:hlinkClick r:id="rId6" action="ppaction://hlinksldjump"/>
          </p:cNvPr>
          <p:cNvSpPr/>
          <p:nvPr/>
        </p:nvSpPr>
        <p:spPr>
          <a:xfrm>
            <a:off x="5361238" y="3323021"/>
            <a:ext cx="1468401" cy="399626"/>
          </a:xfrm>
          <a:prstGeom prst="roundRect">
            <a:avLst>
              <a:gd name="adj" fmla="val 0"/>
            </a:avLst>
          </a:prstGeom>
          <a:solidFill>
            <a:srgbClr val="A33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O2: Complexity</a:t>
            </a:r>
          </a:p>
        </p:txBody>
      </p:sp>
      <p:sp>
        <p:nvSpPr>
          <p:cNvPr id="101" name="Rounded Rectangle 100">
            <a:hlinkClick r:id="rId7" action="ppaction://hlinksldjump"/>
          </p:cNvPr>
          <p:cNvSpPr/>
          <p:nvPr/>
        </p:nvSpPr>
        <p:spPr>
          <a:xfrm>
            <a:off x="7054717" y="3323021"/>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O3: Change</a:t>
            </a:r>
          </a:p>
        </p:txBody>
      </p:sp>
      <p:sp>
        <p:nvSpPr>
          <p:cNvPr id="51" name="Rectangle 50">
            <a:hlinkClick r:id="rId8" action="ppaction://hlinksldjump"/>
            <a:extLst>
              <a:ext uri="{FF2B5EF4-FFF2-40B4-BE49-F238E27FC236}">
                <a16:creationId xmlns:a16="http://schemas.microsoft.com/office/drawing/2014/main" id="{238BF4B4-4395-461D-A03B-F6D3305EEB06}"/>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9" action="ppaction://hlinksldjump"/>
            <a:extLst>
              <a:ext uri="{FF2B5EF4-FFF2-40B4-BE49-F238E27FC236}">
                <a16:creationId xmlns:a16="http://schemas.microsoft.com/office/drawing/2014/main" id="{BD902273-4F70-41F6-B9EA-29D4447E8719}"/>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hlinkClick r:id="" action="ppaction://noaction"/>
            <a:extLst>
              <a:ext uri="{FF2B5EF4-FFF2-40B4-BE49-F238E27FC236}">
                <a16:creationId xmlns:a16="http://schemas.microsoft.com/office/drawing/2014/main" id="{87A471BC-CFF5-47D7-BB99-96760B247D8E}"/>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0" action="ppaction://hlinksldjump"/>
            <a:extLst>
              <a:ext uri="{FF2B5EF4-FFF2-40B4-BE49-F238E27FC236}">
                <a16:creationId xmlns:a16="http://schemas.microsoft.com/office/drawing/2014/main" id="{7BC4F47D-1B62-4994-B58F-35C08D22F531}"/>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9" action="ppaction://hlinksldjump"/>
            <a:extLst>
              <a:ext uri="{FF2B5EF4-FFF2-40B4-BE49-F238E27FC236}">
                <a16:creationId xmlns:a16="http://schemas.microsoft.com/office/drawing/2014/main" id="{CB52500E-AC6E-4367-9E25-069DB26CF746}"/>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2C46B8E-02A4-959F-DC3A-34B759F9C9DD}"/>
              </a:ext>
            </a:extLst>
          </p:cNvPr>
          <p:cNvGrpSpPr/>
          <p:nvPr/>
        </p:nvGrpSpPr>
        <p:grpSpPr>
          <a:xfrm>
            <a:off x="1411236" y="1856181"/>
            <a:ext cx="9358869" cy="91576"/>
            <a:chOff x="1411236" y="1688541"/>
            <a:chExt cx="9358869" cy="91576"/>
          </a:xfrm>
          <a:solidFill>
            <a:srgbClr val="A33E3D">
              <a:alpha val="32941"/>
            </a:srgbClr>
          </a:solidFill>
        </p:grpSpPr>
        <p:sp>
          <p:nvSpPr>
            <p:cNvPr id="6" name="Rectangle 5">
              <a:extLst>
                <a:ext uri="{FF2B5EF4-FFF2-40B4-BE49-F238E27FC236}">
                  <a16:creationId xmlns:a16="http://schemas.microsoft.com/office/drawing/2014/main" id="{CFEC4377-D136-DE2E-37DE-395AC39F03EF}"/>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AAD35B-58EE-5E8D-FB30-A85E492730D9}"/>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3A57DF9-5BA0-08BC-0351-BC449AEAC6C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54A5FB3-1CF8-26C8-48B8-2DAE5130BA65}"/>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DD7F1E6-CF5E-4EF8-596F-0F215488ECE5}"/>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Isosceles Triangle 67">
            <a:extLst>
              <a:ext uri="{FF2B5EF4-FFF2-40B4-BE49-F238E27FC236}">
                <a16:creationId xmlns:a16="http://schemas.microsoft.com/office/drawing/2014/main" id="{420EF1E8-799C-B38E-6E20-A01A7C69AD00}"/>
              </a:ext>
            </a:extLst>
          </p:cNvPr>
          <p:cNvSpPr/>
          <p:nvPr/>
        </p:nvSpPr>
        <p:spPr>
          <a:xfrm rot="10800000">
            <a:off x="5851798" y="483"/>
            <a:ext cx="488404" cy="210518"/>
          </a:xfrm>
          <a:prstGeom prst="triangle">
            <a:avLst/>
          </a:prstGeom>
          <a:solidFill>
            <a:srgbClr val="A3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12" name="Picture 11" descr="A white circle in a red square&#10;&#10;Description automatically generated">
            <a:hlinkClick r:id="rId11" action="ppaction://hlinksldjump"/>
            <a:extLst>
              <a:ext uri="{FF2B5EF4-FFF2-40B4-BE49-F238E27FC236}">
                <a16:creationId xmlns:a16="http://schemas.microsoft.com/office/drawing/2014/main" id="{5EE5469C-0EF0-9C62-3B14-C537D0F4A15F}"/>
              </a:ext>
            </a:extLst>
          </p:cNvPr>
          <p:cNvPicPr>
            <a:picLocks noChangeAspect="1"/>
          </p:cNvPicPr>
          <p:nvPr/>
        </p:nvPicPr>
        <p:blipFill rotWithShape="1">
          <a:blip r:embed="rId12">
            <a:extLst>
              <a:ext uri="{28A0092B-C50C-407E-A947-70E740481C1C}">
                <a14:useLocalDpi xmlns:a14="http://schemas.microsoft.com/office/drawing/2010/main" val="0"/>
              </a:ext>
            </a:extLst>
          </a:blip>
          <a:srcRect l="15455" t="8733" r="6313" b="12239"/>
          <a:stretch/>
        </p:blipFill>
        <p:spPr>
          <a:xfrm>
            <a:off x="5804101" y="368781"/>
            <a:ext cx="610468" cy="612485"/>
          </a:xfrm>
          <a:prstGeom prst="rect">
            <a:avLst/>
          </a:prstGeom>
        </p:spPr>
      </p:pic>
      <p:sp>
        <p:nvSpPr>
          <p:cNvPr id="13" name="Rectangle 12">
            <a:extLst>
              <a:ext uri="{FF2B5EF4-FFF2-40B4-BE49-F238E27FC236}">
                <a16:creationId xmlns:a16="http://schemas.microsoft.com/office/drawing/2014/main" id="{C54F47BC-FDA8-B40F-9154-218E536828D7}"/>
              </a:ext>
            </a:extLst>
          </p:cNvPr>
          <p:cNvSpPr/>
          <p:nvPr/>
        </p:nvSpPr>
        <p:spPr>
          <a:xfrm>
            <a:off x="4483745" y="818588"/>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Originality</a:t>
            </a:r>
            <a:endParaRPr kumimoji="0" lang="en-US" sz="15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ARE OPEN TO NEW EXPERIENCES AND NEW WAYS OF DOING THINGS</a:t>
            </a:r>
          </a:p>
        </p:txBody>
      </p:sp>
      <p:sp>
        <p:nvSpPr>
          <p:cNvPr id="14" name="object 4">
            <a:extLst>
              <a:ext uri="{FF2B5EF4-FFF2-40B4-BE49-F238E27FC236}">
                <a16:creationId xmlns:a16="http://schemas.microsoft.com/office/drawing/2014/main" id="{94EC8069-0851-EEC4-11C1-170E87FDD3F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PRESERVER (O-)</a:t>
            </a:r>
          </a:p>
        </p:txBody>
      </p:sp>
      <p:sp>
        <p:nvSpPr>
          <p:cNvPr id="15" name="object 4">
            <a:extLst>
              <a:ext uri="{FF2B5EF4-FFF2-40B4-BE49-F238E27FC236}">
                <a16:creationId xmlns:a16="http://schemas.microsoft.com/office/drawing/2014/main" id="{AEBA93C9-88FF-92D2-51C7-8786FB13ECBD}"/>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EXPLORER (O+)</a:t>
            </a:r>
          </a:p>
        </p:txBody>
      </p:sp>
      <p:sp>
        <p:nvSpPr>
          <p:cNvPr id="16" name="object 4">
            <a:extLst>
              <a:ext uri="{FF2B5EF4-FFF2-40B4-BE49-F238E27FC236}">
                <a16:creationId xmlns:a16="http://schemas.microsoft.com/office/drawing/2014/main" id="{126EA7B5-4883-F289-D26A-6CCBF5CF1FF4}"/>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MODERATE (O=)</a:t>
            </a:r>
          </a:p>
        </p:txBody>
      </p:sp>
      <p:sp>
        <p:nvSpPr>
          <p:cNvPr id="17" name="object 4">
            <a:extLst>
              <a:ext uri="{FF2B5EF4-FFF2-40B4-BE49-F238E27FC236}">
                <a16:creationId xmlns:a16="http://schemas.microsoft.com/office/drawing/2014/main" id="{F9726E7C-8FD0-C058-EA52-EC84CE8D24A6}"/>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23C612AB-549B-B9B5-302C-DE747AE9998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19" name="object 4">
            <a:extLst>
              <a:ext uri="{FF2B5EF4-FFF2-40B4-BE49-F238E27FC236}">
                <a16:creationId xmlns:a16="http://schemas.microsoft.com/office/drawing/2014/main" id="{F2E5A246-D9A9-29FD-0A08-CE4C762921FA}"/>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2" name="Picture 31" descr="A white square with a letter&#10;&#10;Description automatically generated">
            <a:hlinkClick r:id="rId13" action="ppaction://hlinksldjump"/>
            <a:extLst>
              <a:ext uri="{FF2B5EF4-FFF2-40B4-BE49-F238E27FC236}">
                <a16:creationId xmlns:a16="http://schemas.microsoft.com/office/drawing/2014/main" id="{72AD1923-571C-D505-93A7-0DCDC9FED9F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77CD10BE-4ED5-BD7E-1A05-39E352CCC00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34" name="Picture 33" descr="A white letter on a grey square&#10;&#10;Description automatically generated">
            <a:hlinkClick r:id="rId15" action="ppaction://hlinksldjump"/>
            <a:extLst>
              <a:ext uri="{FF2B5EF4-FFF2-40B4-BE49-F238E27FC236}">
                <a16:creationId xmlns:a16="http://schemas.microsoft.com/office/drawing/2014/main" id="{2556641E-06FA-147D-D1F1-AE57CC1D1FC4}"/>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41" name="Picture 40" descr="A white square with a letter&#10;&#10;Description automatically generated">
            <a:hlinkClick r:id="rId9" action="ppaction://hlinksldjump"/>
            <a:extLst>
              <a:ext uri="{FF2B5EF4-FFF2-40B4-BE49-F238E27FC236}">
                <a16:creationId xmlns:a16="http://schemas.microsoft.com/office/drawing/2014/main" id="{4EB68CFE-563D-0E79-54AE-5D9AC21D287B}"/>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sp>
        <p:nvSpPr>
          <p:cNvPr id="48" name="object 4">
            <a:extLst>
              <a:ext uri="{FF2B5EF4-FFF2-40B4-BE49-F238E27FC236}">
                <a16:creationId xmlns:a16="http://schemas.microsoft.com/office/drawing/2014/main" id="{B503029E-AE9B-14F1-A4A2-C71358BD9E6C}"/>
              </a:ext>
            </a:extLst>
          </p:cNvPr>
          <p:cNvSpPr txBox="1">
            <a:spLocks/>
          </p:cNvSpPr>
          <p:nvPr/>
        </p:nvSpPr>
        <p:spPr>
          <a:xfrm rot="16200000">
            <a:off x="-954560" y="5372592"/>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O2: Complexity</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57" name="Rectangle 56">
            <a:extLst>
              <a:ext uri="{FF2B5EF4-FFF2-40B4-BE49-F238E27FC236}">
                <a16:creationId xmlns:a16="http://schemas.microsoft.com/office/drawing/2014/main" id="{4321E414-0A29-D603-1E41-265AD2D96E97}"/>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bject 4">
            <a:extLst>
              <a:ext uri="{FF2B5EF4-FFF2-40B4-BE49-F238E27FC236}">
                <a16:creationId xmlns:a16="http://schemas.microsoft.com/office/drawing/2014/main" id="{623BED38-D8BA-97C0-C95E-1C5C3D358FC5}"/>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rPr>
              <a:t>Or are you energized by the puzzle of solving </a:t>
            </a:r>
            <a:r>
              <a:rPr kumimoji="0" lang="en-US" sz="1600" b="1" u="none" strike="noStrike" kern="1200" cap="none" spc="0" normalizeH="0" baseline="0" noProof="0">
                <a:ln>
                  <a:noFill/>
                </a:ln>
                <a:solidFill>
                  <a:srgbClr val="A33E3D"/>
                </a:solidFill>
                <a:effectLst/>
                <a:uLnTx/>
                <a:uFillTx/>
                <a:latin typeface="Garamond" panose="02020404030301010803" pitchFamily="18" charset="0"/>
                <a:ea typeface="Palatino" pitchFamily="2" charset="77"/>
              </a:rPr>
              <a:t>complex problems</a:t>
            </a:r>
            <a:r>
              <a:rPr kumimoji="0" lang="en-US" sz="1600" b="1"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rPr>
              <a:t>?</a:t>
            </a:r>
          </a:p>
        </p:txBody>
      </p:sp>
      <p:sp>
        <p:nvSpPr>
          <p:cNvPr id="60" name="Rectangle 59">
            <a:hlinkClick r:id="rId6" action="ppaction://hlinksldjump"/>
            <a:extLst>
              <a:ext uri="{FF2B5EF4-FFF2-40B4-BE49-F238E27FC236}">
                <a16:creationId xmlns:a16="http://schemas.microsoft.com/office/drawing/2014/main" id="{E6D6D9A2-74E6-F9A7-A990-2D343D8C5F18}"/>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1" name="Rectangle 60">
            <a:hlinkClick r:id="rId6" action="ppaction://hlinksldjump"/>
            <a:extLst>
              <a:ext uri="{FF2B5EF4-FFF2-40B4-BE49-F238E27FC236}">
                <a16:creationId xmlns:a16="http://schemas.microsoft.com/office/drawing/2014/main" id="{1B4B2A2A-74BC-40DE-3F99-BE8901511B78}"/>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2" name="Rectangle 61">
            <a:extLst>
              <a:ext uri="{FF2B5EF4-FFF2-40B4-BE49-F238E27FC236}">
                <a16:creationId xmlns:a16="http://schemas.microsoft.com/office/drawing/2014/main" id="{8DC9F9B8-D906-F8C4-79F9-267AD628DB0E}"/>
              </a:ext>
            </a:extLst>
          </p:cNvPr>
          <p:cNvSpPr/>
          <p:nvPr/>
        </p:nvSpPr>
        <p:spPr>
          <a:xfrm>
            <a:off x="4332746" y="4900784"/>
            <a:ext cx="3524261" cy="84586"/>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C7981ED4-52AB-4A39-1C7B-A4DEB75978F9}"/>
              </a:ext>
            </a:extLst>
          </p:cNvPr>
          <p:cNvSpPr/>
          <p:nvPr/>
        </p:nvSpPr>
        <p:spPr>
          <a:xfrm>
            <a:off x="7967295" y="4906967"/>
            <a:ext cx="2008328" cy="78501"/>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7797473-0A79-5307-746C-CEF770723AD9}"/>
              </a:ext>
            </a:extLst>
          </p:cNvPr>
          <p:cNvSpPr/>
          <p:nvPr/>
        </p:nvSpPr>
        <p:spPr>
          <a:xfrm>
            <a:off x="10095619" y="4906303"/>
            <a:ext cx="683131" cy="79548"/>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object 4">
            <a:extLst>
              <a:ext uri="{FF2B5EF4-FFF2-40B4-BE49-F238E27FC236}">
                <a16:creationId xmlns:a16="http://schemas.microsoft.com/office/drawing/2014/main" id="{C7EA347B-ED9E-1D1D-0F90-0BA7B3D6CBED}"/>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C</a:t>
            </a:r>
            <a:r>
              <a:rPr lang="en-US" sz="1000" dirty="0" err="1">
                <a:latin typeface="Verdana" panose="020B0604030504040204" pitchFamily="34" charset="0"/>
                <a:cs typeface="Lucida Grande" panose="020B0600040502020204" pitchFamily="34" charset="0"/>
              </a:rPr>
              <a:t>omplexity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69" name="object 4">
            <a:extLst>
              <a:ext uri="{FF2B5EF4-FFF2-40B4-BE49-F238E27FC236}">
                <a16:creationId xmlns:a16="http://schemas.microsoft.com/office/drawing/2014/main" id="{17DF83B2-3B8C-396E-240A-536FF0576F00}"/>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C</a:t>
            </a:r>
            <a:r>
              <a:rPr lang="en-US" sz="1000" dirty="0" err="1">
                <a:latin typeface="Verdana" panose="020B0604030504040204" pitchFamily="34" charset="0"/>
                <a:cs typeface="Lucida Grande" panose="020B0600040502020204" pitchFamily="34" charset="0"/>
              </a:rPr>
              <a:t>omplexity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9" name="object 4">
            <a:extLst>
              <a:ext uri="{FF2B5EF4-FFF2-40B4-BE49-F238E27FC236}">
                <a16:creationId xmlns:a16="http://schemas.microsoft.com/office/drawing/2014/main" id="{F6691DB3-B90A-F5C4-74A6-3081C1440CF2}"/>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C</a:t>
            </a:r>
            <a:r>
              <a:rPr lang="en-US" sz="1000" dirty="0" err="1">
                <a:latin typeface="Verdana" panose="020B0604030504040204" pitchFamily="34" charset="0"/>
                <a:cs typeface="Lucida Grande" panose="020B0600040502020204" pitchFamily="34" charset="0"/>
              </a:rPr>
              <a:t>omplexity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 name="Rectangle 2">
            <a:hlinkClick r:id="rId17" action="ppaction://hlinksldjump"/>
            <a:extLst>
              <a:ext uri="{FF2B5EF4-FFF2-40B4-BE49-F238E27FC236}">
                <a16:creationId xmlns:a16="http://schemas.microsoft.com/office/drawing/2014/main" id="{FCA237DE-36A9-3551-381C-E608AAE56EA1}"/>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hlinkClick r:id="rId18" action="ppaction://hlinksldjump"/>
            <a:extLst>
              <a:ext uri="{FF2B5EF4-FFF2-40B4-BE49-F238E27FC236}">
                <a16:creationId xmlns:a16="http://schemas.microsoft.com/office/drawing/2014/main" id="{BF348F67-EE20-75A1-B8A4-4D7B7ECA280B}"/>
              </a:ext>
            </a:extLst>
          </p:cNvPr>
          <p:cNvSpPr/>
          <p:nvPr/>
        </p:nvSpPr>
        <p:spPr>
          <a:xfrm>
            <a:off x="7968418" y="4911118"/>
            <a:ext cx="2008328" cy="78501"/>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1" name="Rectangle 20">
            <a:hlinkClick r:id="rId18" action="ppaction://hlinksldjump"/>
            <a:extLst>
              <a:ext uri="{FF2B5EF4-FFF2-40B4-BE49-F238E27FC236}">
                <a16:creationId xmlns:a16="http://schemas.microsoft.com/office/drawing/2014/main" id="{A0AF9A04-62DB-8C55-55AD-2AE65DA713CE}"/>
              </a:ext>
            </a:extLst>
          </p:cNvPr>
          <p:cNvSpPr/>
          <p:nvPr/>
        </p:nvSpPr>
        <p:spPr>
          <a:xfrm>
            <a:off x="10096742" y="4910454"/>
            <a:ext cx="683131" cy="79548"/>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4A2589F3-4EAC-405C-317B-0E3068A7CB4A}"/>
              </a:ext>
            </a:extLst>
          </p:cNvPr>
          <p:cNvSpPr/>
          <p:nvPr/>
        </p:nvSpPr>
        <p:spPr>
          <a:xfrm>
            <a:off x="4855406" y="3765509"/>
            <a:ext cx="252344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s</a:t>
            </a:r>
            <a:r>
              <a:rPr kumimoji="0" lang="en-US" sz="1000" u="none" strike="noStrike" kern="1200" cap="none" spc="0" normalizeH="0" baseline="0" noProof="0" dirty="0" err="1">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imple</a:t>
            </a:r>
            <a:r>
              <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approaches &lt;--&gt; </a:t>
            </a: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complex approaches</a:t>
            </a:r>
            <a:endPar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endParaRPr>
          </a:p>
        </p:txBody>
      </p:sp>
    </p:spTree>
    <p:extLst>
      <p:ext uri="{BB962C8B-B14F-4D97-AF65-F5344CB8AC3E}">
        <p14:creationId xmlns:p14="http://schemas.microsoft.com/office/powerpoint/2010/main" val="2528581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AE82CF-6A95-A82D-EA6D-51EA5158FB18}"/>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31" name="Rectangle 30">
            <a:extLst>
              <a:ext uri="{FF2B5EF4-FFF2-40B4-BE49-F238E27FC236}">
                <a16:creationId xmlns:a16="http://schemas.microsoft.com/office/drawing/2014/main" id="{6DA99F37-44BC-8834-9FD2-E9AE61EE9B8F}"/>
              </a:ext>
            </a:extLst>
          </p:cNvPr>
          <p:cNvSpPr/>
          <p:nvPr/>
        </p:nvSpPr>
        <p:spPr>
          <a:xfrm>
            <a:off x="-1" y="2684569"/>
            <a:ext cx="12191999" cy="2622240"/>
          </a:xfrm>
          <a:prstGeom prst="rect">
            <a:avLst/>
          </a:prstGeom>
          <a:solidFill>
            <a:srgbClr val="F45C5C">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bject 4">
            <a:extLst>
              <a:ext uri="{FF2B5EF4-FFF2-40B4-BE49-F238E27FC236}">
                <a16:creationId xmlns:a16="http://schemas.microsoft.com/office/drawing/2014/main" id="{E5ADBC8A-9C85-EA11-1C5D-456F7729F483}"/>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A33E3D"/>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p:txBody>
      </p:sp>
      <p:pic>
        <p:nvPicPr>
          <p:cNvPr id="24" name="Picture 23" descr="A logo with a black background&#10;&#10;Description automatically generated">
            <a:hlinkClick r:id="rId3" action="ppaction://hlinksldjump"/>
            <a:extLst>
              <a:ext uri="{FF2B5EF4-FFF2-40B4-BE49-F238E27FC236}">
                <a16:creationId xmlns:a16="http://schemas.microsoft.com/office/drawing/2014/main" id="{059867D1-E0F8-09B2-CEC9-AD9F09D2E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4" name="Title 3">
            <a:extLst>
              <a:ext uri="{FF2B5EF4-FFF2-40B4-BE49-F238E27FC236}">
                <a16:creationId xmlns:a16="http://schemas.microsoft.com/office/drawing/2014/main" id="{0C96E8FC-2290-4F0A-B432-46E88460587F}"/>
              </a:ext>
            </a:extLst>
          </p:cNvPr>
          <p:cNvSpPr>
            <a:spLocks noGrp="1"/>
          </p:cNvSpPr>
          <p:nvPr>
            <p:ph type="title" idx="4294967295"/>
          </p:nvPr>
        </p:nvSpPr>
        <p:spPr/>
        <p:txBody>
          <a:bodyPr/>
          <a:lstStyle/>
          <a:p>
            <a:r>
              <a:rPr lang="en-US">
                <a:solidFill>
                  <a:schemeClr val="bg1"/>
                </a:solidFill>
              </a:rPr>
              <a:t>O1: Imagination</a:t>
            </a:r>
          </a:p>
        </p:txBody>
      </p:sp>
      <p:sp>
        <p:nvSpPr>
          <p:cNvPr id="2" name="Rectangle 1"/>
          <p:cNvSpPr/>
          <p:nvPr/>
        </p:nvSpPr>
        <p:spPr>
          <a:xfrm>
            <a:off x="0" y="4101219"/>
            <a:ext cx="12192000" cy="2832981"/>
          </a:xfrm>
          <a:prstGeom prst="rect">
            <a:avLst/>
          </a:prstGeom>
          <a:solidFill>
            <a:srgbClr val="A33E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Isosceles Triangle 80"/>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3" name="Isosceles Triangle 82"/>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4" name="Isosceles Triangle 83"/>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ounded Rectangle 98">
            <a:hlinkClick r:id="rId5" action="ppaction://hlinksldjump"/>
          </p:cNvPr>
          <p:cNvSpPr/>
          <p:nvPr/>
        </p:nvSpPr>
        <p:spPr>
          <a:xfrm>
            <a:off x="36677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O1: Imagination</a:t>
            </a:r>
          </a:p>
        </p:txBody>
      </p:sp>
      <p:sp>
        <p:nvSpPr>
          <p:cNvPr id="100" name="Rounded Rectangle 99">
            <a:hlinkClick r:id="rId6" action="ppaction://hlinksldjump"/>
          </p:cNvPr>
          <p:cNvSpPr/>
          <p:nvPr/>
        </p:nvSpPr>
        <p:spPr>
          <a:xfrm>
            <a:off x="5361238" y="3323021"/>
            <a:ext cx="1468401" cy="399626"/>
          </a:xfrm>
          <a:prstGeom prst="roundRect">
            <a:avLst>
              <a:gd name="adj" fmla="val 0"/>
            </a:avLst>
          </a:prstGeom>
          <a:solidFill>
            <a:srgbClr val="A33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O2: Complexity</a:t>
            </a:r>
          </a:p>
        </p:txBody>
      </p:sp>
      <p:sp>
        <p:nvSpPr>
          <p:cNvPr id="101" name="Rounded Rectangle 100">
            <a:hlinkClick r:id="rId7" action="ppaction://hlinksldjump"/>
          </p:cNvPr>
          <p:cNvSpPr/>
          <p:nvPr/>
        </p:nvSpPr>
        <p:spPr>
          <a:xfrm>
            <a:off x="7054717" y="3323021"/>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O3: Change</a:t>
            </a:r>
          </a:p>
        </p:txBody>
      </p:sp>
      <p:sp>
        <p:nvSpPr>
          <p:cNvPr id="51" name="Rectangle 50">
            <a:hlinkClick r:id="rId8" action="ppaction://hlinksldjump"/>
            <a:extLst>
              <a:ext uri="{FF2B5EF4-FFF2-40B4-BE49-F238E27FC236}">
                <a16:creationId xmlns:a16="http://schemas.microsoft.com/office/drawing/2014/main" id="{238BF4B4-4395-461D-A03B-F6D3305EEB06}"/>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9" action="ppaction://hlinksldjump"/>
            <a:extLst>
              <a:ext uri="{FF2B5EF4-FFF2-40B4-BE49-F238E27FC236}">
                <a16:creationId xmlns:a16="http://schemas.microsoft.com/office/drawing/2014/main" id="{BD902273-4F70-41F6-B9EA-29D4447E8719}"/>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hlinkClick r:id="" action="ppaction://noaction"/>
            <a:extLst>
              <a:ext uri="{FF2B5EF4-FFF2-40B4-BE49-F238E27FC236}">
                <a16:creationId xmlns:a16="http://schemas.microsoft.com/office/drawing/2014/main" id="{87A471BC-CFF5-47D7-BB99-96760B247D8E}"/>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0" action="ppaction://hlinksldjump"/>
            <a:extLst>
              <a:ext uri="{FF2B5EF4-FFF2-40B4-BE49-F238E27FC236}">
                <a16:creationId xmlns:a16="http://schemas.microsoft.com/office/drawing/2014/main" id="{7BC4F47D-1B62-4994-B58F-35C08D22F531}"/>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9" action="ppaction://hlinksldjump"/>
            <a:extLst>
              <a:ext uri="{FF2B5EF4-FFF2-40B4-BE49-F238E27FC236}">
                <a16:creationId xmlns:a16="http://schemas.microsoft.com/office/drawing/2014/main" id="{CB52500E-AC6E-4367-9E25-069DB26CF746}"/>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2C46B8E-02A4-959F-DC3A-34B759F9C9DD}"/>
              </a:ext>
            </a:extLst>
          </p:cNvPr>
          <p:cNvGrpSpPr/>
          <p:nvPr/>
        </p:nvGrpSpPr>
        <p:grpSpPr>
          <a:xfrm>
            <a:off x="1411236" y="1856181"/>
            <a:ext cx="9358869" cy="91576"/>
            <a:chOff x="1411236" y="1688541"/>
            <a:chExt cx="9358869" cy="91576"/>
          </a:xfrm>
          <a:solidFill>
            <a:srgbClr val="A33E3D">
              <a:alpha val="32941"/>
            </a:srgbClr>
          </a:solidFill>
        </p:grpSpPr>
        <p:sp>
          <p:nvSpPr>
            <p:cNvPr id="6" name="Rectangle 5">
              <a:extLst>
                <a:ext uri="{FF2B5EF4-FFF2-40B4-BE49-F238E27FC236}">
                  <a16:creationId xmlns:a16="http://schemas.microsoft.com/office/drawing/2014/main" id="{CFEC4377-D136-DE2E-37DE-395AC39F03EF}"/>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AAD35B-58EE-5E8D-FB30-A85E492730D9}"/>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3A57DF9-5BA0-08BC-0351-BC449AEAC6C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54A5FB3-1CF8-26C8-48B8-2DAE5130BA65}"/>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DD7F1E6-CF5E-4EF8-596F-0F215488ECE5}"/>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Isosceles Triangle 67">
            <a:extLst>
              <a:ext uri="{FF2B5EF4-FFF2-40B4-BE49-F238E27FC236}">
                <a16:creationId xmlns:a16="http://schemas.microsoft.com/office/drawing/2014/main" id="{420EF1E8-799C-B38E-6E20-A01A7C69AD00}"/>
              </a:ext>
            </a:extLst>
          </p:cNvPr>
          <p:cNvSpPr/>
          <p:nvPr/>
        </p:nvSpPr>
        <p:spPr>
          <a:xfrm rot="10800000">
            <a:off x="5851798" y="483"/>
            <a:ext cx="488404" cy="210518"/>
          </a:xfrm>
          <a:prstGeom prst="triangle">
            <a:avLst/>
          </a:prstGeom>
          <a:solidFill>
            <a:srgbClr val="A3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12" name="Picture 11" descr="A white circle in a red square&#10;&#10;Description automatically generated">
            <a:hlinkClick r:id="rId11" action="ppaction://hlinksldjump"/>
            <a:extLst>
              <a:ext uri="{FF2B5EF4-FFF2-40B4-BE49-F238E27FC236}">
                <a16:creationId xmlns:a16="http://schemas.microsoft.com/office/drawing/2014/main" id="{5EE5469C-0EF0-9C62-3B14-C537D0F4A15F}"/>
              </a:ext>
            </a:extLst>
          </p:cNvPr>
          <p:cNvPicPr>
            <a:picLocks noChangeAspect="1"/>
          </p:cNvPicPr>
          <p:nvPr/>
        </p:nvPicPr>
        <p:blipFill rotWithShape="1">
          <a:blip r:embed="rId12">
            <a:extLst>
              <a:ext uri="{28A0092B-C50C-407E-A947-70E740481C1C}">
                <a14:useLocalDpi xmlns:a14="http://schemas.microsoft.com/office/drawing/2010/main" val="0"/>
              </a:ext>
            </a:extLst>
          </a:blip>
          <a:srcRect l="15455" t="8733" r="6313" b="12239"/>
          <a:stretch/>
        </p:blipFill>
        <p:spPr>
          <a:xfrm>
            <a:off x="5804101" y="368781"/>
            <a:ext cx="610468" cy="612485"/>
          </a:xfrm>
          <a:prstGeom prst="rect">
            <a:avLst/>
          </a:prstGeom>
        </p:spPr>
      </p:pic>
      <p:sp>
        <p:nvSpPr>
          <p:cNvPr id="13" name="Rectangle 12">
            <a:extLst>
              <a:ext uri="{FF2B5EF4-FFF2-40B4-BE49-F238E27FC236}">
                <a16:creationId xmlns:a16="http://schemas.microsoft.com/office/drawing/2014/main" id="{C54F47BC-FDA8-B40F-9154-218E536828D7}"/>
              </a:ext>
            </a:extLst>
          </p:cNvPr>
          <p:cNvSpPr/>
          <p:nvPr/>
        </p:nvSpPr>
        <p:spPr>
          <a:xfrm>
            <a:off x="4483745" y="818588"/>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Originality</a:t>
            </a:r>
            <a:endParaRPr kumimoji="0" lang="en-US" sz="15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ARE OPEN TO NEW EXPERIENCES AND NEW WAYS OF DOING THINGS</a:t>
            </a:r>
          </a:p>
        </p:txBody>
      </p:sp>
      <p:sp>
        <p:nvSpPr>
          <p:cNvPr id="14" name="object 4">
            <a:extLst>
              <a:ext uri="{FF2B5EF4-FFF2-40B4-BE49-F238E27FC236}">
                <a16:creationId xmlns:a16="http://schemas.microsoft.com/office/drawing/2014/main" id="{94EC8069-0851-EEC4-11C1-170E87FDD3F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PRESERVER (O-)</a:t>
            </a:r>
          </a:p>
        </p:txBody>
      </p:sp>
      <p:sp>
        <p:nvSpPr>
          <p:cNvPr id="15" name="object 4">
            <a:extLst>
              <a:ext uri="{FF2B5EF4-FFF2-40B4-BE49-F238E27FC236}">
                <a16:creationId xmlns:a16="http://schemas.microsoft.com/office/drawing/2014/main" id="{AEBA93C9-88FF-92D2-51C7-8786FB13ECBD}"/>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EXPLORER (O+)</a:t>
            </a:r>
          </a:p>
        </p:txBody>
      </p:sp>
      <p:sp>
        <p:nvSpPr>
          <p:cNvPr id="16" name="object 4">
            <a:extLst>
              <a:ext uri="{FF2B5EF4-FFF2-40B4-BE49-F238E27FC236}">
                <a16:creationId xmlns:a16="http://schemas.microsoft.com/office/drawing/2014/main" id="{126EA7B5-4883-F289-D26A-6CCBF5CF1FF4}"/>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MODERATE (O=)</a:t>
            </a:r>
          </a:p>
        </p:txBody>
      </p:sp>
      <p:sp>
        <p:nvSpPr>
          <p:cNvPr id="17" name="object 4">
            <a:extLst>
              <a:ext uri="{FF2B5EF4-FFF2-40B4-BE49-F238E27FC236}">
                <a16:creationId xmlns:a16="http://schemas.microsoft.com/office/drawing/2014/main" id="{F9726E7C-8FD0-C058-EA52-EC84CE8D24A6}"/>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23C612AB-549B-B9B5-302C-DE747AE9998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19" name="object 4">
            <a:extLst>
              <a:ext uri="{FF2B5EF4-FFF2-40B4-BE49-F238E27FC236}">
                <a16:creationId xmlns:a16="http://schemas.microsoft.com/office/drawing/2014/main" id="{F2E5A246-D9A9-29FD-0A08-CE4C762921FA}"/>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2" name="Picture 31" descr="A white square with a letter&#10;&#10;Description automatically generated">
            <a:hlinkClick r:id="rId13" action="ppaction://hlinksldjump"/>
            <a:extLst>
              <a:ext uri="{FF2B5EF4-FFF2-40B4-BE49-F238E27FC236}">
                <a16:creationId xmlns:a16="http://schemas.microsoft.com/office/drawing/2014/main" id="{72AD1923-571C-D505-93A7-0DCDC9FED9F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77CD10BE-4ED5-BD7E-1A05-39E352CCC00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34" name="Picture 33" descr="A white letter on a grey square&#10;&#10;Description automatically generated">
            <a:hlinkClick r:id="rId15" action="ppaction://hlinksldjump"/>
            <a:extLst>
              <a:ext uri="{FF2B5EF4-FFF2-40B4-BE49-F238E27FC236}">
                <a16:creationId xmlns:a16="http://schemas.microsoft.com/office/drawing/2014/main" id="{2556641E-06FA-147D-D1F1-AE57CC1D1FC4}"/>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41" name="Picture 40" descr="A white square with a letter&#10;&#10;Description automatically generated">
            <a:hlinkClick r:id="rId9" action="ppaction://hlinksldjump"/>
            <a:extLst>
              <a:ext uri="{FF2B5EF4-FFF2-40B4-BE49-F238E27FC236}">
                <a16:creationId xmlns:a16="http://schemas.microsoft.com/office/drawing/2014/main" id="{4EB68CFE-563D-0E79-54AE-5D9AC21D287B}"/>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sp>
        <p:nvSpPr>
          <p:cNvPr id="48" name="object 4">
            <a:extLst>
              <a:ext uri="{FF2B5EF4-FFF2-40B4-BE49-F238E27FC236}">
                <a16:creationId xmlns:a16="http://schemas.microsoft.com/office/drawing/2014/main" id="{B503029E-AE9B-14F1-A4A2-C71358BD9E6C}"/>
              </a:ext>
            </a:extLst>
          </p:cNvPr>
          <p:cNvSpPr txBox="1">
            <a:spLocks/>
          </p:cNvSpPr>
          <p:nvPr/>
        </p:nvSpPr>
        <p:spPr>
          <a:xfrm rot="16200000">
            <a:off x="-954560" y="5372592"/>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O2: Complexity</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57" name="Rectangle 56">
            <a:extLst>
              <a:ext uri="{FF2B5EF4-FFF2-40B4-BE49-F238E27FC236}">
                <a16:creationId xmlns:a16="http://schemas.microsoft.com/office/drawing/2014/main" id="{4321E414-0A29-D603-1E41-265AD2D96E97}"/>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bject 4">
            <a:extLst>
              <a:ext uri="{FF2B5EF4-FFF2-40B4-BE49-F238E27FC236}">
                <a16:creationId xmlns:a16="http://schemas.microsoft.com/office/drawing/2014/main" id="{623BED38-D8BA-97C0-C95E-1C5C3D358FC5}"/>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rPr>
              <a:t>Or are you somewhere in between?</a:t>
            </a:r>
          </a:p>
        </p:txBody>
      </p:sp>
      <p:sp>
        <p:nvSpPr>
          <p:cNvPr id="60" name="Rectangle 59">
            <a:hlinkClick r:id="rId6" action="ppaction://hlinksldjump"/>
            <a:extLst>
              <a:ext uri="{FF2B5EF4-FFF2-40B4-BE49-F238E27FC236}">
                <a16:creationId xmlns:a16="http://schemas.microsoft.com/office/drawing/2014/main" id="{E6D6D9A2-74E6-F9A7-A990-2D343D8C5F18}"/>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1" name="Rectangle 60">
            <a:hlinkClick r:id="rId6" action="ppaction://hlinksldjump"/>
            <a:extLst>
              <a:ext uri="{FF2B5EF4-FFF2-40B4-BE49-F238E27FC236}">
                <a16:creationId xmlns:a16="http://schemas.microsoft.com/office/drawing/2014/main" id="{1B4B2A2A-74BC-40DE-3F99-BE8901511B78}"/>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2" name="Rectangle 61">
            <a:extLst>
              <a:ext uri="{FF2B5EF4-FFF2-40B4-BE49-F238E27FC236}">
                <a16:creationId xmlns:a16="http://schemas.microsoft.com/office/drawing/2014/main" id="{8DC9F9B8-D906-F8C4-79F9-267AD628DB0E}"/>
              </a:ext>
            </a:extLst>
          </p:cNvPr>
          <p:cNvSpPr/>
          <p:nvPr/>
        </p:nvSpPr>
        <p:spPr>
          <a:xfrm>
            <a:off x="4332746" y="4900784"/>
            <a:ext cx="3524261" cy="84586"/>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C7981ED4-52AB-4A39-1C7B-A4DEB75978F9}"/>
              </a:ext>
            </a:extLst>
          </p:cNvPr>
          <p:cNvSpPr/>
          <p:nvPr/>
        </p:nvSpPr>
        <p:spPr>
          <a:xfrm>
            <a:off x="7967295" y="4906967"/>
            <a:ext cx="2008328" cy="78501"/>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7797473-0A79-5307-746C-CEF770723AD9}"/>
              </a:ext>
            </a:extLst>
          </p:cNvPr>
          <p:cNvSpPr/>
          <p:nvPr/>
        </p:nvSpPr>
        <p:spPr>
          <a:xfrm>
            <a:off x="10095619" y="4906303"/>
            <a:ext cx="683131" cy="79548"/>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object 4">
            <a:extLst>
              <a:ext uri="{FF2B5EF4-FFF2-40B4-BE49-F238E27FC236}">
                <a16:creationId xmlns:a16="http://schemas.microsoft.com/office/drawing/2014/main" id="{C7EA347B-ED9E-1D1D-0F90-0BA7B3D6CBED}"/>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C</a:t>
            </a:r>
            <a:r>
              <a:rPr lang="en-US" sz="1000" dirty="0" err="1">
                <a:latin typeface="Verdana" panose="020B0604030504040204" pitchFamily="34" charset="0"/>
                <a:cs typeface="Lucida Grande" panose="020B0600040502020204" pitchFamily="34" charset="0"/>
              </a:rPr>
              <a:t>omplexity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69" name="object 4">
            <a:extLst>
              <a:ext uri="{FF2B5EF4-FFF2-40B4-BE49-F238E27FC236}">
                <a16:creationId xmlns:a16="http://schemas.microsoft.com/office/drawing/2014/main" id="{17DF83B2-3B8C-396E-240A-536FF0576F00}"/>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C</a:t>
            </a:r>
            <a:r>
              <a:rPr lang="en-US" sz="1000" dirty="0" err="1">
                <a:latin typeface="Verdana" panose="020B0604030504040204" pitchFamily="34" charset="0"/>
                <a:cs typeface="Lucida Grande" panose="020B0600040502020204" pitchFamily="34" charset="0"/>
              </a:rPr>
              <a:t>omplexity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9" name="object 4">
            <a:extLst>
              <a:ext uri="{FF2B5EF4-FFF2-40B4-BE49-F238E27FC236}">
                <a16:creationId xmlns:a16="http://schemas.microsoft.com/office/drawing/2014/main" id="{F6691DB3-B90A-F5C4-74A6-3081C1440CF2}"/>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C</a:t>
            </a:r>
            <a:r>
              <a:rPr lang="en-US" sz="1000" dirty="0" err="1">
                <a:latin typeface="Verdana" panose="020B0604030504040204" pitchFamily="34" charset="0"/>
                <a:cs typeface="Lucida Grande" panose="020B0600040502020204" pitchFamily="34" charset="0"/>
              </a:rPr>
              <a:t>omplexity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 name="Rectangle 2">
            <a:hlinkClick r:id="rId17" action="ppaction://hlinksldjump"/>
            <a:extLst>
              <a:ext uri="{FF2B5EF4-FFF2-40B4-BE49-F238E27FC236}">
                <a16:creationId xmlns:a16="http://schemas.microsoft.com/office/drawing/2014/main" id="{FCA237DE-36A9-3551-381C-E608AAE56EA1}"/>
              </a:ext>
            </a:extLst>
          </p:cNvPr>
          <p:cNvSpPr/>
          <p:nvPr/>
        </p:nvSpPr>
        <p:spPr>
          <a:xfrm>
            <a:off x="4333869" y="4904935"/>
            <a:ext cx="3524261" cy="84586"/>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9">
            <a:hlinkClick r:id="rId18" action="ppaction://hlinksldjump"/>
            <a:extLst>
              <a:ext uri="{FF2B5EF4-FFF2-40B4-BE49-F238E27FC236}">
                <a16:creationId xmlns:a16="http://schemas.microsoft.com/office/drawing/2014/main" id="{BF348F67-EE20-75A1-B8A4-4D7B7ECA280B}"/>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1" name="Rectangle 20">
            <a:hlinkClick r:id="rId18" action="ppaction://hlinksldjump"/>
            <a:extLst>
              <a:ext uri="{FF2B5EF4-FFF2-40B4-BE49-F238E27FC236}">
                <a16:creationId xmlns:a16="http://schemas.microsoft.com/office/drawing/2014/main" id="{A0AF9A04-62DB-8C55-55AD-2AE65DA713CE}"/>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05B58591-1BD4-86F2-A91C-3C313B0A04AE}"/>
              </a:ext>
            </a:extLst>
          </p:cNvPr>
          <p:cNvSpPr/>
          <p:nvPr/>
        </p:nvSpPr>
        <p:spPr>
          <a:xfrm>
            <a:off x="4855406" y="3765509"/>
            <a:ext cx="252344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s</a:t>
            </a:r>
            <a:r>
              <a:rPr kumimoji="0" lang="en-US" sz="1000" u="none" strike="noStrike" kern="1200" cap="none" spc="0" normalizeH="0" baseline="0" noProof="0" dirty="0" err="1">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imple</a:t>
            </a:r>
            <a:r>
              <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 approaches &lt;--&gt; </a:t>
            </a: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complex approaches</a:t>
            </a:r>
            <a:endPar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endParaRPr>
          </a:p>
        </p:txBody>
      </p:sp>
    </p:spTree>
    <p:extLst>
      <p:ext uri="{BB962C8B-B14F-4D97-AF65-F5344CB8AC3E}">
        <p14:creationId xmlns:p14="http://schemas.microsoft.com/office/powerpoint/2010/main" val="1756127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AE82CF-6A95-A82D-EA6D-51EA5158FB18}"/>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31" name="Rectangle 30">
            <a:extLst>
              <a:ext uri="{FF2B5EF4-FFF2-40B4-BE49-F238E27FC236}">
                <a16:creationId xmlns:a16="http://schemas.microsoft.com/office/drawing/2014/main" id="{6DA99F37-44BC-8834-9FD2-E9AE61EE9B8F}"/>
              </a:ext>
            </a:extLst>
          </p:cNvPr>
          <p:cNvSpPr/>
          <p:nvPr/>
        </p:nvSpPr>
        <p:spPr>
          <a:xfrm>
            <a:off x="-1" y="2684569"/>
            <a:ext cx="12191999" cy="2622240"/>
          </a:xfrm>
          <a:prstGeom prst="rect">
            <a:avLst/>
          </a:prstGeom>
          <a:solidFill>
            <a:srgbClr val="F45C5C">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bject 4">
            <a:extLst>
              <a:ext uri="{FF2B5EF4-FFF2-40B4-BE49-F238E27FC236}">
                <a16:creationId xmlns:a16="http://schemas.microsoft.com/office/drawing/2014/main" id="{E5ADBC8A-9C85-EA11-1C5D-456F7729F483}"/>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A33E3D"/>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p:txBody>
      </p:sp>
      <p:pic>
        <p:nvPicPr>
          <p:cNvPr id="24" name="Picture 23" descr="A logo with a black background&#10;&#10;Description automatically generated">
            <a:hlinkClick r:id="rId3" action="ppaction://hlinksldjump"/>
            <a:extLst>
              <a:ext uri="{FF2B5EF4-FFF2-40B4-BE49-F238E27FC236}">
                <a16:creationId xmlns:a16="http://schemas.microsoft.com/office/drawing/2014/main" id="{059867D1-E0F8-09B2-CEC9-AD9F09D2E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4" name="Title 3">
            <a:extLst>
              <a:ext uri="{FF2B5EF4-FFF2-40B4-BE49-F238E27FC236}">
                <a16:creationId xmlns:a16="http://schemas.microsoft.com/office/drawing/2014/main" id="{0C96E8FC-2290-4F0A-B432-46E88460587F}"/>
              </a:ext>
            </a:extLst>
          </p:cNvPr>
          <p:cNvSpPr>
            <a:spLocks noGrp="1"/>
          </p:cNvSpPr>
          <p:nvPr>
            <p:ph type="title" idx="4294967295"/>
          </p:nvPr>
        </p:nvSpPr>
        <p:spPr/>
        <p:txBody>
          <a:bodyPr/>
          <a:lstStyle/>
          <a:p>
            <a:r>
              <a:rPr lang="en-US">
                <a:solidFill>
                  <a:schemeClr val="bg1"/>
                </a:solidFill>
              </a:rPr>
              <a:t>O1: Imagination</a:t>
            </a:r>
          </a:p>
        </p:txBody>
      </p:sp>
      <p:sp>
        <p:nvSpPr>
          <p:cNvPr id="2" name="Rectangle 1"/>
          <p:cNvSpPr/>
          <p:nvPr/>
        </p:nvSpPr>
        <p:spPr>
          <a:xfrm>
            <a:off x="0" y="4101219"/>
            <a:ext cx="12192000" cy="2832981"/>
          </a:xfrm>
          <a:prstGeom prst="rect">
            <a:avLst/>
          </a:prstGeom>
          <a:solidFill>
            <a:srgbClr val="A33E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Isosceles Triangle 80"/>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3" name="Isosceles Triangle 82"/>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4" name="Isosceles Triangle 83"/>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ounded Rectangle 98">
            <a:hlinkClick r:id="rId5" action="ppaction://hlinksldjump"/>
          </p:cNvPr>
          <p:cNvSpPr/>
          <p:nvPr/>
        </p:nvSpPr>
        <p:spPr>
          <a:xfrm>
            <a:off x="36677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O1: Imagination</a:t>
            </a:r>
          </a:p>
        </p:txBody>
      </p:sp>
      <p:sp>
        <p:nvSpPr>
          <p:cNvPr id="100" name="Rounded Rectangle 99">
            <a:hlinkClick r:id="rId6" action="ppaction://hlinksldjump"/>
          </p:cNvPr>
          <p:cNvSpPr/>
          <p:nvPr/>
        </p:nvSpPr>
        <p:spPr>
          <a:xfrm>
            <a:off x="5361238" y="3323021"/>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O2: Complexity</a:t>
            </a:r>
          </a:p>
        </p:txBody>
      </p:sp>
      <p:sp>
        <p:nvSpPr>
          <p:cNvPr id="101" name="Rounded Rectangle 100">
            <a:hlinkClick r:id="rId7" action="ppaction://hlinksldjump"/>
          </p:cNvPr>
          <p:cNvSpPr/>
          <p:nvPr/>
        </p:nvSpPr>
        <p:spPr>
          <a:xfrm>
            <a:off x="7054717" y="3323021"/>
            <a:ext cx="1468401" cy="399626"/>
          </a:xfrm>
          <a:prstGeom prst="roundRect">
            <a:avLst>
              <a:gd name="adj" fmla="val 0"/>
            </a:avLst>
          </a:prstGeom>
          <a:solidFill>
            <a:srgbClr val="A33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O3: Change</a:t>
            </a:r>
          </a:p>
        </p:txBody>
      </p:sp>
      <p:sp>
        <p:nvSpPr>
          <p:cNvPr id="51" name="Rectangle 50">
            <a:hlinkClick r:id="rId8" action="ppaction://hlinksldjump"/>
            <a:extLst>
              <a:ext uri="{FF2B5EF4-FFF2-40B4-BE49-F238E27FC236}">
                <a16:creationId xmlns:a16="http://schemas.microsoft.com/office/drawing/2014/main" id="{238BF4B4-4395-461D-A03B-F6D3305EEB06}"/>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9" action="ppaction://hlinksldjump"/>
            <a:extLst>
              <a:ext uri="{FF2B5EF4-FFF2-40B4-BE49-F238E27FC236}">
                <a16:creationId xmlns:a16="http://schemas.microsoft.com/office/drawing/2014/main" id="{BD902273-4F70-41F6-B9EA-29D4447E8719}"/>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hlinkClick r:id="" action="ppaction://noaction"/>
            <a:extLst>
              <a:ext uri="{FF2B5EF4-FFF2-40B4-BE49-F238E27FC236}">
                <a16:creationId xmlns:a16="http://schemas.microsoft.com/office/drawing/2014/main" id="{87A471BC-CFF5-47D7-BB99-96760B247D8E}"/>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0" action="ppaction://hlinksldjump"/>
            <a:extLst>
              <a:ext uri="{FF2B5EF4-FFF2-40B4-BE49-F238E27FC236}">
                <a16:creationId xmlns:a16="http://schemas.microsoft.com/office/drawing/2014/main" id="{7BC4F47D-1B62-4994-B58F-35C08D22F531}"/>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9" action="ppaction://hlinksldjump"/>
            <a:extLst>
              <a:ext uri="{FF2B5EF4-FFF2-40B4-BE49-F238E27FC236}">
                <a16:creationId xmlns:a16="http://schemas.microsoft.com/office/drawing/2014/main" id="{CB52500E-AC6E-4367-9E25-069DB26CF746}"/>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2C46B8E-02A4-959F-DC3A-34B759F9C9DD}"/>
              </a:ext>
            </a:extLst>
          </p:cNvPr>
          <p:cNvGrpSpPr/>
          <p:nvPr/>
        </p:nvGrpSpPr>
        <p:grpSpPr>
          <a:xfrm>
            <a:off x="1411236" y="1856181"/>
            <a:ext cx="9358869" cy="91576"/>
            <a:chOff x="1411236" y="1688541"/>
            <a:chExt cx="9358869" cy="91576"/>
          </a:xfrm>
          <a:solidFill>
            <a:srgbClr val="A33E3D">
              <a:alpha val="32941"/>
            </a:srgbClr>
          </a:solidFill>
        </p:grpSpPr>
        <p:sp>
          <p:nvSpPr>
            <p:cNvPr id="6" name="Rectangle 5">
              <a:extLst>
                <a:ext uri="{FF2B5EF4-FFF2-40B4-BE49-F238E27FC236}">
                  <a16:creationId xmlns:a16="http://schemas.microsoft.com/office/drawing/2014/main" id="{CFEC4377-D136-DE2E-37DE-395AC39F03EF}"/>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AAD35B-58EE-5E8D-FB30-A85E492730D9}"/>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3A57DF9-5BA0-08BC-0351-BC449AEAC6C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54A5FB3-1CF8-26C8-48B8-2DAE5130BA65}"/>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DD7F1E6-CF5E-4EF8-596F-0F215488ECE5}"/>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Isosceles Triangle 67">
            <a:extLst>
              <a:ext uri="{FF2B5EF4-FFF2-40B4-BE49-F238E27FC236}">
                <a16:creationId xmlns:a16="http://schemas.microsoft.com/office/drawing/2014/main" id="{420EF1E8-799C-B38E-6E20-A01A7C69AD00}"/>
              </a:ext>
            </a:extLst>
          </p:cNvPr>
          <p:cNvSpPr/>
          <p:nvPr/>
        </p:nvSpPr>
        <p:spPr>
          <a:xfrm rot="10800000">
            <a:off x="5851798" y="483"/>
            <a:ext cx="488404" cy="210518"/>
          </a:xfrm>
          <a:prstGeom prst="triangle">
            <a:avLst/>
          </a:prstGeom>
          <a:solidFill>
            <a:srgbClr val="A3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12" name="Picture 11" descr="A white circle in a red square&#10;&#10;Description automatically generated">
            <a:hlinkClick r:id="rId11" action="ppaction://hlinksldjump"/>
            <a:extLst>
              <a:ext uri="{FF2B5EF4-FFF2-40B4-BE49-F238E27FC236}">
                <a16:creationId xmlns:a16="http://schemas.microsoft.com/office/drawing/2014/main" id="{5EE5469C-0EF0-9C62-3B14-C537D0F4A15F}"/>
              </a:ext>
            </a:extLst>
          </p:cNvPr>
          <p:cNvPicPr>
            <a:picLocks noChangeAspect="1"/>
          </p:cNvPicPr>
          <p:nvPr/>
        </p:nvPicPr>
        <p:blipFill rotWithShape="1">
          <a:blip r:embed="rId12">
            <a:extLst>
              <a:ext uri="{28A0092B-C50C-407E-A947-70E740481C1C}">
                <a14:useLocalDpi xmlns:a14="http://schemas.microsoft.com/office/drawing/2010/main" val="0"/>
              </a:ext>
            </a:extLst>
          </a:blip>
          <a:srcRect l="15455" t="8733" r="6313" b="12239"/>
          <a:stretch/>
        </p:blipFill>
        <p:spPr>
          <a:xfrm>
            <a:off x="5804101" y="368781"/>
            <a:ext cx="610468" cy="612485"/>
          </a:xfrm>
          <a:prstGeom prst="rect">
            <a:avLst/>
          </a:prstGeom>
        </p:spPr>
      </p:pic>
      <p:sp>
        <p:nvSpPr>
          <p:cNvPr id="13" name="Rectangle 12">
            <a:extLst>
              <a:ext uri="{FF2B5EF4-FFF2-40B4-BE49-F238E27FC236}">
                <a16:creationId xmlns:a16="http://schemas.microsoft.com/office/drawing/2014/main" id="{C54F47BC-FDA8-B40F-9154-218E536828D7}"/>
              </a:ext>
            </a:extLst>
          </p:cNvPr>
          <p:cNvSpPr/>
          <p:nvPr/>
        </p:nvSpPr>
        <p:spPr>
          <a:xfrm>
            <a:off x="4483745" y="818588"/>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Originality</a:t>
            </a:r>
            <a:endParaRPr kumimoji="0" lang="en-US" sz="15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ARE OPEN TO NEW EXPERIENCES AND NEW WAYS OF DOING THINGS</a:t>
            </a:r>
          </a:p>
        </p:txBody>
      </p:sp>
      <p:sp>
        <p:nvSpPr>
          <p:cNvPr id="14" name="object 4">
            <a:extLst>
              <a:ext uri="{FF2B5EF4-FFF2-40B4-BE49-F238E27FC236}">
                <a16:creationId xmlns:a16="http://schemas.microsoft.com/office/drawing/2014/main" id="{94EC8069-0851-EEC4-11C1-170E87FDD3F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PRESERVER (O-)</a:t>
            </a:r>
          </a:p>
        </p:txBody>
      </p:sp>
      <p:sp>
        <p:nvSpPr>
          <p:cNvPr id="15" name="object 4">
            <a:extLst>
              <a:ext uri="{FF2B5EF4-FFF2-40B4-BE49-F238E27FC236}">
                <a16:creationId xmlns:a16="http://schemas.microsoft.com/office/drawing/2014/main" id="{AEBA93C9-88FF-92D2-51C7-8786FB13ECBD}"/>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EXPLORER (O+)</a:t>
            </a:r>
          </a:p>
        </p:txBody>
      </p:sp>
      <p:sp>
        <p:nvSpPr>
          <p:cNvPr id="16" name="object 4">
            <a:extLst>
              <a:ext uri="{FF2B5EF4-FFF2-40B4-BE49-F238E27FC236}">
                <a16:creationId xmlns:a16="http://schemas.microsoft.com/office/drawing/2014/main" id="{126EA7B5-4883-F289-D26A-6CCBF5CF1FF4}"/>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MODERATE (O=)</a:t>
            </a:r>
          </a:p>
        </p:txBody>
      </p:sp>
      <p:sp>
        <p:nvSpPr>
          <p:cNvPr id="17" name="object 4">
            <a:extLst>
              <a:ext uri="{FF2B5EF4-FFF2-40B4-BE49-F238E27FC236}">
                <a16:creationId xmlns:a16="http://schemas.microsoft.com/office/drawing/2014/main" id="{F9726E7C-8FD0-C058-EA52-EC84CE8D24A6}"/>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23C612AB-549B-B9B5-302C-DE747AE9998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19" name="object 4">
            <a:extLst>
              <a:ext uri="{FF2B5EF4-FFF2-40B4-BE49-F238E27FC236}">
                <a16:creationId xmlns:a16="http://schemas.microsoft.com/office/drawing/2014/main" id="{F2E5A246-D9A9-29FD-0A08-CE4C762921FA}"/>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2" name="Picture 31" descr="A white square with a letter&#10;&#10;Description automatically generated">
            <a:hlinkClick r:id="rId13" action="ppaction://hlinksldjump"/>
            <a:extLst>
              <a:ext uri="{FF2B5EF4-FFF2-40B4-BE49-F238E27FC236}">
                <a16:creationId xmlns:a16="http://schemas.microsoft.com/office/drawing/2014/main" id="{72AD1923-571C-D505-93A7-0DCDC9FED9F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77CD10BE-4ED5-BD7E-1A05-39E352CCC00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34" name="Picture 33" descr="A white letter on a grey square&#10;&#10;Description automatically generated">
            <a:hlinkClick r:id="rId15" action="ppaction://hlinksldjump"/>
            <a:extLst>
              <a:ext uri="{FF2B5EF4-FFF2-40B4-BE49-F238E27FC236}">
                <a16:creationId xmlns:a16="http://schemas.microsoft.com/office/drawing/2014/main" id="{2556641E-06FA-147D-D1F1-AE57CC1D1FC4}"/>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41" name="Picture 40" descr="A white square with a letter&#10;&#10;Description automatically generated">
            <a:hlinkClick r:id="rId9" action="ppaction://hlinksldjump"/>
            <a:extLst>
              <a:ext uri="{FF2B5EF4-FFF2-40B4-BE49-F238E27FC236}">
                <a16:creationId xmlns:a16="http://schemas.microsoft.com/office/drawing/2014/main" id="{4EB68CFE-563D-0E79-54AE-5D9AC21D287B}"/>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sp>
        <p:nvSpPr>
          <p:cNvPr id="47" name="Rectangle 46">
            <a:extLst>
              <a:ext uri="{FF2B5EF4-FFF2-40B4-BE49-F238E27FC236}">
                <a16:creationId xmlns:a16="http://schemas.microsoft.com/office/drawing/2014/main" id="{08E96D1F-2A46-BDA9-00EC-D40E64B988BE}"/>
              </a:ext>
            </a:extLst>
          </p:cNvPr>
          <p:cNvSpPr/>
          <p:nvPr/>
        </p:nvSpPr>
        <p:spPr>
          <a:xfrm>
            <a:off x="6932679" y="3765509"/>
            <a:ext cx="17540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preservation</a:t>
            </a:r>
            <a:r>
              <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lang="en-US" sz="100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improvement</a:t>
            </a:r>
            <a:endPar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endParaRPr>
          </a:p>
        </p:txBody>
      </p:sp>
      <p:sp>
        <p:nvSpPr>
          <p:cNvPr id="48" name="object 4">
            <a:extLst>
              <a:ext uri="{FF2B5EF4-FFF2-40B4-BE49-F238E27FC236}">
                <a16:creationId xmlns:a16="http://schemas.microsoft.com/office/drawing/2014/main" id="{B503029E-AE9B-14F1-A4A2-C71358BD9E6C}"/>
              </a:ext>
            </a:extLst>
          </p:cNvPr>
          <p:cNvSpPr txBox="1">
            <a:spLocks/>
          </p:cNvSpPr>
          <p:nvPr/>
        </p:nvSpPr>
        <p:spPr>
          <a:xfrm rot="16200000">
            <a:off x="-954560" y="5372592"/>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O3: Change</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57" name="Rectangle 56">
            <a:extLst>
              <a:ext uri="{FF2B5EF4-FFF2-40B4-BE49-F238E27FC236}">
                <a16:creationId xmlns:a16="http://schemas.microsoft.com/office/drawing/2014/main" id="{4321E414-0A29-D603-1E41-265AD2D96E97}"/>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bject 4">
            <a:extLst>
              <a:ext uri="{FF2B5EF4-FFF2-40B4-BE49-F238E27FC236}">
                <a16:creationId xmlns:a16="http://schemas.microsoft.com/office/drawing/2014/main" id="{623BED38-D8BA-97C0-C95E-1C5C3D358FC5}"/>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rPr>
              <a:t>Do you prefer tried and true approaches and processes at work?</a:t>
            </a:r>
          </a:p>
        </p:txBody>
      </p:sp>
      <p:grpSp>
        <p:nvGrpSpPr>
          <p:cNvPr id="59" name="Group 58">
            <a:extLst>
              <a:ext uri="{FF2B5EF4-FFF2-40B4-BE49-F238E27FC236}">
                <a16:creationId xmlns:a16="http://schemas.microsoft.com/office/drawing/2014/main" id="{7235AB2C-2061-39DB-2B74-98CAF71B8ED5}"/>
              </a:ext>
            </a:extLst>
          </p:cNvPr>
          <p:cNvGrpSpPr/>
          <p:nvPr/>
        </p:nvGrpSpPr>
        <p:grpSpPr>
          <a:xfrm>
            <a:off x="1419881" y="4900058"/>
            <a:ext cx="9358869" cy="91576"/>
            <a:chOff x="1411236" y="1688541"/>
            <a:chExt cx="9358869" cy="91576"/>
          </a:xfrm>
          <a:solidFill>
            <a:srgbClr val="E48179">
              <a:alpha val="81961"/>
            </a:srgbClr>
          </a:solidFill>
        </p:grpSpPr>
        <p:sp>
          <p:nvSpPr>
            <p:cNvPr id="60" name="Rectangle 59">
              <a:hlinkClick r:id="rId7" action="ppaction://hlinksldjump"/>
              <a:extLst>
                <a:ext uri="{FF2B5EF4-FFF2-40B4-BE49-F238E27FC236}">
                  <a16:creationId xmlns:a16="http://schemas.microsoft.com/office/drawing/2014/main" id="{E6D6D9A2-74E6-F9A7-A990-2D343D8C5F18}"/>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hlinkClick r:id="rId7" action="ppaction://hlinksldjump"/>
              <a:extLst>
                <a:ext uri="{FF2B5EF4-FFF2-40B4-BE49-F238E27FC236}">
                  <a16:creationId xmlns:a16="http://schemas.microsoft.com/office/drawing/2014/main" id="{1B4B2A2A-74BC-40DE-3F99-BE8901511B78}"/>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8DC9F9B8-D906-F8C4-79F9-267AD628DB0E}"/>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C7981ED4-52AB-4A39-1C7B-A4DEB75978F9}"/>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7797473-0A79-5307-746C-CEF770723AD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8" name="object 4">
            <a:extLst>
              <a:ext uri="{FF2B5EF4-FFF2-40B4-BE49-F238E27FC236}">
                <a16:creationId xmlns:a16="http://schemas.microsoft.com/office/drawing/2014/main" id="{C7EA347B-ED9E-1D1D-0F90-0BA7B3D6CBED}"/>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C</a:t>
            </a:r>
            <a:r>
              <a:rPr lang="en-US" sz="1000" dirty="0" err="1">
                <a:latin typeface="Verdana" panose="020B0604030504040204" pitchFamily="34" charset="0"/>
                <a:cs typeface="Lucida Grande" panose="020B0600040502020204" pitchFamily="34" charset="0"/>
              </a:rPr>
              <a:t>hange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69" name="object 4">
            <a:extLst>
              <a:ext uri="{FF2B5EF4-FFF2-40B4-BE49-F238E27FC236}">
                <a16:creationId xmlns:a16="http://schemas.microsoft.com/office/drawing/2014/main" id="{17DF83B2-3B8C-396E-240A-536FF0576F00}"/>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C</a:t>
            </a:r>
            <a:r>
              <a:rPr lang="en-US" sz="1000" dirty="0" err="1">
                <a:latin typeface="Verdana" panose="020B0604030504040204" pitchFamily="34" charset="0"/>
                <a:cs typeface="Lucida Grande" panose="020B0600040502020204" pitchFamily="34" charset="0"/>
              </a:rPr>
              <a:t>hange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9" name="object 4">
            <a:extLst>
              <a:ext uri="{FF2B5EF4-FFF2-40B4-BE49-F238E27FC236}">
                <a16:creationId xmlns:a16="http://schemas.microsoft.com/office/drawing/2014/main" id="{F6691DB3-B90A-F5C4-74A6-3081C1440CF2}"/>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C</a:t>
            </a:r>
            <a:r>
              <a:rPr lang="en-US" sz="1000" dirty="0" err="1">
                <a:latin typeface="Verdana" panose="020B0604030504040204" pitchFamily="34" charset="0"/>
                <a:cs typeface="Lucida Grande" panose="020B0600040502020204" pitchFamily="34" charset="0"/>
              </a:rPr>
              <a:t>hange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 name="Rectangle 2">
            <a:hlinkClick r:id="rId17" action="ppaction://hlinksldjump"/>
            <a:extLst>
              <a:ext uri="{FF2B5EF4-FFF2-40B4-BE49-F238E27FC236}">
                <a16:creationId xmlns:a16="http://schemas.microsoft.com/office/drawing/2014/main" id="{FCA237DE-36A9-3551-381C-E608AAE56EA1}"/>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hlinkClick r:id="rId18" action="ppaction://hlinksldjump"/>
            <a:extLst>
              <a:ext uri="{FF2B5EF4-FFF2-40B4-BE49-F238E27FC236}">
                <a16:creationId xmlns:a16="http://schemas.microsoft.com/office/drawing/2014/main" id="{BF348F67-EE20-75A1-B8A4-4D7B7ECA280B}"/>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1" name="Rectangle 20">
            <a:hlinkClick r:id="rId18" action="ppaction://hlinksldjump"/>
            <a:extLst>
              <a:ext uri="{FF2B5EF4-FFF2-40B4-BE49-F238E27FC236}">
                <a16:creationId xmlns:a16="http://schemas.microsoft.com/office/drawing/2014/main" id="{A0AF9A04-62DB-8C55-55AD-2AE65DA713CE}"/>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2944635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AE82CF-6A95-A82D-EA6D-51EA5158FB18}"/>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31" name="Rectangle 30">
            <a:extLst>
              <a:ext uri="{FF2B5EF4-FFF2-40B4-BE49-F238E27FC236}">
                <a16:creationId xmlns:a16="http://schemas.microsoft.com/office/drawing/2014/main" id="{6DA99F37-44BC-8834-9FD2-E9AE61EE9B8F}"/>
              </a:ext>
            </a:extLst>
          </p:cNvPr>
          <p:cNvSpPr/>
          <p:nvPr/>
        </p:nvSpPr>
        <p:spPr>
          <a:xfrm>
            <a:off x="-1" y="2684569"/>
            <a:ext cx="12191999" cy="2622240"/>
          </a:xfrm>
          <a:prstGeom prst="rect">
            <a:avLst/>
          </a:prstGeom>
          <a:solidFill>
            <a:srgbClr val="F45C5C">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bject 4">
            <a:extLst>
              <a:ext uri="{FF2B5EF4-FFF2-40B4-BE49-F238E27FC236}">
                <a16:creationId xmlns:a16="http://schemas.microsoft.com/office/drawing/2014/main" id="{E5ADBC8A-9C85-EA11-1C5D-456F7729F483}"/>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A33E3D"/>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p:txBody>
      </p:sp>
      <p:pic>
        <p:nvPicPr>
          <p:cNvPr id="24" name="Picture 23" descr="A logo with a black background&#10;&#10;Description automatically generated">
            <a:hlinkClick r:id="rId3" action="ppaction://hlinksldjump"/>
            <a:extLst>
              <a:ext uri="{FF2B5EF4-FFF2-40B4-BE49-F238E27FC236}">
                <a16:creationId xmlns:a16="http://schemas.microsoft.com/office/drawing/2014/main" id="{059867D1-E0F8-09B2-CEC9-AD9F09D2E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4" name="Title 3">
            <a:extLst>
              <a:ext uri="{FF2B5EF4-FFF2-40B4-BE49-F238E27FC236}">
                <a16:creationId xmlns:a16="http://schemas.microsoft.com/office/drawing/2014/main" id="{0C96E8FC-2290-4F0A-B432-46E88460587F}"/>
              </a:ext>
            </a:extLst>
          </p:cNvPr>
          <p:cNvSpPr>
            <a:spLocks noGrp="1"/>
          </p:cNvSpPr>
          <p:nvPr>
            <p:ph type="title" idx="4294967295"/>
          </p:nvPr>
        </p:nvSpPr>
        <p:spPr/>
        <p:txBody>
          <a:bodyPr/>
          <a:lstStyle/>
          <a:p>
            <a:r>
              <a:rPr lang="en-US">
                <a:solidFill>
                  <a:schemeClr val="bg1"/>
                </a:solidFill>
              </a:rPr>
              <a:t>O1: Imagination</a:t>
            </a:r>
          </a:p>
        </p:txBody>
      </p:sp>
      <p:sp>
        <p:nvSpPr>
          <p:cNvPr id="2" name="Rectangle 1"/>
          <p:cNvSpPr/>
          <p:nvPr/>
        </p:nvSpPr>
        <p:spPr>
          <a:xfrm>
            <a:off x="0" y="4101219"/>
            <a:ext cx="12192000" cy="2832981"/>
          </a:xfrm>
          <a:prstGeom prst="rect">
            <a:avLst/>
          </a:prstGeom>
          <a:solidFill>
            <a:srgbClr val="A33E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Isosceles Triangle 80"/>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3" name="Isosceles Triangle 82"/>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4" name="Isosceles Triangle 83"/>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ounded Rectangle 98">
            <a:hlinkClick r:id="rId5" action="ppaction://hlinksldjump"/>
          </p:cNvPr>
          <p:cNvSpPr/>
          <p:nvPr/>
        </p:nvSpPr>
        <p:spPr>
          <a:xfrm>
            <a:off x="36677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O1: Imagination</a:t>
            </a:r>
          </a:p>
        </p:txBody>
      </p:sp>
      <p:sp>
        <p:nvSpPr>
          <p:cNvPr id="100" name="Rounded Rectangle 99">
            <a:hlinkClick r:id="rId6" action="ppaction://hlinksldjump"/>
          </p:cNvPr>
          <p:cNvSpPr/>
          <p:nvPr/>
        </p:nvSpPr>
        <p:spPr>
          <a:xfrm>
            <a:off x="5361238" y="3323021"/>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O2: Complexity</a:t>
            </a:r>
          </a:p>
        </p:txBody>
      </p:sp>
      <p:sp>
        <p:nvSpPr>
          <p:cNvPr id="101" name="Rounded Rectangle 100">
            <a:hlinkClick r:id="rId7" action="ppaction://hlinksldjump"/>
          </p:cNvPr>
          <p:cNvSpPr/>
          <p:nvPr/>
        </p:nvSpPr>
        <p:spPr>
          <a:xfrm>
            <a:off x="7054717" y="3323021"/>
            <a:ext cx="1468401" cy="399626"/>
          </a:xfrm>
          <a:prstGeom prst="roundRect">
            <a:avLst>
              <a:gd name="adj" fmla="val 0"/>
            </a:avLst>
          </a:prstGeom>
          <a:solidFill>
            <a:srgbClr val="A33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O3: Change</a:t>
            </a:r>
          </a:p>
        </p:txBody>
      </p:sp>
      <p:sp>
        <p:nvSpPr>
          <p:cNvPr id="51" name="Rectangle 50">
            <a:hlinkClick r:id="rId8" action="ppaction://hlinksldjump"/>
            <a:extLst>
              <a:ext uri="{FF2B5EF4-FFF2-40B4-BE49-F238E27FC236}">
                <a16:creationId xmlns:a16="http://schemas.microsoft.com/office/drawing/2014/main" id="{238BF4B4-4395-461D-A03B-F6D3305EEB06}"/>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9" action="ppaction://hlinksldjump"/>
            <a:extLst>
              <a:ext uri="{FF2B5EF4-FFF2-40B4-BE49-F238E27FC236}">
                <a16:creationId xmlns:a16="http://schemas.microsoft.com/office/drawing/2014/main" id="{BD902273-4F70-41F6-B9EA-29D4447E8719}"/>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hlinkClick r:id="" action="ppaction://noaction"/>
            <a:extLst>
              <a:ext uri="{FF2B5EF4-FFF2-40B4-BE49-F238E27FC236}">
                <a16:creationId xmlns:a16="http://schemas.microsoft.com/office/drawing/2014/main" id="{87A471BC-CFF5-47D7-BB99-96760B247D8E}"/>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0" action="ppaction://hlinksldjump"/>
            <a:extLst>
              <a:ext uri="{FF2B5EF4-FFF2-40B4-BE49-F238E27FC236}">
                <a16:creationId xmlns:a16="http://schemas.microsoft.com/office/drawing/2014/main" id="{7BC4F47D-1B62-4994-B58F-35C08D22F531}"/>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9" action="ppaction://hlinksldjump"/>
            <a:extLst>
              <a:ext uri="{FF2B5EF4-FFF2-40B4-BE49-F238E27FC236}">
                <a16:creationId xmlns:a16="http://schemas.microsoft.com/office/drawing/2014/main" id="{CB52500E-AC6E-4367-9E25-069DB26CF746}"/>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2C46B8E-02A4-959F-DC3A-34B759F9C9DD}"/>
              </a:ext>
            </a:extLst>
          </p:cNvPr>
          <p:cNvGrpSpPr/>
          <p:nvPr/>
        </p:nvGrpSpPr>
        <p:grpSpPr>
          <a:xfrm>
            <a:off x="1411236" y="1856181"/>
            <a:ext cx="9358869" cy="91576"/>
            <a:chOff x="1411236" y="1688541"/>
            <a:chExt cx="9358869" cy="91576"/>
          </a:xfrm>
          <a:solidFill>
            <a:srgbClr val="A33E3D">
              <a:alpha val="32941"/>
            </a:srgbClr>
          </a:solidFill>
        </p:grpSpPr>
        <p:sp>
          <p:nvSpPr>
            <p:cNvPr id="6" name="Rectangle 5">
              <a:extLst>
                <a:ext uri="{FF2B5EF4-FFF2-40B4-BE49-F238E27FC236}">
                  <a16:creationId xmlns:a16="http://schemas.microsoft.com/office/drawing/2014/main" id="{CFEC4377-D136-DE2E-37DE-395AC39F03EF}"/>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AAD35B-58EE-5E8D-FB30-A85E492730D9}"/>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3A57DF9-5BA0-08BC-0351-BC449AEAC6C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54A5FB3-1CF8-26C8-48B8-2DAE5130BA65}"/>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DD7F1E6-CF5E-4EF8-596F-0F215488ECE5}"/>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Isosceles Triangle 67">
            <a:extLst>
              <a:ext uri="{FF2B5EF4-FFF2-40B4-BE49-F238E27FC236}">
                <a16:creationId xmlns:a16="http://schemas.microsoft.com/office/drawing/2014/main" id="{420EF1E8-799C-B38E-6E20-A01A7C69AD00}"/>
              </a:ext>
            </a:extLst>
          </p:cNvPr>
          <p:cNvSpPr/>
          <p:nvPr/>
        </p:nvSpPr>
        <p:spPr>
          <a:xfrm rot="10800000">
            <a:off x="5851798" y="483"/>
            <a:ext cx="488404" cy="210518"/>
          </a:xfrm>
          <a:prstGeom prst="triangle">
            <a:avLst/>
          </a:prstGeom>
          <a:solidFill>
            <a:srgbClr val="A3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12" name="Picture 11" descr="A white circle in a red square&#10;&#10;Description automatically generated">
            <a:hlinkClick r:id="rId11" action="ppaction://hlinksldjump"/>
            <a:extLst>
              <a:ext uri="{FF2B5EF4-FFF2-40B4-BE49-F238E27FC236}">
                <a16:creationId xmlns:a16="http://schemas.microsoft.com/office/drawing/2014/main" id="{5EE5469C-0EF0-9C62-3B14-C537D0F4A15F}"/>
              </a:ext>
            </a:extLst>
          </p:cNvPr>
          <p:cNvPicPr>
            <a:picLocks noChangeAspect="1"/>
          </p:cNvPicPr>
          <p:nvPr/>
        </p:nvPicPr>
        <p:blipFill rotWithShape="1">
          <a:blip r:embed="rId12">
            <a:extLst>
              <a:ext uri="{28A0092B-C50C-407E-A947-70E740481C1C}">
                <a14:useLocalDpi xmlns:a14="http://schemas.microsoft.com/office/drawing/2010/main" val="0"/>
              </a:ext>
            </a:extLst>
          </a:blip>
          <a:srcRect l="15455" t="8733" r="6313" b="12239"/>
          <a:stretch/>
        </p:blipFill>
        <p:spPr>
          <a:xfrm>
            <a:off x="5804101" y="368781"/>
            <a:ext cx="610468" cy="612485"/>
          </a:xfrm>
          <a:prstGeom prst="rect">
            <a:avLst/>
          </a:prstGeom>
        </p:spPr>
      </p:pic>
      <p:sp>
        <p:nvSpPr>
          <p:cNvPr id="13" name="Rectangle 12">
            <a:extLst>
              <a:ext uri="{FF2B5EF4-FFF2-40B4-BE49-F238E27FC236}">
                <a16:creationId xmlns:a16="http://schemas.microsoft.com/office/drawing/2014/main" id="{C54F47BC-FDA8-B40F-9154-218E536828D7}"/>
              </a:ext>
            </a:extLst>
          </p:cNvPr>
          <p:cNvSpPr/>
          <p:nvPr/>
        </p:nvSpPr>
        <p:spPr>
          <a:xfrm>
            <a:off x="4483745" y="818588"/>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Originality</a:t>
            </a:r>
            <a:endParaRPr kumimoji="0" lang="en-US" sz="15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ARE OPEN TO NEW EXPERIENCES AND NEW WAYS OF DOING THINGS</a:t>
            </a:r>
          </a:p>
        </p:txBody>
      </p:sp>
      <p:sp>
        <p:nvSpPr>
          <p:cNvPr id="14" name="object 4">
            <a:extLst>
              <a:ext uri="{FF2B5EF4-FFF2-40B4-BE49-F238E27FC236}">
                <a16:creationId xmlns:a16="http://schemas.microsoft.com/office/drawing/2014/main" id="{94EC8069-0851-EEC4-11C1-170E87FDD3F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PRESERVER (O-)</a:t>
            </a:r>
          </a:p>
        </p:txBody>
      </p:sp>
      <p:sp>
        <p:nvSpPr>
          <p:cNvPr id="15" name="object 4">
            <a:extLst>
              <a:ext uri="{FF2B5EF4-FFF2-40B4-BE49-F238E27FC236}">
                <a16:creationId xmlns:a16="http://schemas.microsoft.com/office/drawing/2014/main" id="{AEBA93C9-88FF-92D2-51C7-8786FB13ECBD}"/>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EXPLORER (O+)</a:t>
            </a:r>
          </a:p>
        </p:txBody>
      </p:sp>
      <p:sp>
        <p:nvSpPr>
          <p:cNvPr id="16" name="object 4">
            <a:extLst>
              <a:ext uri="{FF2B5EF4-FFF2-40B4-BE49-F238E27FC236}">
                <a16:creationId xmlns:a16="http://schemas.microsoft.com/office/drawing/2014/main" id="{126EA7B5-4883-F289-D26A-6CCBF5CF1FF4}"/>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MODERATE (O=)</a:t>
            </a:r>
          </a:p>
        </p:txBody>
      </p:sp>
      <p:sp>
        <p:nvSpPr>
          <p:cNvPr id="17" name="object 4">
            <a:extLst>
              <a:ext uri="{FF2B5EF4-FFF2-40B4-BE49-F238E27FC236}">
                <a16:creationId xmlns:a16="http://schemas.microsoft.com/office/drawing/2014/main" id="{F9726E7C-8FD0-C058-EA52-EC84CE8D24A6}"/>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23C612AB-549B-B9B5-302C-DE747AE9998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19" name="object 4">
            <a:extLst>
              <a:ext uri="{FF2B5EF4-FFF2-40B4-BE49-F238E27FC236}">
                <a16:creationId xmlns:a16="http://schemas.microsoft.com/office/drawing/2014/main" id="{F2E5A246-D9A9-29FD-0A08-CE4C762921FA}"/>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2" name="Picture 31" descr="A white square with a letter&#10;&#10;Description automatically generated">
            <a:hlinkClick r:id="rId13" action="ppaction://hlinksldjump"/>
            <a:extLst>
              <a:ext uri="{FF2B5EF4-FFF2-40B4-BE49-F238E27FC236}">
                <a16:creationId xmlns:a16="http://schemas.microsoft.com/office/drawing/2014/main" id="{72AD1923-571C-D505-93A7-0DCDC9FED9F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77CD10BE-4ED5-BD7E-1A05-39E352CCC00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34" name="Picture 33" descr="A white letter on a grey square&#10;&#10;Description automatically generated">
            <a:hlinkClick r:id="rId15" action="ppaction://hlinksldjump"/>
            <a:extLst>
              <a:ext uri="{FF2B5EF4-FFF2-40B4-BE49-F238E27FC236}">
                <a16:creationId xmlns:a16="http://schemas.microsoft.com/office/drawing/2014/main" id="{2556641E-06FA-147D-D1F1-AE57CC1D1FC4}"/>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41" name="Picture 40" descr="A white square with a letter&#10;&#10;Description automatically generated">
            <a:hlinkClick r:id="rId9" action="ppaction://hlinksldjump"/>
            <a:extLst>
              <a:ext uri="{FF2B5EF4-FFF2-40B4-BE49-F238E27FC236}">
                <a16:creationId xmlns:a16="http://schemas.microsoft.com/office/drawing/2014/main" id="{4EB68CFE-563D-0E79-54AE-5D9AC21D287B}"/>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sp>
        <p:nvSpPr>
          <p:cNvPr id="48" name="object 4">
            <a:extLst>
              <a:ext uri="{FF2B5EF4-FFF2-40B4-BE49-F238E27FC236}">
                <a16:creationId xmlns:a16="http://schemas.microsoft.com/office/drawing/2014/main" id="{B503029E-AE9B-14F1-A4A2-C71358BD9E6C}"/>
              </a:ext>
            </a:extLst>
          </p:cNvPr>
          <p:cNvSpPr txBox="1">
            <a:spLocks/>
          </p:cNvSpPr>
          <p:nvPr/>
        </p:nvSpPr>
        <p:spPr>
          <a:xfrm rot="16200000">
            <a:off x="-954560" y="5372592"/>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O3: Change</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57" name="Rectangle 56">
            <a:extLst>
              <a:ext uri="{FF2B5EF4-FFF2-40B4-BE49-F238E27FC236}">
                <a16:creationId xmlns:a16="http://schemas.microsoft.com/office/drawing/2014/main" id="{4321E414-0A29-D603-1E41-265AD2D96E97}"/>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bject 4">
            <a:extLst>
              <a:ext uri="{FF2B5EF4-FFF2-40B4-BE49-F238E27FC236}">
                <a16:creationId xmlns:a16="http://schemas.microsoft.com/office/drawing/2014/main" id="{623BED38-D8BA-97C0-C95E-1C5C3D358FC5}"/>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rPr>
              <a:t>Or do you </a:t>
            </a:r>
            <a:r>
              <a:rPr kumimoji="0" lang="en-US" sz="1600" b="1" u="none" strike="noStrike" kern="1200" cap="none" spc="0" normalizeH="0" baseline="0" noProof="0">
                <a:ln>
                  <a:noFill/>
                </a:ln>
                <a:solidFill>
                  <a:srgbClr val="A33E3D"/>
                </a:solidFill>
                <a:effectLst/>
                <a:uLnTx/>
                <a:uFillTx/>
                <a:latin typeface="Garamond" panose="02020404030301010803" pitchFamily="18" charset="0"/>
                <a:ea typeface="Palatino" pitchFamily="2" charset="77"/>
              </a:rPr>
              <a:t>find </a:t>
            </a:r>
            <a:r>
              <a:rPr kumimoji="0" lang="en-US" sz="1600" b="1"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rPr>
              <a:t>yourself seeking out new ways of doing things and switching things up?</a:t>
            </a:r>
          </a:p>
        </p:txBody>
      </p:sp>
      <p:sp>
        <p:nvSpPr>
          <p:cNvPr id="60" name="Rectangle 59">
            <a:hlinkClick r:id="rId7" action="ppaction://hlinksldjump"/>
            <a:extLst>
              <a:ext uri="{FF2B5EF4-FFF2-40B4-BE49-F238E27FC236}">
                <a16:creationId xmlns:a16="http://schemas.microsoft.com/office/drawing/2014/main" id="{E6D6D9A2-74E6-F9A7-A990-2D343D8C5F18}"/>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1" name="Rectangle 60">
            <a:hlinkClick r:id="rId7" action="ppaction://hlinksldjump"/>
            <a:extLst>
              <a:ext uri="{FF2B5EF4-FFF2-40B4-BE49-F238E27FC236}">
                <a16:creationId xmlns:a16="http://schemas.microsoft.com/office/drawing/2014/main" id="{1B4B2A2A-74BC-40DE-3F99-BE8901511B78}"/>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2" name="Rectangle 61">
            <a:extLst>
              <a:ext uri="{FF2B5EF4-FFF2-40B4-BE49-F238E27FC236}">
                <a16:creationId xmlns:a16="http://schemas.microsoft.com/office/drawing/2014/main" id="{8DC9F9B8-D906-F8C4-79F9-267AD628DB0E}"/>
              </a:ext>
            </a:extLst>
          </p:cNvPr>
          <p:cNvSpPr/>
          <p:nvPr/>
        </p:nvSpPr>
        <p:spPr>
          <a:xfrm>
            <a:off x="4332746" y="4900784"/>
            <a:ext cx="3524261" cy="84586"/>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C7981ED4-52AB-4A39-1C7B-A4DEB75978F9}"/>
              </a:ext>
            </a:extLst>
          </p:cNvPr>
          <p:cNvSpPr/>
          <p:nvPr/>
        </p:nvSpPr>
        <p:spPr>
          <a:xfrm>
            <a:off x="7967295" y="4906967"/>
            <a:ext cx="2008328" cy="78501"/>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7797473-0A79-5307-746C-CEF770723AD9}"/>
              </a:ext>
            </a:extLst>
          </p:cNvPr>
          <p:cNvSpPr/>
          <p:nvPr/>
        </p:nvSpPr>
        <p:spPr>
          <a:xfrm>
            <a:off x="10095619" y="4906303"/>
            <a:ext cx="683131" cy="79548"/>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object 4">
            <a:extLst>
              <a:ext uri="{FF2B5EF4-FFF2-40B4-BE49-F238E27FC236}">
                <a16:creationId xmlns:a16="http://schemas.microsoft.com/office/drawing/2014/main" id="{C7EA347B-ED9E-1D1D-0F90-0BA7B3D6CBED}"/>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C</a:t>
            </a:r>
            <a:r>
              <a:rPr lang="en-US" sz="1000" dirty="0" err="1">
                <a:latin typeface="Verdana" panose="020B0604030504040204" pitchFamily="34" charset="0"/>
                <a:cs typeface="Lucida Grande" panose="020B0600040502020204" pitchFamily="34" charset="0"/>
              </a:rPr>
              <a:t>hange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69" name="object 4">
            <a:extLst>
              <a:ext uri="{FF2B5EF4-FFF2-40B4-BE49-F238E27FC236}">
                <a16:creationId xmlns:a16="http://schemas.microsoft.com/office/drawing/2014/main" id="{17DF83B2-3B8C-396E-240A-536FF0576F00}"/>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C</a:t>
            </a:r>
            <a:r>
              <a:rPr lang="en-US" sz="1000" dirty="0" err="1">
                <a:latin typeface="Verdana" panose="020B0604030504040204" pitchFamily="34" charset="0"/>
                <a:cs typeface="Lucida Grande" panose="020B0600040502020204" pitchFamily="34" charset="0"/>
              </a:rPr>
              <a:t>hange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9" name="object 4">
            <a:extLst>
              <a:ext uri="{FF2B5EF4-FFF2-40B4-BE49-F238E27FC236}">
                <a16:creationId xmlns:a16="http://schemas.microsoft.com/office/drawing/2014/main" id="{F6691DB3-B90A-F5C4-74A6-3081C1440CF2}"/>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C</a:t>
            </a:r>
            <a:r>
              <a:rPr lang="en-US" sz="1000" dirty="0" err="1">
                <a:latin typeface="Verdana" panose="020B0604030504040204" pitchFamily="34" charset="0"/>
                <a:cs typeface="Lucida Grande" panose="020B0600040502020204" pitchFamily="34" charset="0"/>
              </a:rPr>
              <a:t>hange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 name="Rectangle 2">
            <a:hlinkClick r:id="rId17" action="ppaction://hlinksldjump"/>
            <a:extLst>
              <a:ext uri="{FF2B5EF4-FFF2-40B4-BE49-F238E27FC236}">
                <a16:creationId xmlns:a16="http://schemas.microsoft.com/office/drawing/2014/main" id="{FCA237DE-36A9-3551-381C-E608AAE56EA1}"/>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hlinkClick r:id="rId18" action="ppaction://hlinksldjump"/>
            <a:extLst>
              <a:ext uri="{FF2B5EF4-FFF2-40B4-BE49-F238E27FC236}">
                <a16:creationId xmlns:a16="http://schemas.microsoft.com/office/drawing/2014/main" id="{BF348F67-EE20-75A1-B8A4-4D7B7ECA280B}"/>
              </a:ext>
            </a:extLst>
          </p:cNvPr>
          <p:cNvSpPr/>
          <p:nvPr/>
        </p:nvSpPr>
        <p:spPr>
          <a:xfrm>
            <a:off x="7968418" y="4911118"/>
            <a:ext cx="2008328" cy="78501"/>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1" name="Rectangle 20">
            <a:hlinkClick r:id="rId18" action="ppaction://hlinksldjump"/>
            <a:extLst>
              <a:ext uri="{FF2B5EF4-FFF2-40B4-BE49-F238E27FC236}">
                <a16:creationId xmlns:a16="http://schemas.microsoft.com/office/drawing/2014/main" id="{A0AF9A04-62DB-8C55-55AD-2AE65DA713CE}"/>
              </a:ext>
            </a:extLst>
          </p:cNvPr>
          <p:cNvSpPr/>
          <p:nvPr/>
        </p:nvSpPr>
        <p:spPr>
          <a:xfrm>
            <a:off x="10096742" y="4910454"/>
            <a:ext cx="683131" cy="79548"/>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D0F56AB3-13F5-D53C-CAFD-6861FCABCAB7}"/>
              </a:ext>
            </a:extLst>
          </p:cNvPr>
          <p:cNvSpPr/>
          <p:nvPr/>
        </p:nvSpPr>
        <p:spPr>
          <a:xfrm>
            <a:off x="6932679" y="3765509"/>
            <a:ext cx="17540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preservation</a:t>
            </a:r>
            <a:r>
              <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improvement</a:t>
            </a:r>
            <a:endPar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endParaRPr>
          </a:p>
        </p:txBody>
      </p:sp>
    </p:spTree>
    <p:extLst>
      <p:ext uri="{BB962C8B-B14F-4D97-AF65-F5344CB8AC3E}">
        <p14:creationId xmlns:p14="http://schemas.microsoft.com/office/powerpoint/2010/main" val="39828438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AE82CF-6A95-A82D-EA6D-51EA5158FB18}"/>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31" name="Rectangle 30">
            <a:extLst>
              <a:ext uri="{FF2B5EF4-FFF2-40B4-BE49-F238E27FC236}">
                <a16:creationId xmlns:a16="http://schemas.microsoft.com/office/drawing/2014/main" id="{6DA99F37-44BC-8834-9FD2-E9AE61EE9B8F}"/>
              </a:ext>
            </a:extLst>
          </p:cNvPr>
          <p:cNvSpPr/>
          <p:nvPr/>
        </p:nvSpPr>
        <p:spPr>
          <a:xfrm>
            <a:off x="-1" y="2684569"/>
            <a:ext cx="12191999" cy="2622240"/>
          </a:xfrm>
          <a:prstGeom prst="rect">
            <a:avLst/>
          </a:prstGeom>
          <a:solidFill>
            <a:srgbClr val="F45C5C">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bject 4">
            <a:extLst>
              <a:ext uri="{FF2B5EF4-FFF2-40B4-BE49-F238E27FC236}">
                <a16:creationId xmlns:a16="http://schemas.microsoft.com/office/drawing/2014/main" id="{E5ADBC8A-9C85-EA11-1C5D-456F7729F483}"/>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A33E3D"/>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p:txBody>
      </p:sp>
      <p:pic>
        <p:nvPicPr>
          <p:cNvPr id="24" name="Picture 23" descr="A logo with a black background&#10;&#10;Description automatically generated">
            <a:hlinkClick r:id="rId3" action="ppaction://hlinksldjump"/>
            <a:extLst>
              <a:ext uri="{FF2B5EF4-FFF2-40B4-BE49-F238E27FC236}">
                <a16:creationId xmlns:a16="http://schemas.microsoft.com/office/drawing/2014/main" id="{059867D1-E0F8-09B2-CEC9-AD9F09D2E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4" name="Title 3">
            <a:extLst>
              <a:ext uri="{FF2B5EF4-FFF2-40B4-BE49-F238E27FC236}">
                <a16:creationId xmlns:a16="http://schemas.microsoft.com/office/drawing/2014/main" id="{0C96E8FC-2290-4F0A-B432-46E88460587F}"/>
              </a:ext>
            </a:extLst>
          </p:cNvPr>
          <p:cNvSpPr>
            <a:spLocks noGrp="1"/>
          </p:cNvSpPr>
          <p:nvPr>
            <p:ph type="title" idx="4294967295"/>
          </p:nvPr>
        </p:nvSpPr>
        <p:spPr/>
        <p:txBody>
          <a:bodyPr/>
          <a:lstStyle/>
          <a:p>
            <a:r>
              <a:rPr lang="en-US">
                <a:solidFill>
                  <a:schemeClr val="bg1"/>
                </a:solidFill>
              </a:rPr>
              <a:t>O1: Imagination</a:t>
            </a:r>
          </a:p>
        </p:txBody>
      </p:sp>
      <p:sp>
        <p:nvSpPr>
          <p:cNvPr id="2" name="Rectangle 1"/>
          <p:cNvSpPr/>
          <p:nvPr/>
        </p:nvSpPr>
        <p:spPr>
          <a:xfrm>
            <a:off x="0" y="4101219"/>
            <a:ext cx="12192000" cy="2832981"/>
          </a:xfrm>
          <a:prstGeom prst="rect">
            <a:avLst/>
          </a:prstGeom>
          <a:solidFill>
            <a:srgbClr val="A33E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7"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Isosceles Triangle 80"/>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3" name="Isosceles Triangle 82"/>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4" name="Isosceles Triangle 83"/>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ounded Rectangle 98">
            <a:hlinkClick r:id="rId5" action="ppaction://hlinksldjump"/>
          </p:cNvPr>
          <p:cNvSpPr/>
          <p:nvPr/>
        </p:nvSpPr>
        <p:spPr>
          <a:xfrm>
            <a:off x="36677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O1: Imagination</a:t>
            </a:r>
          </a:p>
        </p:txBody>
      </p:sp>
      <p:sp>
        <p:nvSpPr>
          <p:cNvPr id="100" name="Rounded Rectangle 99">
            <a:hlinkClick r:id="rId6" action="ppaction://hlinksldjump"/>
          </p:cNvPr>
          <p:cNvSpPr/>
          <p:nvPr/>
        </p:nvSpPr>
        <p:spPr>
          <a:xfrm>
            <a:off x="5361238" y="3323021"/>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O2: Complexity</a:t>
            </a:r>
          </a:p>
        </p:txBody>
      </p:sp>
      <p:sp>
        <p:nvSpPr>
          <p:cNvPr id="101" name="Rounded Rectangle 100">
            <a:hlinkClick r:id="rId7" action="ppaction://hlinksldjump"/>
          </p:cNvPr>
          <p:cNvSpPr/>
          <p:nvPr/>
        </p:nvSpPr>
        <p:spPr>
          <a:xfrm>
            <a:off x="7054717" y="3323021"/>
            <a:ext cx="1468401" cy="399626"/>
          </a:xfrm>
          <a:prstGeom prst="roundRect">
            <a:avLst>
              <a:gd name="adj" fmla="val 0"/>
            </a:avLst>
          </a:prstGeom>
          <a:solidFill>
            <a:srgbClr val="A33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O3: Change</a:t>
            </a:r>
          </a:p>
        </p:txBody>
      </p:sp>
      <p:sp>
        <p:nvSpPr>
          <p:cNvPr id="51" name="Rectangle 50">
            <a:hlinkClick r:id="rId8" action="ppaction://hlinksldjump"/>
            <a:extLst>
              <a:ext uri="{FF2B5EF4-FFF2-40B4-BE49-F238E27FC236}">
                <a16:creationId xmlns:a16="http://schemas.microsoft.com/office/drawing/2014/main" id="{238BF4B4-4395-461D-A03B-F6D3305EEB06}"/>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9" action="ppaction://hlinksldjump"/>
            <a:extLst>
              <a:ext uri="{FF2B5EF4-FFF2-40B4-BE49-F238E27FC236}">
                <a16:creationId xmlns:a16="http://schemas.microsoft.com/office/drawing/2014/main" id="{BD902273-4F70-41F6-B9EA-29D4447E8719}"/>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hlinkClick r:id="" action="ppaction://noaction"/>
            <a:extLst>
              <a:ext uri="{FF2B5EF4-FFF2-40B4-BE49-F238E27FC236}">
                <a16:creationId xmlns:a16="http://schemas.microsoft.com/office/drawing/2014/main" id="{87A471BC-CFF5-47D7-BB99-96760B247D8E}"/>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0" action="ppaction://hlinksldjump"/>
            <a:extLst>
              <a:ext uri="{FF2B5EF4-FFF2-40B4-BE49-F238E27FC236}">
                <a16:creationId xmlns:a16="http://schemas.microsoft.com/office/drawing/2014/main" id="{7BC4F47D-1B62-4994-B58F-35C08D22F531}"/>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9" action="ppaction://hlinksldjump"/>
            <a:extLst>
              <a:ext uri="{FF2B5EF4-FFF2-40B4-BE49-F238E27FC236}">
                <a16:creationId xmlns:a16="http://schemas.microsoft.com/office/drawing/2014/main" id="{CB52500E-AC6E-4367-9E25-069DB26CF746}"/>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2C46B8E-02A4-959F-DC3A-34B759F9C9DD}"/>
              </a:ext>
            </a:extLst>
          </p:cNvPr>
          <p:cNvGrpSpPr/>
          <p:nvPr/>
        </p:nvGrpSpPr>
        <p:grpSpPr>
          <a:xfrm>
            <a:off x="1411236" y="1856181"/>
            <a:ext cx="9358869" cy="91576"/>
            <a:chOff x="1411236" y="1688541"/>
            <a:chExt cx="9358869" cy="91576"/>
          </a:xfrm>
          <a:solidFill>
            <a:srgbClr val="A33E3D">
              <a:alpha val="32941"/>
            </a:srgbClr>
          </a:solidFill>
        </p:grpSpPr>
        <p:sp>
          <p:nvSpPr>
            <p:cNvPr id="6" name="Rectangle 5">
              <a:extLst>
                <a:ext uri="{FF2B5EF4-FFF2-40B4-BE49-F238E27FC236}">
                  <a16:creationId xmlns:a16="http://schemas.microsoft.com/office/drawing/2014/main" id="{CFEC4377-D136-DE2E-37DE-395AC39F03EF}"/>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AAD35B-58EE-5E8D-FB30-A85E492730D9}"/>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3A57DF9-5BA0-08BC-0351-BC449AEAC6C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54A5FB3-1CF8-26C8-48B8-2DAE5130BA65}"/>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DD7F1E6-CF5E-4EF8-596F-0F215488ECE5}"/>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Isosceles Triangle 67">
            <a:extLst>
              <a:ext uri="{FF2B5EF4-FFF2-40B4-BE49-F238E27FC236}">
                <a16:creationId xmlns:a16="http://schemas.microsoft.com/office/drawing/2014/main" id="{420EF1E8-799C-B38E-6E20-A01A7C69AD00}"/>
              </a:ext>
            </a:extLst>
          </p:cNvPr>
          <p:cNvSpPr/>
          <p:nvPr/>
        </p:nvSpPr>
        <p:spPr>
          <a:xfrm rot="10800000">
            <a:off x="5851798" y="483"/>
            <a:ext cx="488404" cy="210518"/>
          </a:xfrm>
          <a:prstGeom prst="triangle">
            <a:avLst/>
          </a:prstGeom>
          <a:solidFill>
            <a:srgbClr val="A3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12" name="Picture 11" descr="A white circle in a red square&#10;&#10;Description automatically generated">
            <a:hlinkClick r:id="rId11" action="ppaction://hlinksldjump"/>
            <a:extLst>
              <a:ext uri="{FF2B5EF4-FFF2-40B4-BE49-F238E27FC236}">
                <a16:creationId xmlns:a16="http://schemas.microsoft.com/office/drawing/2014/main" id="{5EE5469C-0EF0-9C62-3B14-C537D0F4A15F}"/>
              </a:ext>
            </a:extLst>
          </p:cNvPr>
          <p:cNvPicPr>
            <a:picLocks noChangeAspect="1"/>
          </p:cNvPicPr>
          <p:nvPr/>
        </p:nvPicPr>
        <p:blipFill rotWithShape="1">
          <a:blip r:embed="rId12">
            <a:extLst>
              <a:ext uri="{28A0092B-C50C-407E-A947-70E740481C1C}">
                <a14:useLocalDpi xmlns:a14="http://schemas.microsoft.com/office/drawing/2010/main" val="0"/>
              </a:ext>
            </a:extLst>
          </a:blip>
          <a:srcRect l="15455" t="8733" r="6313" b="12239"/>
          <a:stretch/>
        </p:blipFill>
        <p:spPr>
          <a:xfrm>
            <a:off x="5804101" y="368781"/>
            <a:ext cx="610468" cy="612485"/>
          </a:xfrm>
          <a:prstGeom prst="rect">
            <a:avLst/>
          </a:prstGeom>
        </p:spPr>
      </p:pic>
      <p:sp>
        <p:nvSpPr>
          <p:cNvPr id="13" name="Rectangle 12">
            <a:extLst>
              <a:ext uri="{FF2B5EF4-FFF2-40B4-BE49-F238E27FC236}">
                <a16:creationId xmlns:a16="http://schemas.microsoft.com/office/drawing/2014/main" id="{C54F47BC-FDA8-B40F-9154-218E536828D7}"/>
              </a:ext>
            </a:extLst>
          </p:cNvPr>
          <p:cNvSpPr/>
          <p:nvPr/>
        </p:nvSpPr>
        <p:spPr>
          <a:xfrm>
            <a:off x="4483745" y="818588"/>
            <a:ext cx="3246084" cy="720710"/>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Originality</a:t>
            </a:r>
            <a:endParaRPr kumimoji="0" lang="en-US" sz="15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ARE OPEN TO NEW EXPERIENCES AND NEW WAYS OF DOING THINGS</a:t>
            </a:r>
          </a:p>
        </p:txBody>
      </p:sp>
      <p:sp>
        <p:nvSpPr>
          <p:cNvPr id="14" name="object 4">
            <a:extLst>
              <a:ext uri="{FF2B5EF4-FFF2-40B4-BE49-F238E27FC236}">
                <a16:creationId xmlns:a16="http://schemas.microsoft.com/office/drawing/2014/main" id="{94EC8069-0851-EEC4-11C1-170E87FDD3F9}"/>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PRESERVER (O-)</a:t>
            </a:r>
          </a:p>
        </p:txBody>
      </p:sp>
      <p:sp>
        <p:nvSpPr>
          <p:cNvPr id="15" name="object 4">
            <a:extLst>
              <a:ext uri="{FF2B5EF4-FFF2-40B4-BE49-F238E27FC236}">
                <a16:creationId xmlns:a16="http://schemas.microsoft.com/office/drawing/2014/main" id="{AEBA93C9-88FF-92D2-51C7-8786FB13ECBD}"/>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EXPLORER (O+)</a:t>
            </a:r>
          </a:p>
        </p:txBody>
      </p:sp>
      <p:sp>
        <p:nvSpPr>
          <p:cNvPr id="16" name="object 4">
            <a:extLst>
              <a:ext uri="{FF2B5EF4-FFF2-40B4-BE49-F238E27FC236}">
                <a16:creationId xmlns:a16="http://schemas.microsoft.com/office/drawing/2014/main" id="{126EA7B5-4883-F289-D26A-6CCBF5CF1FF4}"/>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A33E3D"/>
                </a:solidFill>
                <a:effectLst/>
                <a:uLnTx/>
                <a:uFillTx/>
                <a:latin typeface="Verdana" panose="020B0604030504040204" pitchFamily="34" charset="0"/>
                <a:cs typeface="Lucida Grande" panose="020B0600040502020204" pitchFamily="34" charset="0"/>
              </a:rPr>
              <a:t>MODERATE (O=)</a:t>
            </a:r>
          </a:p>
        </p:txBody>
      </p:sp>
      <p:sp>
        <p:nvSpPr>
          <p:cNvPr id="17" name="object 4">
            <a:extLst>
              <a:ext uri="{FF2B5EF4-FFF2-40B4-BE49-F238E27FC236}">
                <a16:creationId xmlns:a16="http://schemas.microsoft.com/office/drawing/2014/main" id="{F9726E7C-8FD0-C058-EA52-EC84CE8D24A6}"/>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23C612AB-549B-B9B5-302C-DE747AE9998D}"/>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19" name="object 4">
            <a:extLst>
              <a:ext uri="{FF2B5EF4-FFF2-40B4-BE49-F238E27FC236}">
                <a16:creationId xmlns:a16="http://schemas.microsoft.com/office/drawing/2014/main" id="{F2E5A246-D9A9-29FD-0A08-CE4C762921FA}"/>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2" name="Picture 31" descr="A white square with a letter&#10;&#10;Description automatically generated">
            <a:hlinkClick r:id="rId13" action="ppaction://hlinksldjump"/>
            <a:extLst>
              <a:ext uri="{FF2B5EF4-FFF2-40B4-BE49-F238E27FC236}">
                <a16:creationId xmlns:a16="http://schemas.microsoft.com/office/drawing/2014/main" id="{72AD1923-571C-D505-93A7-0DCDC9FED9F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77CD10BE-4ED5-BD7E-1A05-39E352CCC00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34" name="Picture 33" descr="A white letter on a grey square&#10;&#10;Description automatically generated">
            <a:hlinkClick r:id="rId15" action="ppaction://hlinksldjump"/>
            <a:extLst>
              <a:ext uri="{FF2B5EF4-FFF2-40B4-BE49-F238E27FC236}">
                <a16:creationId xmlns:a16="http://schemas.microsoft.com/office/drawing/2014/main" id="{2556641E-06FA-147D-D1F1-AE57CC1D1FC4}"/>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41" name="Picture 40" descr="A white square with a letter&#10;&#10;Description automatically generated">
            <a:hlinkClick r:id="rId9" action="ppaction://hlinksldjump"/>
            <a:extLst>
              <a:ext uri="{FF2B5EF4-FFF2-40B4-BE49-F238E27FC236}">
                <a16:creationId xmlns:a16="http://schemas.microsoft.com/office/drawing/2014/main" id="{4EB68CFE-563D-0E79-54AE-5D9AC21D287B}"/>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sp>
        <p:nvSpPr>
          <p:cNvPr id="48" name="object 4">
            <a:extLst>
              <a:ext uri="{FF2B5EF4-FFF2-40B4-BE49-F238E27FC236}">
                <a16:creationId xmlns:a16="http://schemas.microsoft.com/office/drawing/2014/main" id="{B503029E-AE9B-14F1-A4A2-C71358BD9E6C}"/>
              </a:ext>
            </a:extLst>
          </p:cNvPr>
          <p:cNvSpPr txBox="1">
            <a:spLocks/>
          </p:cNvSpPr>
          <p:nvPr/>
        </p:nvSpPr>
        <p:spPr>
          <a:xfrm rot="16200000">
            <a:off x="-954560" y="5372592"/>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O3: Change</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57" name="Rectangle 56">
            <a:extLst>
              <a:ext uri="{FF2B5EF4-FFF2-40B4-BE49-F238E27FC236}">
                <a16:creationId xmlns:a16="http://schemas.microsoft.com/office/drawing/2014/main" id="{4321E414-0A29-D603-1E41-265AD2D96E97}"/>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bject 4">
            <a:extLst>
              <a:ext uri="{FF2B5EF4-FFF2-40B4-BE49-F238E27FC236}">
                <a16:creationId xmlns:a16="http://schemas.microsoft.com/office/drawing/2014/main" id="{623BED38-D8BA-97C0-C95E-1C5C3D358FC5}"/>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rPr>
              <a:t>Or are you somewhere in between?</a:t>
            </a:r>
          </a:p>
        </p:txBody>
      </p:sp>
      <p:sp>
        <p:nvSpPr>
          <p:cNvPr id="60" name="Rectangle 59">
            <a:hlinkClick r:id="rId7" action="ppaction://hlinksldjump"/>
            <a:extLst>
              <a:ext uri="{FF2B5EF4-FFF2-40B4-BE49-F238E27FC236}">
                <a16:creationId xmlns:a16="http://schemas.microsoft.com/office/drawing/2014/main" id="{E6D6D9A2-74E6-F9A7-A990-2D343D8C5F18}"/>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1" name="Rectangle 60">
            <a:hlinkClick r:id="rId7" action="ppaction://hlinksldjump"/>
            <a:extLst>
              <a:ext uri="{FF2B5EF4-FFF2-40B4-BE49-F238E27FC236}">
                <a16:creationId xmlns:a16="http://schemas.microsoft.com/office/drawing/2014/main" id="{1B4B2A2A-74BC-40DE-3F99-BE8901511B78}"/>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2" name="Rectangle 61">
            <a:extLst>
              <a:ext uri="{FF2B5EF4-FFF2-40B4-BE49-F238E27FC236}">
                <a16:creationId xmlns:a16="http://schemas.microsoft.com/office/drawing/2014/main" id="{8DC9F9B8-D906-F8C4-79F9-267AD628DB0E}"/>
              </a:ext>
            </a:extLst>
          </p:cNvPr>
          <p:cNvSpPr/>
          <p:nvPr/>
        </p:nvSpPr>
        <p:spPr>
          <a:xfrm>
            <a:off x="4332746" y="4900784"/>
            <a:ext cx="3524261" cy="84586"/>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C7981ED4-52AB-4A39-1C7B-A4DEB75978F9}"/>
              </a:ext>
            </a:extLst>
          </p:cNvPr>
          <p:cNvSpPr/>
          <p:nvPr/>
        </p:nvSpPr>
        <p:spPr>
          <a:xfrm>
            <a:off x="7967295" y="4906967"/>
            <a:ext cx="2008328" cy="78501"/>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7797473-0A79-5307-746C-CEF770723AD9}"/>
              </a:ext>
            </a:extLst>
          </p:cNvPr>
          <p:cNvSpPr/>
          <p:nvPr/>
        </p:nvSpPr>
        <p:spPr>
          <a:xfrm>
            <a:off x="10095619" y="4906303"/>
            <a:ext cx="683131" cy="79548"/>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object 4">
            <a:extLst>
              <a:ext uri="{FF2B5EF4-FFF2-40B4-BE49-F238E27FC236}">
                <a16:creationId xmlns:a16="http://schemas.microsoft.com/office/drawing/2014/main" id="{C7EA347B-ED9E-1D1D-0F90-0BA7B3D6CBED}"/>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C</a:t>
            </a:r>
            <a:r>
              <a:rPr lang="en-US" sz="1000" dirty="0" err="1">
                <a:latin typeface="Verdana" panose="020B0604030504040204" pitchFamily="34" charset="0"/>
                <a:cs typeface="Lucida Grande" panose="020B0600040502020204" pitchFamily="34" charset="0"/>
              </a:rPr>
              <a:t>hange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69" name="object 4">
            <a:extLst>
              <a:ext uri="{FF2B5EF4-FFF2-40B4-BE49-F238E27FC236}">
                <a16:creationId xmlns:a16="http://schemas.microsoft.com/office/drawing/2014/main" id="{17DF83B2-3B8C-396E-240A-536FF0576F00}"/>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C</a:t>
            </a:r>
            <a:r>
              <a:rPr lang="en-US" sz="1000" dirty="0" err="1">
                <a:latin typeface="Verdana" panose="020B0604030504040204" pitchFamily="34" charset="0"/>
                <a:cs typeface="Lucida Grande" panose="020B0600040502020204" pitchFamily="34" charset="0"/>
              </a:rPr>
              <a:t>hange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9" name="object 4">
            <a:extLst>
              <a:ext uri="{FF2B5EF4-FFF2-40B4-BE49-F238E27FC236}">
                <a16:creationId xmlns:a16="http://schemas.microsoft.com/office/drawing/2014/main" id="{F6691DB3-B90A-F5C4-74A6-3081C1440CF2}"/>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C</a:t>
            </a:r>
            <a:r>
              <a:rPr lang="en-US" sz="1000" dirty="0" err="1">
                <a:latin typeface="Verdana" panose="020B0604030504040204" pitchFamily="34" charset="0"/>
                <a:cs typeface="Lucida Grande" panose="020B0600040502020204" pitchFamily="34" charset="0"/>
              </a:rPr>
              <a:t>hange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 name="Rectangle 2">
            <a:hlinkClick r:id="rId17" action="ppaction://hlinksldjump"/>
            <a:extLst>
              <a:ext uri="{FF2B5EF4-FFF2-40B4-BE49-F238E27FC236}">
                <a16:creationId xmlns:a16="http://schemas.microsoft.com/office/drawing/2014/main" id="{FCA237DE-36A9-3551-381C-E608AAE56EA1}"/>
              </a:ext>
            </a:extLst>
          </p:cNvPr>
          <p:cNvSpPr/>
          <p:nvPr/>
        </p:nvSpPr>
        <p:spPr>
          <a:xfrm>
            <a:off x="4333869" y="4904935"/>
            <a:ext cx="3524261" cy="84586"/>
          </a:xfrm>
          <a:prstGeom prst="rect">
            <a:avLst/>
          </a:prstGeom>
          <a:solidFill>
            <a:srgbClr val="E48179">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9">
            <a:hlinkClick r:id="rId18" action="ppaction://hlinksldjump"/>
            <a:extLst>
              <a:ext uri="{FF2B5EF4-FFF2-40B4-BE49-F238E27FC236}">
                <a16:creationId xmlns:a16="http://schemas.microsoft.com/office/drawing/2014/main" id="{BF348F67-EE20-75A1-B8A4-4D7B7ECA280B}"/>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1" name="Rectangle 20">
            <a:hlinkClick r:id="rId18" action="ppaction://hlinksldjump"/>
            <a:extLst>
              <a:ext uri="{FF2B5EF4-FFF2-40B4-BE49-F238E27FC236}">
                <a16:creationId xmlns:a16="http://schemas.microsoft.com/office/drawing/2014/main" id="{A0AF9A04-62DB-8C55-55AD-2AE65DA713CE}"/>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24289D69-8B61-F996-9A9F-A8ACF38B49D3}"/>
              </a:ext>
            </a:extLst>
          </p:cNvPr>
          <p:cNvSpPr/>
          <p:nvPr/>
        </p:nvSpPr>
        <p:spPr>
          <a:xfrm>
            <a:off x="6932679" y="3765509"/>
            <a:ext cx="17540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preservation</a:t>
            </a:r>
            <a:r>
              <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sym typeface="Wingdings" panose="05000000000000000000" pitchFamily="2" charset="2"/>
              </a:rPr>
              <a:t>&lt;--&gt; </a:t>
            </a:r>
            <a:r>
              <a:rPr lang="en-US" sz="1000" dirty="0">
                <a:solidFill>
                  <a:srgbClr val="A33E3D"/>
                </a:solidFill>
                <a:latin typeface="Garamond" panose="02020404030301010803" pitchFamily="18" charset="0"/>
                <a:ea typeface="Palatino" pitchFamily="2" charset="77"/>
                <a:cs typeface="Lucida Grande" panose="020B0600040502020204" pitchFamily="34" charset="0"/>
                <a:sym typeface="Wingdings" panose="05000000000000000000" pitchFamily="2" charset="2"/>
              </a:rPr>
              <a:t>improvement</a:t>
            </a:r>
            <a:endParaRPr kumimoji="0" lang="en-US" sz="1000" u="none" strike="noStrike" kern="1200" cap="none" spc="0" normalizeH="0" baseline="0" noProof="0" dirty="0">
              <a:ln>
                <a:noFill/>
              </a:ln>
              <a:solidFill>
                <a:srgbClr val="A33E3D"/>
              </a:solidFill>
              <a:effectLst/>
              <a:uLnTx/>
              <a:uFillTx/>
              <a:latin typeface="Garamond" panose="02020404030301010803" pitchFamily="18" charset="0"/>
              <a:ea typeface="Palatino" pitchFamily="2" charset="77"/>
              <a:cs typeface="Lucida Grande" panose="020B0600040502020204" pitchFamily="34" charset="0"/>
            </a:endParaRPr>
          </a:p>
        </p:txBody>
      </p:sp>
    </p:spTree>
    <p:extLst>
      <p:ext uri="{BB962C8B-B14F-4D97-AF65-F5344CB8AC3E}">
        <p14:creationId xmlns:p14="http://schemas.microsoft.com/office/powerpoint/2010/main" val="2758630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E292EDF-770D-5E7F-F05B-3FF9E83D43EE}"/>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F6DA41"/>
              </a:solidFill>
            </a:endParaRPr>
          </a:p>
        </p:txBody>
      </p:sp>
      <p:pic>
        <p:nvPicPr>
          <p:cNvPr id="60" name="Picture 59" descr="A white letter in a brown square&#10;&#10;Description automatically generated">
            <a:hlinkClick r:id="rId3" action="ppaction://hlinksldjump"/>
            <a:extLst>
              <a:ext uri="{FF2B5EF4-FFF2-40B4-BE49-F238E27FC236}">
                <a16:creationId xmlns:a16="http://schemas.microsoft.com/office/drawing/2014/main" id="{50EB9C31-4B12-7426-76C4-A2887ADD1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58" y="274167"/>
            <a:ext cx="752265" cy="735360"/>
          </a:xfrm>
          <a:prstGeom prst="rect">
            <a:avLst/>
          </a:prstGeom>
        </p:spPr>
      </p:pic>
      <p:sp>
        <p:nvSpPr>
          <p:cNvPr id="57" name="Rectangle 56">
            <a:extLst>
              <a:ext uri="{FF2B5EF4-FFF2-40B4-BE49-F238E27FC236}">
                <a16:creationId xmlns:a16="http://schemas.microsoft.com/office/drawing/2014/main" id="{73181D39-0558-B91B-E656-4AFED69F0EFE}"/>
              </a:ext>
            </a:extLst>
          </p:cNvPr>
          <p:cNvSpPr/>
          <p:nvPr/>
        </p:nvSpPr>
        <p:spPr>
          <a:xfrm>
            <a:off x="-1" y="4328068"/>
            <a:ext cx="12191999" cy="2622240"/>
          </a:xfrm>
          <a:prstGeom prst="rect">
            <a:avLst/>
          </a:prstGeom>
          <a:solidFill>
            <a:srgbClr val="B56700">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logo with a black background&#10;&#10;Description automatically generated">
            <a:hlinkClick r:id="rId5" action="ppaction://hlinksldjump"/>
            <a:extLst>
              <a:ext uri="{FF2B5EF4-FFF2-40B4-BE49-F238E27FC236}">
                <a16:creationId xmlns:a16="http://schemas.microsoft.com/office/drawing/2014/main" id="{20C28A90-0314-5E85-16B0-A8F83B12F1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33" name="Title 32">
            <a:extLst>
              <a:ext uri="{FF2B5EF4-FFF2-40B4-BE49-F238E27FC236}">
                <a16:creationId xmlns:a16="http://schemas.microsoft.com/office/drawing/2014/main" id="{03A425A0-152B-4722-B8AF-05ACD585BBAD}"/>
              </a:ext>
            </a:extLst>
          </p:cNvPr>
          <p:cNvSpPr>
            <a:spLocks noGrp="1"/>
          </p:cNvSpPr>
          <p:nvPr>
            <p:ph type="title" idx="4294967295"/>
          </p:nvPr>
        </p:nvSpPr>
        <p:spPr/>
        <p:txBody>
          <a:bodyPr/>
          <a:lstStyle/>
          <a:p>
            <a:r>
              <a:rPr lang="en-US" dirty="0">
                <a:solidFill>
                  <a:schemeClr val="bg1"/>
                </a:solidFill>
              </a:rPr>
              <a:t>Accommodation</a:t>
            </a:r>
          </a:p>
        </p:txBody>
      </p:sp>
      <p:sp>
        <p:nvSpPr>
          <p:cNvPr id="2" name="object 4">
            <a:extLst>
              <a:ext uri="{FF2B5EF4-FFF2-40B4-BE49-F238E27FC236}">
                <a16:creationId xmlns:a16="http://schemas.microsoft.com/office/drawing/2014/main" id="{CA67224D-0C16-4671-9B98-5E855E8D484D}"/>
              </a:ext>
            </a:extLst>
          </p:cNvPr>
          <p:cNvSpPr txBox="1">
            <a:spLocks/>
          </p:cNvSpPr>
          <p:nvPr/>
        </p:nvSpPr>
        <p:spPr>
          <a:xfrm>
            <a:off x="1670663" y="2724633"/>
            <a:ext cx="2624488" cy="31906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Tough, competitive, persistent, challenges status quo, independent, willing to go at it alone</a:t>
            </a:r>
          </a:p>
        </p:txBody>
      </p:sp>
      <p:sp>
        <p:nvSpPr>
          <p:cNvPr id="3" name="object 4">
            <a:extLst>
              <a:ext uri="{FF2B5EF4-FFF2-40B4-BE49-F238E27FC236}">
                <a16:creationId xmlns:a16="http://schemas.microsoft.com/office/drawing/2014/main" id="{CA67224D-0C16-4671-9B98-5E855E8D484D}"/>
              </a:ext>
            </a:extLst>
          </p:cNvPr>
          <p:cNvSpPr txBox="1">
            <a:spLocks/>
          </p:cNvSpPr>
          <p:nvPr/>
        </p:nvSpPr>
        <p:spPr>
          <a:xfrm>
            <a:off x="1670663" y="3460793"/>
            <a:ext cx="2397602" cy="321755"/>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Self-focused, aggressive, win at all cost, skeptical, not a team player</a:t>
            </a:r>
          </a:p>
        </p:txBody>
      </p:sp>
      <p:sp>
        <p:nvSpPr>
          <p:cNvPr id="4" name="object 4">
            <a:extLst>
              <a:ext uri="{FF2B5EF4-FFF2-40B4-BE49-F238E27FC236}">
                <a16:creationId xmlns:a16="http://schemas.microsoft.com/office/drawing/2014/main" id="{CA67224D-0C16-4671-9B98-5E855E8D484D}"/>
              </a:ext>
            </a:extLst>
          </p:cNvPr>
          <p:cNvSpPr txBox="1">
            <a:spLocks/>
          </p:cNvSpPr>
          <p:nvPr/>
        </p:nvSpPr>
        <p:spPr>
          <a:xfrm>
            <a:off x="5247448" y="2724633"/>
            <a:ext cx="2381711" cy="46987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Shifts between competitive and cooperative situations with ease, looking for “win-win”</a:t>
            </a:r>
          </a:p>
        </p:txBody>
      </p:sp>
      <p:sp>
        <p:nvSpPr>
          <p:cNvPr id="5" name="object 4">
            <a:extLst>
              <a:ext uri="{FF2B5EF4-FFF2-40B4-BE49-F238E27FC236}">
                <a16:creationId xmlns:a16="http://schemas.microsoft.com/office/drawing/2014/main" id="{CA67224D-0C16-4671-9B98-5E855E8D484D}"/>
              </a:ext>
            </a:extLst>
          </p:cNvPr>
          <p:cNvSpPr txBox="1">
            <a:spLocks/>
          </p:cNvSpPr>
          <p:nvPr/>
        </p:nvSpPr>
        <p:spPr>
          <a:xfrm>
            <a:off x="5247450" y="3460793"/>
            <a:ext cx="2478378" cy="321755"/>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“Sitting on the fence” between opposite views or compromising one’s position </a:t>
            </a:r>
          </a:p>
        </p:txBody>
      </p:sp>
      <p:sp>
        <p:nvSpPr>
          <p:cNvPr id="6" name="object 4">
            <a:extLst>
              <a:ext uri="{FF2B5EF4-FFF2-40B4-BE49-F238E27FC236}">
                <a16:creationId xmlns:a16="http://schemas.microsoft.com/office/drawing/2014/main" id="{CA67224D-0C16-4671-9B98-5E855E8D484D}"/>
              </a:ext>
            </a:extLst>
          </p:cNvPr>
          <p:cNvSpPr txBox="1">
            <a:spLocks/>
          </p:cNvSpPr>
          <p:nvPr/>
        </p:nvSpPr>
        <p:spPr>
          <a:xfrm>
            <a:off x="9161917" y="2719814"/>
            <a:ext cx="2008328" cy="31906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Tolerant, agreeable, accepting. Promotes harmony, team player</a:t>
            </a:r>
          </a:p>
        </p:txBody>
      </p:sp>
      <p:sp>
        <p:nvSpPr>
          <p:cNvPr id="7" name="object 4">
            <a:extLst>
              <a:ext uri="{FF2B5EF4-FFF2-40B4-BE49-F238E27FC236}">
                <a16:creationId xmlns:a16="http://schemas.microsoft.com/office/drawing/2014/main" id="{CA67224D-0C16-4671-9B98-5E855E8D484D}"/>
              </a:ext>
            </a:extLst>
          </p:cNvPr>
          <p:cNvSpPr txBox="1">
            <a:spLocks/>
          </p:cNvSpPr>
          <p:nvPr/>
        </p:nvSpPr>
        <p:spPr>
          <a:xfrm>
            <a:off x="9161917" y="3460793"/>
            <a:ext cx="1850898" cy="321755"/>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Naïve, submissive, dependent, conflict averse</a:t>
            </a:r>
          </a:p>
        </p:txBody>
      </p:sp>
      <p:sp>
        <p:nvSpPr>
          <p:cNvPr id="14"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15"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16"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18"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19" name="Isosceles Triangle 18"/>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0" name="Isosceles Triangle 1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1" name="Isosceles Triangle 20"/>
          <p:cNvSpPr/>
          <p:nvPr/>
        </p:nvSpPr>
        <p:spPr>
          <a:xfrm rot="10800000">
            <a:off x="7341277" y="483"/>
            <a:ext cx="488404" cy="210518"/>
          </a:xfrm>
          <a:prstGeom prst="triangle">
            <a:avLst/>
          </a:prstGeom>
          <a:solidFill>
            <a:srgbClr val="B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2" name="Isosceles Triangle 21"/>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Isosceles Triangle 22"/>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8"/>
          <p:cNvGrpSpPr/>
          <p:nvPr/>
        </p:nvGrpSpPr>
        <p:grpSpPr>
          <a:xfrm>
            <a:off x="2821581" y="5420146"/>
            <a:ext cx="6548838" cy="399627"/>
            <a:chOff x="2678706" y="5420146"/>
            <a:chExt cx="6548838" cy="399627"/>
          </a:xfrm>
          <a:solidFill>
            <a:srgbClr val="5C2075"/>
          </a:solidFill>
        </p:grpSpPr>
        <p:sp>
          <p:nvSpPr>
            <p:cNvPr id="40" name="Rounded Rectangle 39">
              <a:hlinkClick r:id="rId7" action="ppaction://hlinksldjump"/>
            </p:cNvPr>
            <p:cNvSpPr/>
            <p:nvPr/>
          </p:nvSpPr>
          <p:spPr>
            <a:xfrm>
              <a:off x="2678706" y="5420146"/>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A1: Others’ Needs</a:t>
              </a:r>
            </a:p>
          </p:txBody>
        </p:sp>
        <p:sp>
          <p:nvSpPr>
            <p:cNvPr id="41" name="Rounded Rectangle 40">
              <a:hlinkClick r:id="rId8" action="ppaction://hlinksldjump"/>
            </p:cNvPr>
            <p:cNvSpPr/>
            <p:nvPr/>
          </p:nvSpPr>
          <p:spPr>
            <a:xfrm>
              <a:off x="4372185" y="5420147"/>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A2: Agreement</a:t>
              </a:r>
            </a:p>
          </p:txBody>
        </p:sp>
        <p:sp>
          <p:nvSpPr>
            <p:cNvPr id="42" name="Rounded Rectangle 41">
              <a:hlinkClick r:id="rId9" action="ppaction://hlinksldjump"/>
            </p:cNvPr>
            <p:cNvSpPr/>
            <p:nvPr/>
          </p:nvSpPr>
          <p:spPr>
            <a:xfrm>
              <a:off x="6065664" y="5420147"/>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A3: Humility</a:t>
              </a:r>
            </a:p>
          </p:txBody>
        </p:sp>
        <p:sp>
          <p:nvSpPr>
            <p:cNvPr id="43" name="Rounded Rectangle 42">
              <a:hlinkClick r:id="rId10" action="ppaction://hlinksldjump"/>
            </p:cNvPr>
            <p:cNvSpPr/>
            <p:nvPr/>
          </p:nvSpPr>
          <p:spPr>
            <a:xfrm>
              <a:off x="7759143" y="5420146"/>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A4: Reserve</a:t>
              </a:r>
            </a:p>
          </p:txBody>
        </p:sp>
      </p:grpSp>
      <p:sp>
        <p:nvSpPr>
          <p:cNvPr id="44" name="Rectangle 43">
            <a:hlinkClick r:id="rId7" action="ppaction://hlinksldjump"/>
            <a:extLst>
              <a:ext uri="{FF2B5EF4-FFF2-40B4-BE49-F238E27FC236}">
                <a16:creationId xmlns:a16="http://schemas.microsoft.com/office/drawing/2014/main" id="{0693E176-DF55-47CC-A3F6-B392C0826A1F}"/>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hlinkClick r:id="rId11" action="ppaction://hlinksldjump"/>
            <a:extLst>
              <a:ext uri="{FF2B5EF4-FFF2-40B4-BE49-F238E27FC236}">
                <a16:creationId xmlns:a16="http://schemas.microsoft.com/office/drawing/2014/main" id="{D904E81A-9960-475F-A8A8-6359D20B1FB6}"/>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hlinkClick r:id="rId12" action="ppaction://hlinksldjump"/>
            <a:extLst>
              <a:ext uri="{FF2B5EF4-FFF2-40B4-BE49-F238E27FC236}">
                <a16:creationId xmlns:a16="http://schemas.microsoft.com/office/drawing/2014/main" id="{C6459278-7D00-4638-BD7C-D8A474CC117F}"/>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hlinkClick r:id="rId13" action="ppaction://hlinksldjump"/>
            <a:extLst>
              <a:ext uri="{FF2B5EF4-FFF2-40B4-BE49-F238E27FC236}">
                <a16:creationId xmlns:a16="http://schemas.microsoft.com/office/drawing/2014/main" id="{4C54F727-385E-49CD-ABE2-12F4398A778A}"/>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1" action="ppaction://hlinksldjump"/>
            <a:extLst>
              <a:ext uri="{FF2B5EF4-FFF2-40B4-BE49-F238E27FC236}">
                <a16:creationId xmlns:a16="http://schemas.microsoft.com/office/drawing/2014/main" id="{EB224686-49CF-4D39-95CA-7534B29D889B}"/>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A white square with a letter&#10;&#10;Description automatically generated">
            <a:hlinkClick r:id="rId13" action="ppaction://hlinksldjump"/>
            <a:extLst>
              <a:ext uri="{FF2B5EF4-FFF2-40B4-BE49-F238E27FC236}">
                <a16:creationId xmlns:a16="http://schemas.microsoft.com/office/drawing/2014/main" id="{4C9BF999-BAD3-F460-EE66-4525997A44C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430" y="360112"/>
            <a:ext cx="608442" cy="603352"/>
          </a:xfrm>
          <a:prstGeom prst="rect">
            <a:avLst/>
          </a:prstGeom>
        </p:spPr>
      </p:pic>
      <p:pic>
        <p:nvPicPr>
          <p:cNvPr id="35" name="Picture 34" descr="A white letter on a grey square&#10;&#10;Description automatically generated">
            <a:hlinkClick r:id="rId15" action="ppaction://hlinksldjump"/>
            <a:extLst>
              <a:ext uri="{FF2B5EF4-FFF2-40B4-BE49-F238E27FC236}">
                <a16:creationId xmlns:a16="http://schemas.microsoft.com/office/drawing/2014/main" id="{5D223B87-EDB8-A1CA-9128-252AD453B2DC}"/>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6" name="Picture 35" descr="A white square with a letter&#10;&#10;Description automatically generated">
            <a:hlinkClick r:id="rId11" action="ppaction://hlinksldjump"/>
            <a:extLst>
              <a:ext uri="{FF2B5EF4-FFF2-40B4-BE49-F238E27FC236}">
                <a16:creationId xmlns:a16="http://schemas.microsoft.com/office/drawing/2014/main" id="{79670EA7-699D-6ED9-3C7F-0DD446B7F428}"/>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7" name="Picture 36" descr="A white square with a letter&#10;&#10;Description automatically generated">
            <a:hlinkClick r:id="rId12" action="ppaction://hlinksldjump"/>
            <a:extLst>
              <a:ext uri="{FF2B5EF4-FFF2-40B4-BE49-F238E27FC236}">
                <a16:creationId xmlns:a16="http://schemas.microsoft.com/office/drawing/2014/main" id="{A9A58191-E193-4A4D-C649-FB3889BBDEFA}"/>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sp>
        <p:nvSpPr>
          <p:cNvPr id="58" name="object 4">
            <a:extLst>
              <a:ext uri="{FF2B5EF4-FFF2-40B4-BE49-F238E27FC236}">
                <a16:creationId xmlns:a16="http://schemas.microsoft.com/office/drawing/2014/main" id="{86C13A15-FBFC-28B8-5C77-6E4567DEB8D7}"/>
              </a:ext>
            </a:extLst>
          </p:cNvPr>
          <p:cNvSpPr txBox="1">
            <a:spLocks/>
          </p:cNvSpPr>
          <p:nvPr/>
        </p:nvSpPr>
        <p:spPr>
          <a:xfrm>
            <a:off x="5379675" y="4835171"/>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1400" b="1" u="none" strike="noStrike" kern="1200" cap="none" spc="0" normalizeH="0" baseline="0" noProof="0" dirty="0" err="1">
                <a:ln>
                  <a:noFill/>
                </a:ln>
                <a:solidFill>
                  <a:srgbClr val="B56700"/>
                </a:solidFill>
                <a:effectLst/>
                <a:uLnTx/>
                <a:uFillTx/>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p:txBody>
      </p:sp>
      <p:pic>
        <p:nvPicPr>
          <p:cNvPr id="61" name="Picture 60">
            <a:extLst>
              <a:ext uri="{FF2B5EF4-FFF2-40B4-BE49-F238E27FC236}">
                <a16:creationId xmlns:a16="http://schemas.microsoft.com/office/drawing/2014/main" id="{CEB8C039-868B-1DA0-BE8B-88CE8D7B5A32}"/>
              </a:ext>
            </a:extLst>
          </p:cNvPr>
          <p:cNvPicPr>
            <a:picLocks noChangeAspect="1"/>
          </p:cNvPicPr>
          <p:nvPr/>
        </p:nvPicPr>
        <p:blipFill>
          <a:blip r:embed="rId17"/>
          <a:stretch>
            <a:fillRect/>
          </a:stretch>
        </p:blipFill>
        <p:spPr>
          <a:xfrm>
            <a:off x="1431790" y="2712741"/>
            <a:ext cx="145645" cy="150847"/>
          </a:xfrm>
          <a:prstGeom prst="rect">
            <a:avLst/>
          </a:prstGeom>
        </p:spPr>
      </p:pic>
      <p:pic>
        <p:nvPicPr>
          <p:cNvPr id="62" name="Picture 61">
            <a:extLst>
              <a:ext uri="{FF2B5EF4-FFF2-40B4-BE49-F238E27FC236}">
                <a16:creationId xmlns:a16="http://schemas.microsoft.com/office/drawing/2014/main" id="{F7E9CE10-2B9D-1D17-E085-52A37382C045}"/>
              </a:ext>
            </a:extLst>
          </p:cNvPr>
          <p:cNvPicPr>
            <a:picLocks noChangeAspect="1"/>
          </p:cNvPicPr>
          <p:nvPr/>
        </p:nvPicPr>
        <p:blipFill>
          <a:blip r:embed="rId18"/>
          <a:stretch>
            <a:fillRect/>
          </a:stretch>
        </p:blipFill>
        <p:spPr>
          <a:xfrm>
            <a:off x="1411236" y="3474888"/>
            <a:ext cx="166199" cy="172135"/>
          </a:xfrm>
          <a:prstGeom prst="rect">
            <a:avLst/>
          </a:prstGeom>
        </p:spPr>
      </p:pic>
      <p:grpSp>
        <p:nvGrpSpPr>
          <p:cNvPr id="63" name="Group 62">
            <a:extLst>
              <a:ext uri="{FF2B5EF4-FFF2-40B4-BE49-F238E27FC236}">
                <a16:creationId xmlns:a16="http://schemas.microsoft.com/office/drawing/2014/main" id="{8CD774A3-FFAD-2B06-CDFD-C981A8F76CFE}"/>
              </a:ext>
            </a:extLst>
          </p:cNvPr>
          <p:cNvGrpSpPr/>
          <p:nvPr/>
        </p:nvGrpSpPr>
        <p:grpSpPr>
          <a:xfrm>
            <a:off x="1411236" y="1856181"/>
            <a:ext cx="9358869" cy="91576"/>
            <a:chOff x="1411236" y="1688541"/>
            <a:chExt cx="9358869" cy="91576"/>
          </a:xfrm>
          <a:solidFill>
            <a:srgbClr val="B97000">
              <a:alpha val="40000"/>
            </a:srgbClr>
          </a:solidFill>
        </p:grpSpPr>
        <p:sp>
          <p:nvSpPr>
            <p:cNvPr id="64" name="Rectangle 63">
              <a:extLst>
                <a:ext uri="{FF2B5EF4-FFF2-40B4-BE49-F238E27FC236}">
                  <a16:creationId xmlns:a16="http://schemas.microsoft.com/office/drawing/2014/main" id="{3857BFE0-EDB7-E1F4-195D-75002BC6ACE5}"/>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9B9A55A5-FCD5-7CD3-8208-2B874296E59A}"/>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EE617039-E5B2-5C6F-4189-9383411F6B9A}"/>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2861EEC8-ED57-7F3C-5D24-1E7573A3E4E8}"/>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2D924FE1-4A03-29E3-DF4D-A8744C5E1211}"/>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9" name="object 4">
            <a:extLst>
              <a:ext uri="{FF2B5EF4-FFF2-40B4-BE49-F238E27FC236}">
                <a16:creationId xmlns:a16="http://schemas.microsoft.com/office/drawing/2014/main" id="{ADE41426-7146-5F36-26CF-604879E6DDB8}"/>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B56700"/>
                </a:solidFill>
                <a:latin typeface="Verdana" panose="020B0604030504040204" pitchFamily="34" charset="0"/>
                <a:cs typeface="Lucida Grande" panose="020B0600040502020204" pitchFamily="34" charset="0"/>
              </a:rPr>
              <a:t>CHALLENGER</a:t>
            </a: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 (A-)</a:t>
            </a:r>
          </a:p>
        </p:txBody>
      </p:sp>
      <p:sp>
        <p:nvSpPr>
          <p:cNvPr id="70" name="object 4">
            <a:extLst>
              <a:ext uri="{FF2B5EF4-FFF2-40B4-BE49-F238E27FC236}">
                <a16:creationId xmlns:a16="http://schemas.microsoft.com/office/drawing/2014/main" id="{D7C26B09-6F73-BB73-832F-E127C83F2CD6}"/>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ADAPTER (A+)</a:t>
            </a:r>
          </a:p>
        </p:txBody>
      </p:sp>
      <p:sp>
        <p:nvSpPr>
          <p:cNvPr id="71" name="object 4">
            <a:extLst>
              <a:ext uri="{FF2B5EF4-FFF2-40B4-BE49-F238E27FC236}">
                <a16:creationId xmlns:a16="http://schemas.microsoft.com/office/drawing/2014/main" id="{AE11E194-AA9D-C7D8-AC44-6A1C4C7F5D96}"/>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NEGOTIATOR (A=)</a:t>
            </a:r>
          </a:p>
        </p:txBody>
      </p:sp>
      <p:sp>
        <p:nvSpPr>
          <p:cNvPr id="72" name="object 4">
            <a:extLst>
              <a:ext uri="{FF2B5EF4-FFF2-40B4-BE49-F238E27FC236}">
                <a16:creationId xmlns:a16="http://schemas.microsoft.com/office/drawing/2014/main" id="{9A78BB2F-B8EF-A1E8-4132-725A4FDBCB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73" name="object 4">
            <a:extLst>
              <a:ext uri="{FF2B5EF4-FFF2-40B4-BE49-F238E27FC236}">
                <a16:creationId xmlns:a16="http://schemas.microsoft.com/office/drawing/2014/main" id="{DA6A885F-B9B0-CA10-C7C0-9C823EA98426}"/>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74" name="object 4">
            <a:extLst>
              <a:ext uri="{FF2B5EF4-FFF2-40B4-BE49-F238E27FC236}">
                <a16:creationId xmlns:a16="http://schemas.microsoft.com/office/drawing/2014/main" id="{7C92D97A-5F96-8F0E-AE29-69458A2607A3}"/>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75" name="Picture 74">
            <a:extLst>
              <a:ext uri="{FF2B5EF4-FFF2-40B4-BE49-F238E27FC236}">
                <a16:creationId xmlns:a16="http://schemas.microsoft.com/office/drawing/2014/main" id="{9369EAED-A20D-6890-0089-EDB47216F116}"/>
              </a:ext>
            </a:extLst>
          </p:cNvPr>
          <p:cNvPicPr>
            <a:picLocks noChangeAspect="1"/>
          </p:cNvPicPr>
          <p:nvPr/>
        </p:nvPicPr>
        <p:blipFill>
          <a:blip r:embed="rId17"/>
          <a:stretch>
            <a:fillRect/>
          </a:stretch>
        </p:blipFill>
        <p:spPr>
          <a:xfrm>
            <a:off x="5003185" y="2724626"/>
            <a:ext cx="145645" cy="150847"/>
          </a:xfrm>
          <a:prstGeom prst="rect">
            <a:avLst/>
          </a:prstGeom>
        </p:spPr>
      </p:pic>
      <p:pic>
        <p:nvPicPr>
          <p:cNvPr id="76" name="Picture 75">
            <a:extLst>
              <a:ext uri="{FF2B5EF4-FFF2-40B4-BE49-F238E27FC236}">
                <a16:creationId xmlns:a16="http://schemas.microsoft.com/office/drawing/2014/main" id="{9F5B9170-7F36-DC12-5A05-EBD9A7388F30}"/>
              </a:ext>
            </a:extLst>
          </p:cNvPr>
          <p:cNvPicPr>
            <a:picLocks noChangeAspect="1"/>
          </p:cNvPicPr>
          <p:nvPr/>
        </p:nvPicPr>
        <p:blipFill>
          <a:blip r:embed="rId18"/>
          <a:stretch>
            <a:fillRect/>
          </a:stretch>
        </p:blipFill>
        <p:spPr>
          <a:xfrm>
            <a:off x="4982631" y="3486773"/>
            <a:ext cx="166199" cy="172135"/>
          </a:xfrm>
          <a:prstGeom prst="rect">
            <a:avLst/>
          </a:prstGeom>
        </p:spPr>
      </p:pic>
      <p:pic>
        <p:nvPicPr>
          <p:cNvPr id="77" name="Picture 76">
            <a:extLst>
              <a:ext uri="{FF2B5EF4-FFF2-40B4-BE49-F238E27FC236}">
                <a16:creationId xmlns:a16="http://schemas.microsoft.com/office/drawing/2014/main" id="{21060CB9-23F5-3E24-7A63-6D48217E1255}"/>
              </a:ext>
            </a:extLst>
          </p:cNvPr>
          <p:cNvPicPr>
            <a:picLocks noChangeAspect="1"/>
          </p:cNvPicPr>
          <p:nvPr/>
        </p:nvPicPr>
        <p:blipFill>
          <a:blip r:embed="rId17"/>
          <a:stretch>
            <a:fillRect/>
          </a:stretch>
        </p:blipFill>
        <p:spPr>
          <a:xfrm>
            <a:off x="8924257" y="2724626"/>
            <a:ext cx="145645" cy="150847"/>
          </a:xfrm>
          <a:prstGeom prst="rect">
            <a:avLst/>
          </a:prstGeom>
        </p:spPr>
      </p:pic>
      <p:pic>
        <p:nvPicPr>
          <p:cNvPr id="78" name="Picture 77">
            <a:extLst>
              <a:ext uri="{FF2B5EF4-FFF2-40B4-BE49-F238E27FC236}">
                <a16:creationId xmlns:a16="http://schemas.microsoft.com/office/drawing/2014/main" id="{05911161-1242-B999-F700-AAFBCC7A2D1C}"/>
              </a:ext>
            </a:extLst>
          </p:cNvPr>
          <p:cNvPicPr>
            <a:picLocks noChangeAspect="1"/>
          </p:cNvPicPr>
          <p:nvPr/>
        </p:nvPicPr>
        <p:blipFill>
          <a:blip r:embed="rId18"/>
          <a:stretch>
            <a:fillRect/>
          </a:stretch>
        </p:blipFill>
        <p:spPr>
          <a:xfrm>
            <a:off x="8903703" y="3486773"/>
            <a:ext cx="166199" cy="172135"/>
          </a:xfrm>
          <a:prstGeom prst="rect">
            <a:avLst/>
          </a:prstGeom>
        </p:spPr>
      </p:pic>
      <p:sp>
        <p:nvSpPr>
          <p:cNvPr id="79" name="Rectangle 78">
            <a:extLst>
              <a:ext uri="{FF2B5EF4-FFF2-40B4-BE49-F238E27FC236}">
                <a16:creationId xmlns:a16="http://schemas.microsoft.com/office/drawing/2014/main" id="{4A35F434-9768-F14D-D2E2-54ECC73ED1B6}"/>
              </a:ext>
            </a:extLst>
          </p:cNvPr>
          <p:cNvSpPr/>
          <p:nvPr/>
        </p:nvSpPr>
        <p:spPr>
          <a:xfrm>
            <a:off x="5920909"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Accommodation</a:t>
            </a:r>
            <a:endParaRPr kumimoji="0" lang="en-US" sz="15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DEFER TO OTHERS</a:t>
            </a:r>
          </a:p>
        </p:txBody>
      </p:sp>
    </p:spTree>
    <p:extLst>
      <p:ext uri="{BB962C8B-B14F-4D97-AF65-F5344CB8AC3E}">
        <p14:creationId xmlns:p14="http://schemas.microsoft.com/office/powerpoint/2010/main" val="4025924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BA8C20-8356-9B20-DD1E-75E689A4C60E}"/>
              </a:ext>
            </a:extLst>
          </p:cNvPr>
          <p:cNvSpPr/>
          <p:nvPr/>
        </p:nvSpPr>
        <p:spPr>
          <a:xfrm>
            <a:off x="548059" y="467670"/>
            <a:ext cx="11080377" cy="567847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10" name="Subtitle 2">
            <a:extLst>
              <a:ext uri="{FF2B5EF4-FFF2-40B4-BE49-F238E27FC236}">
                <a16:creationId xmlns:a16="http://schemas.microsoft.com/office/drawing/2014/main" id="{0D50BDC5-F608-4168-44BD-4555E0AFE632}"/>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12" name="Date Placeholder 3">
            <a:extLst>
              <a:ext uri="{FF2B5EF4-FFF2-40B4-BE49-F238E27FC236}">
                <a16:creationId xmlns:a16="http://schemas.microsoft.com/office/drawing/2014/main" id="{48769B88-87A3-3947-FD0C-36DA65940B7C}"/>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3" name="Footer Placeholder 5">
            <a:extLst>
              <a:ext uri="{FF2B5EF4-FFF2-40B4-BE49-F238E27FC236}">
                <a16:creationId xmlns:a16="http://schemas.microsoft.com/office/drawing/2014/main" id="{AA15EE83-44AB-A1B0-1D84-5F441A1A8F96}"/>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5" name="TextBox 4">
            <a:extLst>
              <a:ext uri="{FF2B5EF4-FFF2-40B4-BE49-F238E27FC236}">
                <a16:creationId xmlns:a16="http://schemas.microsoft.com/office/drawing/2014/main" id="{17B589F4-272F-4213-8E63-DAAC4E109311}"/>
              </a:ext>
            </a:extLst>
          </p:cNvPr>
          <p:cNvSpPr txBox="1"/>
          <p:nvPr/>
        </p:nvSpPr>
        <p:spPr>
          <a:xfrm>
            <a:off x="1179819" y="2381891"/>
            <a:ext cx="4916181" cy="1200329"/>
          </a:xfrm>
          <a:prstGeom prst="rect">
            <a:avLst/>
          </a:prstGeom>
          <a:noFill/>
        </p:spPr>
        <p:txBody>
          <a:bodyPr wrap="square" rtlCol="0">
            <a:spAutoFit/>
          </a:bodyPr>
          <a:lstStyle/>
          <a:p>
            <a:r>
              <a:rPr lang="en-US" sz="2400" dirty="0">
                <a:solidFill>
                  <a:srgbClr val="18332F"/>
                </a:solidFill>
                <a:latin typeface="Garamond" panose="02020404030301010803" pitchFamily="18" charset="0"/>
                <a:ea typeface="Palatino" pitchFamily="2" charset="77"/>
                <a:cs typeface="Segoe UI Semibold" pitchFamily="34" charset="0"/>
              </a:rPr>
              <a:t>Insights about behavioral tendencies and preferences, natural strengths, and blind spots </a:t>
            </a:r>
          </a:p>
        </p:txBody>
      </p:sp>
      <p:sp>
        <p:nvSpPr>
          <p:cNvPr id="6" name="TextBox 5">
            <a:extLst>
              <a:ext uri="{FF2B5EF4-FFF2-40B4-BE49-F238E27FC236}">
                <a16:creationId xmlns:a16="http://schemas.microsoft.com/office/drawing/2014/main" id="{47429AD4-47D9-48EF-B760-9D58F4F0775D}"/>
              </a:ext>
            </a:extLst>
          </p:cNvPr>
          <p:cNvSpPr txBox="1"/>
          <p:nvPr/>
        </p:nvSpPr>
        <p:spPr>
          <a:xfrm>
            <a:off x="1179820" y="3867920"/>
            <a:ext cx="4774172" cy="1200329"/>
          </a:xfrm>
          <a:prstGeom prst="rect">
            <a:avLst/>
          </a:prstGeom>
          <a:noFill/>
        </p:spPr>
        <p:txBody>
          <a:bodyPr wrap="square" rtlCol="0">
            <a:spAutoFit/>
          </a:bodyPr>
          <a:lstStyle/>
          <a:p>
            <a:r>
              <a:rPr lang="en-US" sz="2400" dirty="0">
                <a:solidFill>
                  <a:srgbClr val="18332F"/>
                </a:solidFill>
                <a:latin typeface="Garamond" panose="02020404030301010803" pitchFamily="18" charset="0"/>
                <a:ea typeface="Palatino" pitchFamily="2" charset="77"/>
                <a:cs typeface="Segoe UI Semibold" pitchFamily="34" charset="0"/>
              </a:rPr>
              <a:t>Does </a:t>
            </a:r>
            <a:r>
              <a:rPr lang="en-US" sz="2400" dirty="0">
                <a:solidFill>
                  <a:srgbClr val="2D68C4"/>
                </a:solidFill>
                <a:latin typeface="Garamond" panose="02020404030301010803" pitchFamily="18" charset="0"/>
                <a:ea typeface="Palatino" pitchFamily="2" charset="77"/>
                <a:cs typeface="Segoe UI Semibold" pitchFamily="34" charset="0"/>
              </a:rPr>
              <a:t>not</a:t>
            </a:r>
            <a:r>
              <a:rPr lang="en-US" sz="2400" dirty="0">
                <a:solidFill>
                  <a:srgbClr val="18332F"/>
                </a:solidFill>
                <a:latin typeface="Garamond" panose="02020404030301010803" pitchFamily="18" charset="0"/>
                <a:ea typeface="Palatino" pitchFamily="2" charset="77"/>
                <a:cs typeface="Segoe UI Semibold" pitchFamily="34" charset="0"/>
              </a:rPr>
              <a:t> tell what people actually do or how well they perform in a given situation</a:t>
            </a:r>
          </a:p>
        </p:txBody>
      </p:sp>
      <p:sp>
        <p:nvSpPr>
          <p:cNvPr id="16" name="Title 1">
            <a:extLst>
              <a:ext uri="{FF2B5EF4-FFF2-40B4-BE49-F238E27FC236}">
                <a16:creationId xmlns:a16="http://schemas.microsoft.com/office/drawing/2014/main" id="{A35EAD91-A6AD-807D-81BF-2E2B11E15E2E}"/>
              </a:ext>
            </a:extLst>
          </p:cNvPr>
          <p:cNvSpPr txBox="1">
            <a:spLocks/>
          </p:cNvSpPr>
          <p:nvPr/>
        </p:nvSpPr>
        <p:spPr>
          <a:xfrm>
            <a:off x="1097693" y="934615"/>
            <a:ext cx="10515600" cy="1325563"/>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002F87"/>
                </a:solidFill>
                <a:latin typeface="Raleway" panose="020B0503030101060003" pitchFamily="34" charset="0"/>
                <a:ea typeface="+mj-ea"/>
                <a:cs typeface="+mj-cs"/>
              </a:defRPr>
            </a:lvl1pPr>
          </a:lstStyle>
          <a:p>
            <a:r>
              <a:rPr lang="en-US" dirty="0">
                <a:solidFill>
                  <a:srgbClr val="2D68C4"/>
                </a:solidFill>
                <a:latin typeface="Verdana" panose="020B0604030504040204" pitchFamily="34" charset="0"/>
                <a:cs typeface="Lucida Grande" panose="020B0600040502020204" pitchFamily="34" charset="0"/>
              </a:rPr>
              <a:t>Personality Assessments: </a:t>
            </a:r>
            <a:br>
              <a:rPr lang="en-US" dirty="0">
                <a:solidFill>
                  <a:srgbClr val="2D68C4"/>
                </a:solidFill>
                <a:latin typeface="Verdana" panose="020B0604030504040204" pitchFamily="34" charset="0"/>
                <a:cs typeface="Lucida Grande" panose="020B0600040502020204" pitchFamily="34" charset="0"/>
              </a:rPr>
            </a:br>
            <a:r>
              <a:rPr lang="en-US" dirty="0">
                <a:solidFill>
                  <a:srgbClr val="2D68C4"/>
                </a:solidFill>
                <a:latin typeface="Verdana" panose="020B0604030504040204" pitchFamily="34" charset="0"/>
                <a:cs typeface="Lucida Grande" panose="020B0600040502020204" pitchFamily="34" charset="0"/>
              </a:rPr>
              <a:t>What do they reveal?</a:t>
            </a:r>
          </a:p>
        </p:txBody>
      </p:sp>
      <p:pic>
        <p:nvPicPr>
          <p:cNvPr id="20" name="Picture 19" descr="A cover of a report&#10;&#10;Description automatically generated">
            <a:extLst>
              <a:ext uri="{FF2B5EF4-FFF2-40B4-BE49-F238E27FC236}">
                <a16:creationId xmlns:a16="http://schemas.microsoft.com/office/drawing/2014/main" id="{18EB6A06-B8A9-C536-95EE-E09692409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272" y="1129684"/>
            <a:ext cx="3380909" cy="4374298"/>
          </a:xfrm>
          <a:prstGeom prst="rect">
            <a:avLst/>
          </a:prstGeom>
          <a:ln w="3175">
            <a:solidFill>
              <a:schemeClr val="bg1">
                <a:lumMod val="65000"/>
              </a:schemeClr>
            </a:solidFill>
          </a:ln>
        </p:spPr>
      </p:pic>
    </p:spTree>
    <p:extLst>
      <p:ext uri="{BB962C8B-B14F-4D97-AF65-F5344CB8AC3E}">
        <p14:creationId xmlns:p14="http://schemas.microsoft.com/office/powerpoint/2010/main" val="31271394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A2E9D-7C19-5460-8AD6-ECA929E06BA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F6DA41"/>
              </a:solidFill>
            </a:endParaRPr>
          </a:p>
        </p:txBody>
      </p:sp>
      <p:sp>
        <p:nvSpPr>
          <p:cNvPr id="63" name="Rectangle 62">
            <a:extLst>
              <a:ext uri="{FF2B5EF4-FFF2-40B4-BE49-F238E27FC236}">
                <a16:creationId xmlns:a16="http://schemas.microsoft.com/office/drawing/2014/main" id="{45998E1E-C71F-7BB6-B993-5B97C06C8F90}"/>
              </a:ext>
            </a:extLst>
          </p:cNvPr>
          <p:cNvSpPr/>
          <p:nvPr/>
        </p:nvSpPr>
        <p:spPr>
          <a:xfrm>
            <a:off x="-1" y="2697696"/>
            <a:ext cx="12191999" cy="4206312"/>
          </a:xfrm>
          <a:prstGeom prst="rect">
            <a:avLst/>
          </a:prstGeom>
          <a:solidFill>
            <a:srgbClr val="B56700">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etter in a brown square&#10;&#10;Description automatically generated">
            <a:hlinkClick r:id="rId3" action="ppaction://hlinksldjump"/>
            <a:extLst>
              <a:ext uri="{FF2B5EF4-FFF2-40B4-BE49-F238E27FC236}">
                <a16:creationId xmlns:a16="http://schemas.microsoft.com/office/drawing/2014/main" id="{593482DE-C5A2-9845-5CBC-C3E3A356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58" y="274167"/>
            <a:ext cx="752265" cy="735360"/>
          </a:xfrm>
          <a:prstGeom prst="rect">
            <a:avLst/>
          </a:prstGeom>
        </p:spPr>
      </p:pic>
      <p:pic>
        <p:nvPicPr>
          <p:cNvPr id="24" name="Picture 23" descr="A logo with a black background&#10;&#10;Description automatically generated">
            <a:hlinkClick r:id="rId5" action="ppaction://hlinksldjump"/>
            <a:extLst>
              <a:ext uri="{FF2B5EF4-FFF2-40B4-BE49-F238E27FC236}">
                <a16:creationId xmlns:a16="http://schemas.microsoft.com/office/drawing/2014/main" id="{C8D045EA-7427-371C-BD57-671DB26E1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5" name="Isosceles Triangle 20">
            <a:extLst>
              <a:ext uri="{FF2B5EF4-FFF2-40B4-BE49-F238E27FC236}">
                <a16:creationId xmlns:a16="http://schemas.microsoft.com/office/drawing/2014/main" id="{85374383-6662-5798-4E4F-F6199ED13332}"/>
              </a:ext>
            </a:extLst>
          </p:cNvPr>
          <p:cNvSpPr/>
          <p:nvPr/>
        </p:nvSpPr>
        <p:spPr>
          <a:xfrm rot="10800000">
            <a:off x="7341277" y="483"/>
            <a:ext cx="488404" cy="210518"/>
          </a:xfrm>
          <a:prstGeom prst="triangle">
            <a:avLst/>
          </a:prstGeom>
          <a:solidFill>
            <a:srgbClr val="B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Title 22">
            <a:extLst>
              <a:ext uri="{FF2B5EF4-FFF2-40B4-BE49-F238E27FC236}">
                <a16:creationId xmlns:a16="http://schemas.microsoft.com/office/drawing/2014/main" id="{E2429A28-B74B-454E-9234-C44329923B99}"/>
              </a:ext>
            </a:extLst>
          </p:cNvPr>
          <p:cNvSpPr>
            <a:spLocks noGrp="1"/>
          </p:cNvSpPr>
          <p:nvPr>
            <p:ph type="title" idx="4294967295"/>
          </p:nvPr>
        </p:nvSpPr>
        <p:spPr/>
        <p:txBody>
          <a:bodyPr/>
          <a:lstStyle/>
          <a:p>
            <a:r>
              <a:rPr lang="en-US">
                <a:solidFill>
                  <a:schemeClr val="bg1"/>
                </a:solidFill>
              </a:rPr>
              <a:t>A1: Others’ Needs</a:t>
            </a:r>
          </a:p>
        </p:txBody>
      </p:sp>
      <p:sp>
        <p:nvSpPr>
          <p:cNvPr id="2" name="Rectangle 1"/>
          <p:cNvSpPr/>
          <p:nvPr/>
        </p:nvSpPr>
        <p:spPr>
          <a:xfrm>
            <a:off x="0" y="4101219"/>
            <a:ext cx="12192000" cy="2832981"/>
          </a:xfrm>
          <a:prstGeom prst="rect">
            <a:avLst/>
          </a:prstGeom>
          <a:solidFill>
            <a:srgbClr val="B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940277" y="3765509"/>
            <a:ext cx="2802370"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sym typeface="Wingdings" panose="05000000000000000000" pitchFamily="2" charset="2"/>
              </a:rPr>
              <a:t>focus on my agenda &lt;--&gt; </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focus on your agenda</a:t>
            </a:r>
          </a:p>
        </p:txBody>
      </p:sp>
      <p:sp>
        <p:nvSpPr>
          <p:cNvPr id="7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dirty="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3"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4" name="Isosceles Triangle 83"/>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7" name="Isosceles Triangle 86"/>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8" name="Isosceles Triangle 87"/>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a:hlinkClick r:id="rId7" action="ppaction://hlinksldjump"/>
          </p:cNvPr>
          <p:cNvSpPr/>
          <p:nvPr/>
        </p:nvSpPr>
        <p:spPr>
          <a:xfrm>
            <a:off x="2831307" y="3323019"/>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A1: Others’ Needs</a:t>
            </a:r>
          </a:p>
        </p:txBody>
      </p:sp>
      <p:sp>
        <p:nvSpPr>
          <p:cNvPr id="103" name="Rounded Rectangle 102">
            <a:hlinkClick r:id="rId8" action="ppaction://hlinksldjump"/>
          </p:cNvPr>
          <p:cNvSpPr/>
          <p:nvPr/>
        </p:nvSpPr>
        <p:spPr>
          <a:xfrm>
            <a:off x="4524786"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A2: Agreement</a:t>
            </a:r>
          </a:p>
        </p:txBody>
      </p:sp>
      <p:sp>
        <p:nvSpPr>
          <p:cNvPr id="104" name="Rounded Rectangle 103">
            <a:hlinkClick r:id="rId9" action="ppaction://hlinksldjump"/>
          </p:cNvPr>
          <p:cNvSpPr/>
          <p:nvPr/>
        </p:nvSpPr>
        <p:spPr>
          <a:xfrm>
            <a:off x="621826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A3: Humility</a:t>
            </a:r>
          </a:p>
        </p:txBody>
      </p:sp>
      <p:sp>
        <p:nvSpPr>
          <p:cNvPr id="105" name="Rounded Rectangle 104">
            <a:hlinkClick r:id="rId10" action="ppaction://hlinksldjump"/>
          </p:cNvPr>
          <p:cNvSpPr/>
          <p:nvPr/>
        </p:nvSpPr>
        <p:spPr>
          <a:xfrm>
            <a:off x="7911744"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A4: Reserve</a:t>
            </a:r>
          </a:p>
        </p:txBody>
      </p:sp>
      <p:sp>
        <p:nvSpPr>
          <p:cNvPr id="51" name="Rectangle 50">
            <a:hlinkClick r:id="rId7" action="ppaction://hlinksldjump"/>
            <a:extLst>
              <a:ext uri="{FF2B5EF4-FFF2-40B4-BE49-F238E27FC236}">
                <a16:creationId xmlns:a16="http://schemas.microsoft.com/office/drawing/2014/main" id="{75288B3D-2F01-4662-8C74-47E258FE754A}"/>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11" action="ppaction://hlinksldjump"/>
            <a:extLst>
              <a:ext uri="{FF2B5EF4-FFF2-40B4-BE49-F238E27FC236}">
                <a16:creationId xmlns:a16="http://schemas.microsoft.com/office/drawing/2014/main" id="{06F8D9F6-720A-4785-9116-6E654040E8D1}"/>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B4477B63-D61C-4BDD-899C-359E3E29C983}"/>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3" action="ppaction://hlinksldjump"/>
            <a:extLst>
              <a:ext uri="{FF2B5EF4-FFF2-40B4-BE49-F238E27FC236}">
                <a16:creationId xmlns:a16="http://schemas.microsoft.com/office/drawing/2014/main" id="{3CB4C2AF-CDAF-458E-9DB3-3917B843282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1" action="ppaction://hlinksldjump"/>
            <a:extLst>
              <a:ext uri="{FF2B5EF4-FFF2-40B4-BE49-F238E27FC236}">
                <a16:creationId xmlns:a16="http://schemas.microsoft.com/office/drawing/2014/main" id="{B755FF1B-B925-4763-B61C-5BF44F27961A}"/>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bject 4">
            <a:extLst>
              <a:ext uri="{FF2B5EF4-FFF2-40B4-BE49-F238E27FC236}">
                <a16:creationId xmlns:a16="http://schemas.microsoft.com/office/drawing/2014/main" id="{EA946921-BC16-9B22-F88E-F8310956B177}"/>
              </a:ext>
            </a:extLst>
          </p:cNvPr>
          <p:cNvSpPr txBox="1">
            <a:spLocks/>
          </p:cNvSpPr>
          <p:nvPr/>
        </p:nvSpPr>
        <p:spPr>
          <a:xfrm rot="16200000">
            <a:off x="-1015187" y="5383523"/>
            <a:ext cx="2698799"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A</a:t>
            </a: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1: Others’ Needs</a:t>
            </a:r>
          </a:p>
        </p:txBody>
      </p:sp>
      <p:sp>
        <p:nvSpPr>
          <p:cNvPr id="28" name="object 4">
            <a:extLst>
              <a:ext uri="{FF2B5EF4-FFF2-40B4-BE49-F238E27FC236}">
                <a16:creationId xmlns:a16="http://schemas.microsoft.com/office/drawing/2014/main" id="{A666C3EC-4B9C-2A60-89C1-2F6DD7D9B7B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B56700"/>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p:txBody>
      </p:sp>
      <p:sp>
        <p:nvSpPr>
          <p:cNvPr id="29" name="Rectangle 28">
            <a:extLst>
              <a:ext uri="{FF2B5EF4-FFF2-40B4-BE49-F238E27FC236}">
                <a16:creationId xmlns:a16="http://schemas.microsoft.com/office/drawing/2014/main" id="{0D6D9D53-BCE7-3E32-28F1-F82580FECCD9}"/>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bject 4">
            <a:extLst>
              <a:ext uri="{FF2B5EF4-FFF2-40B4-BE49-F238E27FC236}">
                <a16:creationId xmlns:a16="http://schemas.microsoft.com/office/drawing/2014/main" id="{5DE18049-039F-EF44-23DE-00807DD0DF44}"/>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a:ln>
                  <a:noFill/>
                </a:ln>
                <a:solidFill>
                  <a:srgbClr val="B56700"/>
                </a:solidFill>
                <a:effectLst/>
                <a:uLnTx/>
                <a:uFillTx/>
                <a:latin typeface="Garamond" panose="02020404030301010803" pitchFamily="18" charset="0"/>
                <a:ea typeface="Palatino" pitchFamily="2" charset="77"/>
              </a:rPr>
              <a:t>Do</a:t>
            </a: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 you tend to keep your work needs and agenda as your priority during the workday?</a:t>
            </a:r>
          </a:p>
        </p:txBody>
      </p:sp>
      <p:grpSp>
        <p:nvGrpSpPr>
          <p:cNvPr id="31" name="Group 30">
            <a:extLst>
              <a:ext uri="{FF2B5EF4-FFF2-40B4-BE49-F238E27FC236}">
                <a16:creationId xmlns:a16="http://schemas.microsoft.com/office/drawing/2014/main" id="{B15E39F9-A648-004F-331A-E9B5DFB107DC}"/>
              </a:ext>
            </a:extLst>
          </p:cNvPr>
          <p:cNvGrpSpPr/>
          <p:nvPr/>
        </p:nvGrpSpPr>
        <p:grpSpPr>
          <a:xfrm>
            <a:off x="1419881" y="4900058"/>
            <a:ext cx="9358869" cy="91576"/>
            <a:chOff x="1411236" y="1688541"/>
            <a:chExt cx="9358869" cy="91576"/>
          </a:xfrm>
          <a:solidFill>
            <a:srgbClr val="FBF4F0">
              <a:alpha val="40000"/>
            </a:srgbClr>
          </a:solidFill>
        </p:grpSpPr>
        <p:sp>
          <p:nvSpPr>
            <p:cNvPr id="32" name="Rectangle 31">
              <a:hlinkClick r:id="rId7" action="ppaction://hlinksldjump"/>
              <a:extLst>
                <a:ext uri="{FF2B5EF4-FFF2-40B4-BE49-F238E27FC236}">
                  <a16:creationId xmlns:a16="http://schemas.microsoft.com/office/drawing/2014/main" id="{62E5EA83-B55D-8955-A9E9-519ABBFCD004}"/>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hlinkClick r:id="rId7" action="ppaction://hlinksldjump"/>
              <a:extLst>
                <a:ext uri="{FF2B5EF4-FFF2-40B4-BE49-F238E27FC236}">
                  <a16:creationId xmlns:a16="http://schemas.microsoft.com/office/drawing/2014/main" id="{F46D2BC6-4C6D-6983-0216-8031AF46DC70}"/>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374AED5-477A-9B51-6AEF-0796D09C8B90}"/>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C868301-AF6D-D3E8-F35B-524119042F91}"/>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5CF9FE5-04A6-A69B-A0F7-40D57D45987A}"/>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object 4">
            <a:extLst>
              <a:ext uri="{FF2B5EF4-FFF2-40B4-BE49-F238E27FC236}">
                <a16:creationId xmlns:a16="http://schemas.microsoft.com/office/drawing/2014/main" id="{E388B54D-C7B9-FAAF-6648-FBA9CCAAB594}"/>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O</a:t>
            </a:r>
            <a:r>
              <a:rPr lang="en-US" sz="1000" dirty="0" err="1">
                <a:latin typeface="Verdana" panose="020B0604030504040204" pitchFamily="34" charset="0"/>
                <a:cs typeface="Lucida Grande" panose="020B0600040502020204" pitchFamily="34" charset="0"/>
              </a:rPr>
              <a:t>thers</a:t>
            </a:r>
            <a:r>
              <a:rPr lang="en-US" sz="1000" dirty="0">
                <a:latin typeface="Verdana" panose="020B0604030504040204" pitchFamily="34" charset="0"/>
                <a:cs typeface="Lucida Grande" panose="020B0600040502020204" pitchFamily="34" charset="0"/>
              </a:rPr>
              <a:t>’ Needs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38" name="object 4">
            <a:extLst>
              <a:ext uri="{FF2B5EF4-FFF2-40B4-BE49-F238E27FC236}">
                <a16:creationId xmlns:a16="http://schemas.microsoft.com/office/drawing/2014/main" id="{F4573D97-216E-D9A7-F353-AAAB59B67256}"/>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O</a:t>
            </a:r>
            <a:r>
              <a:rPr lang="en-US" sz="1000" dirty="0" err="1">
                <a:latin typeface="Verdana" panose="020B0604030504040204" pitchFamily="34" charset="0"/>
                <a:cs typeface="Lucida Grande" panose="020B0600040502020204" pitchFamily="34" charset="0"/>
              </a:rPr>
              <a:t>thers</a:t>
            </a:r>
            <a:r>
              <a:rPr lang="en-US" sz="1000" dirty="0">
                <a:latin typeface="Verdana" panose="020B0604030504040204" pitchFamily="34" charset="0"/>
                <a:cs typeface="Lucida Grande" panose="020B0600040502020204" pitchFamily="34" charset="0"/>
              </a:rPr>
              <a:t>’ Needs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9" name="object 4">
            <a:extLst>
              <a:ext uri="{FF2B5EF4-FFF2-40B4-BE49-F238E27FC236}">
                <a16:creationId xmlns:a16="http://schemas.microsoft.com/office/drawing/2014/main" id="{1F78E02F-84B7-02BA-6A31-8FD69188AD57}"/>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O</a:t>
            </a:r>
            <a:r>
              <a:rPr lang="en-US" sz="1000" dirty="0" err="1">
                <a:latin typeface="Verdana" panose="020B0604030504040204" pitchFamily="34" charset="0"/>
                <a:cs typeface="Lucida Grande" panose="020B0600040502020204" pitchFamily="34" charset="0"/>
              </a:rPr>
              <a:t>thers</a:t>
            </a:r>
            <a:r>
              <a:rPr lang="en-US" sz="1000" dirty="0">
                <a:latin typeface="Verdana" panose="020B0604030504040204" pitchFamily="34" charset="0"/>
                <a:cs typeface="Lucida Grande" panose="020B0600040502020204" pitchFamily="34" charset="0"/>
              </a:rPr>
              <a:t>’ Needs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44" name="Rectangle 43">
            <a:extLst>
              <a:ext uri="{FF2B5EF4-FFF2-40B4-BE49-F238E27FC236}">
                <a16:creationId xmlns:a16="http://schemas.microsoft.com/office/drawing/2014/main" id="{25AD3EDE-95B6-1A7C-BCCC-F294AFD4CEDB}"/>
              </a:ext>
            </a:extLst>
          </p:cNvPr>
          <p:cNvSpPr/>
          <p:nvPr/>
        </p:nvSpPr>
        <p:spPr>
          <a:xfrm>
            <a:off x="5920909"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Accommodation</a:t>
            </a:r>
            <a:endParaRPr kumimoji="0" lang="en-US" sz="15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DEFER TO OTHERS</a:t>
            </a:r>
          </a:p>
        </p:txBody>
      </p:sp>
      <p:sp>
        <p:nvSpPr>
          <p:cNvPr id="45" name="object 4">
            <a:extLst>
              <a:ext uri="{FF2B5EF4-FFF2-40B4-BE49-F238E27FC236}">
                <a16:creationId xmlns:a16="http://schemas.microsoft.com/office/drawing/2014/main" id="{C8BD22F3-DE8C-38F9-6315-6084D19D0247}"/>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B56700"/>
                </a:solidFill>
                <a:latin typeface="Verdana" panose="020B0604030504040204" pitchFamily="34" charset="0"/>
                <a:cs typeface="Lucida Grande" panose="020B0600040502020204" pitchFamily="34" charset="0"/>
              </a:rPr>
              <a:t>CHALLENGER</a:t>
            </a: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 (A-)</a:t>
            </a:r>
          </a:p>
        </p:txBody>
      </p:sp>
      <p:sp>
        <p:nvSpPr>
          <p:cNvPr id="46" name="object 4">
            <a:extLst>
              <a:ext uri="{FF2B5EF4-FFF2-40B4-BE49-F238E27FC236}">
                <a16:creationId xmlns:a16="http://schemas.microsoft.com/office/drawing/2014/main" id="{2880537F-AB3C-EEB3-6C79-A9E3C1C982E4}"/>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ADAPTER (A+)</a:t>
            </a:r>
          </a:p>
        </p:txBody>
      </p:sp>
      <p:sp>
        <p:nvSpPr>
          <p:cNvPr id="47" name="object 4">
            <a:extLst>
              <a:ext uri="{FF2B5EF4-FFF2-40B4-BE49-F238E27FC236}">
                <a16:creationId xmlns:a16="http://schemas.microsoft.com/office/drawing/2014/main" id="{B185C233-39F0-3BB5-C671-181BCCB3B1A7}"/>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NEGOTIATOR (A=)</a:t>
            </a:r>
          </a:p>
        </p:txBody>
      </p:sp>
      <p:sp>
        <p:nvSpPr>
          <p:cNvPr id="48" name="object 4">
            <a:extLst>
              <a:ext uri="{FF2B5EF4-FFF2-40B4-BE49-F238E27FC236}">
                <a16:creationId xmlns:a16="http://schemas.microsoft.com/office/drawing/2014/main" id="{718C471F-C691-BBFD-A665-1580401897A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9" name="object 4">
            <a:extLst>
              <a:ext uri="{FF2B5EF4-FFF2-40B4-BE49-F238E27FC236}">
                <a16:creationId xmlns:a16="http://schemas.microsoft.com/office/drawing/2014/main" id="{D19419BB-338B-2868-EC45-730A3ADA71C4}"/>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50" name="object 4">
            <a:extLst>
              <a:ext uri="{FF2B5EF4-FFF2-40B4-BE49-F238E27FC236}">
                <a16:creationId xmlns:a16="http://schemas.microsoft.com/office/drawing/2014/main" id="{6CE7FCB7-8B52-4096-846B-14DAF1CAC4F3}"/>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43FE52B1-7669-4748-0BF3-76A33DF400C3}"/>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584" y="356209"/>
            <a:ext cx="608442" cy="603352"/>
          </a:xfrm>
          <a:prstGeom prst="rect">
            <a:avLst/>
          </a:prstGeom>
        </p:spPr>
      </p:pic>
      <p:pic>
        <p:nvPicPr>
          <p:cNvPr id="4" name="Picture 3" descr="A white letter on a grey square&#10;&#10;Description automatically generated">
            <a:hlinkClick r:id="rId15" action="ppaction://hlinksldjump"/>
            <a:extLst>
              <a:ext uri="{FF2B5EF4-FFF2-40B4-BE49-F238E27FC236}">
                <a16:creationId xmlns:a16="http://schemas.microsoft.com/office/drawing/2014/main" id="{56743920-9845-AFFF-A765-086BF35469AD}"/>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967" y="338538"/>
            <a:ext cx="625392" cy="622191"/>
          </a:xfrm>
          <a:prstGeom prst="rect">
            <a:avLst/>
          </a:prstGeom>
        </p:spPr>
      </p:pic>
      <p:pic>
        <p:nvPicPr>
          <p:cNvPr id="7" name="Picture 6" descr="A white square with a letter&#10;&#10;Description automatically generated">
            <a:hlinkClick r:id="rId11" action="ppaction://hlinksldjump"/>
            <a:extLst>
              <a:ext uri="{FF2B5EF4-FFF2-40B4-BE49-F238E27FC236}">
                <a16:creationId xmlns:a16="http://schemas.microsoft.com/office/drawing/2014/main" id="{E2707C85-86F2-6BBF-8592-87CB396AF7A6}"/>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392" y="358665"/>
            <a:ext cx="608442" cy="603352"/>
          </a:xfrm>
          <a:prstGeom prst="rect">
            <a:avLst/>
          </a:prstGeom>
        </p:spPr>
      </p:pic>
      <p:pic>
        <p:nvPicPr>
          <p:cNvPr id="9" name="Picture 8" descr="A white square with a letter&#10;&#10;Description automatically generated">
            <a:hlinkClick r:id="rId12" action="ppaction://hlinksldjump"/>
            <a:extLst>
              <a:ext uri="{FF2B5EF4-FFF2-40B4-BE49-F238E27FC236}">
                <a16:creationId xmlns:a16="http://schemas.microsoft.com/office/drawing/2014/main" id="{C602219C-9DD3-B467-B11E-B99D46E0617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8934" r="12357" b="53930"/>
          <a:stretch/>
        </p:blipFill>
        <p:spPr>
          <a:xfrm>
            <a:off x="5797508" y="368574"/>
            <a:ext cx="608442" cy="603352"/>
          </a:xfrm>
          <a:prstGeom prst="rect">
            <a:avLst/>
          </a:prstGeom>
        </p:spPr>
      </p:pic>
      <p:sp>
        <p:nvSpPr>
          <p:cNvPr id="6" name="Rectangle 5">
            <a:hlinkClick r:id="rId17" action="ppaction://hlinksldjump"/>
            <a:extLst>
              <a:ext uri="{FF2B5EF4-FFF2-40B4-BE49-F238E27FC236}">
                <a16:creationId xmlns:a16="http://schemas.microsoft.com/office/drawing/2014/main" id="{FAFA8A72-F810-8AAA-5BD9-7F054B096BC7}"/>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18" action="ppaction://hlinksldjump"/>
            <a:extLst>
              <a:ext uri="{FF2B5EF4-FFF2-40B4-BE49-F238E27FC236}">
                <a16:creationId xmlns:a16="http://schemas.microsoft.com/office/drawing/2014/main" id="{96637B0C-33CF-D63A-E8A4-0F04D6505C02}"/>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hlinkClick r:id="rId18" action="ppaction://hlinksldjump"/>
            <a:extLst>
              <a:ext uri="{FF2B5EF4-FFF2-40B4-BE49-F238E27FC236}">
                <a16:creationId xmlns:a16="http://schemas.microsoft.com/office/drawing/2014/main" id="{41C82E19-6323-5577-F8DB-72037E90CCCC}"/>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4A483542-AF7C-81CD-F6F3-74EDA463D957}"/>
              </a:ext>
            </a:extLst>
          </p:cNvPr>
          <p:cNvGrpSpPr/>
          <p:nvPr/>
        </p:nvGrpSpPr>
        <p:grpSpPr>
          <a:xfrm>
            <a:off x="1411236" y="1856181"/>
            <a:ext cx="9358869" cy="91576"/>
            <a:chOff x="1411236" y="1688541"/>
            <a:chExt cx="9358869" cy="91576"/>
          </a:xfrm>
          <a:solidFill>
            <a:srgbClr val="B97000">
              <a:alpha val="40000"/>
            </a:srgbClr>
          </a:solidFill>
        </p:grpSpPr>
        <p:sp>
          <p:nvSpPr>
            <p:cNvPr id="13" name="Rectangle 12">
              <a:extLst>
                <a:ext uri="{FF2B5EF4-FFF2-40B4-BE49-F238E27FC236}">
                  <a16:creationId xmlns:a16="http://schemas.microsoft.com/office/drawing/2014/main" id="{440313ED-8B27-F86B-05DE-7FFD24BA5704}"/>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6BAC5A6-4118-D86E-E97F-EAE8FB939559}"/>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56AD6B4-9D5B-F9FF-2002-16C50E60A1BD}"/>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53F8049-49A7-3C03-F005-FAFAE42F4396}"/>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A012018-01C0-481C-2EEF-DD3096202463}"/>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480467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A2E9D-7C19-5460-8AD6-ECA929E06BA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F6DA41"/>
              </a:solidFill>
            </a:endParaRPr>
          </a:p>
        </p:txBody>
      </p:sp>
      <p:sp>
        <p:nvSpPr>
          <p:cNvPr id="63" name="Rectangle 62">
            <a:extLst>
              <a:ext uri="{FF2B5EF4-FFF2-40B4-BE49-F238E27FC236}">
                <a16:creationId xmlns:a16="http://schemas.microsoft.com/office/drawing/2014/main" id="{45998E1E-C71F-7BB6-B993-5B97C06C8F90}"/>
              </a:ext>
            </a:extLst>
          </p:cNvPr>
          <p:cNvSpPr/>
          <p:nvPr/>
        </p:nvSpPr>
        <p:spPr>
          <a:xfrm>
            <a:off x="-1" y="2697696"/>
            <a:ext cx="12191999" cy="4206312"/>
          </a:xfrm>
          <a:prstGeom prst="rect">
            <a:avLst/>
          </a:prstGeom>
          <a:solidFill>
            <a:srgbClr val="B56700">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etter in a brown square&#10;&#10;Description automatically generated">
            <a:hlinkClick r:id="rId3" action="ppaction://hlinksldjump"/>
            <a:extLst>
              <a:ext uri="{FF2B5EF4-FFF2-40B4-BE49-F238E27FC236}">
                <a16:creationId xmlns:a16="http://schemas.microsoft.com/office/drawing/2014/main" id="{593482DE-C5A2-9845-5CBC-C3E3A356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58" y="274167"/>
            <a:ext cx="752265" cy="735360"/>
          </a:xfrm>
          <a:prstGeom prst="rect">
            <a:avLst/>
          </a:prstGeom>
        </p:spPr>
      </p:pic>
      <p:pic>
        <p:nvPicPr>
          <p:cNvPr id="24" name="Picture 23" descr="A logo with a black background&#10;&#10;Description automatically generated">
            <a:hlinkClick r:id="rId5" action="ppaction://hlinksldjump"/>
            <a:extLst>
              <a:ext uri="{FF2B5EF4-FFF2-40B4-BE49-F238E27FC236}">
                <a16:creationId xmlns:a16="http://schemas.microsoft.com/office/drawing/2014/main" id="{C8D045EA-7427-371C-BD57-671DB26E1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5" name="Isosceles Triangle 20">
            <a:extLst>
              <a:ext uri="{FF2B5EF4-FFF2-40B4-BE49-F238E27FC236}">
                <a16:creationId xmlns:a16="http://schemas.microsoft.com/office/drawing/2014/main" id="{85374383-6662-5798-4E4F-F6199ED13332}"/>
              </a:ext>
            </a:extLst>
          </p:cNvPr>
          <p:cNvSpPr/>
          <p:nvPr/>
        </p:nvSpPr>
        <p:spPr>
          <a:xfrm rot="10800000">
            <a:off x="7341277" y="483"/>
            <a:ext cx="488404" cy="210518"/>
          </a:xfrm>
          <a:prstGeom prst="triangle">
            <a:avLst/>
          </a:prstGeom>
          <a:solidFill>
            <a:srgbClr val="B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Title 22">
            <a:extLst>
              <a:ext uri="{FF2B5EF4-FFF2-40B4-BE49-F238E27FC236}">
                <a16:creationId xmlns:a16="http://schemas.microsoft.com/office/drawing/2014/main" id="{E2429A28-B74B-454E-9234-C44329923B99}"/>
              </a:ext>
            </a:extLst>
          </p:cNvPr>
          <p:cNvSpPr>
            <a:spLocks noGrp="1"/>
          </p:cNvSpPr>
          <p:nvPr>
            <p:ph type="title" idx="4294967295"/>
          </p:nvPr>
        </p:nvSpPr>
        <p:spPr/>
        <p:txBody>
          <a:bodyPr/>
          <a:lstStyle/>
          <a:p>
            <a:r>
              <a:rPr lang="en-US">
                <a:solidFill>
                  <a:schemeClr val="bg1"/>
                </a:solidFill>
              </a:rPr>
              <a:t>A1: Others’ Needs</a:t>
            </a:r>
          </a:p>
        </p:txBody>
      </p:sp>
      <p:sp>
        <p:nvSpPr>
          <p:cNvPr id="2" name="Rectangle 1"/>
          <p:cNvSpPr/>
          <p:nvPr/>
        </p:nvSpPr>
        <p:spPr>
          <a:xfrm>
            <a:off x="0" y="4101219"/>
            <a:ext cx="12192000" cy="2832981"/>
          </a:xfrm>
          <a:prstGeom prst="rect">
            <a:avLst/>
          </a:prstGeom>
          <a:solidFill>
            <a:srgbClr val="B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940277" y="3765509"/>
            <a:ext cx="2802370"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sym typeface="Wingdings" panose="05000000000000000000" pitchFamily="2" charset="2"/>
              </a:rPr>
              <a:t>focus on my agenda &lt;--&gt; </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focus on your agenda</a:t>
            </a:r>
          </a:p>
        </p:txBody>
      </p:sp>
      <p:sp>
        <p:nvSpPr>
          <p:cNvPr id="7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dirty="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3"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4" name="Isosceles Triangle 83"/>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7" name="Isosceles Triangle 86"/>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8" name="Isosceles Triangle 87"/>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a:hlinkClick r:id="rId7" action="ppaction://hlinksldjump"/>
          </p:cNvPr>
          <p:cNvSpPr/>
          <p:nvPr/>
        </p:nvSpPr>
        <p:spPr>
          <a:xfrm>
            <a:off x="2831307" y="3323019"/>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A1: Others’ Needs</a:t>
            </a:r>
          </a:p>
        </p:txBody>
      </p:sp>
      <p:sp>
        <p:nvSpPr>
          <p:cNvPr id="103" name="Rounded Rectangle 102">
            <a:hlinkClick r:id="rId8" action="ppaction://hlinksldjump"/>
          </p:cNvPr>
          <p:cNvSpPr/>
          <p:nvPr/>
        </p:nvSpPr>
        <p:spPr>
          <a:xfrm>
            <a:off x="4524786"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A2: Agreement</a:t>
            </a:r>
          </a:p>
        </p:txBody>
      </p:sp>
      <p:sp>
        <p:nvSpPr>
          <p:cNvPr id="104" name="Rounded Rectangle 103">
            <a:hlinkClick r:id="rId9" action="ppaction://hlinksldjump"/>
          </p:cNvPr>
          <p:cNvSpPr/>
          <p:nvPr/>
        </p:nvSpPr>
        <p:spPr>
          <a:xfrm>
            <a:off x="621826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A3: Humility</a:t>
            </a:r>
          </a:p>
        </p:txBody>
      </p:sp>
      <p:sp>
        <p:nvSpPr>
          <p:cNvPr id="105" name="Rounded Rectangle 104">
            <a:hlinkClick r:id="rId10" action="ppaction://hlinksldjump"/>
          </p:cNvPr>
          <p:cNvSpPr/>
          <p:nvPr/>
        </p:nvSpPr>
        <p:spPr>
          <a:xfrm>
            <a:off x="7911744"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A4: Reserve</a:t>
            </a:r>
          </a:p>
        </p:txBody>
      </p:sp>
      <p:sp>
        <p:nvSpPr>
          <p:cNvPr id="51" name="Rectangle 50">
            <a:hlinkClick r:id="rId7" action="ppaction://hlinksldjump"/>
            <a:extLst>
              <a:ext uri="{FF2B5EF4-FFF2-40B4-BE49-F238E27FC236}">
                <a16:creationId xmlns:a16="http://schemas.microsoft.com/office/drawing/2014/main" id="{75288B3D-2F01-4662-8C74-47E258FE754A}"/>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11" action="ppaction://hlinksldjump"/>
            <a:extLst>
              <a:ext uri="{FF2B5EF4-FFF2-40B4-BE49-F238E27FC236}">
                <a16:creationId xmlns:a16="http://schemas.microsoft.com/office/drawing/2014/main" id="{06F8D9F6-720A-4785-9116-6E654040E8D1}"/>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B4477B63-D61C-4BDD-899C-359E3E29C983}"/>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3" action="ppaction://hlinksldjump"/>
            <a:extLst>
              <a:ext uri="{FF2B5EF4-FFF2-40B4-BE49-F238E27FC236}">
                <a16:creationId xmlns:a16="http://schemas.microsoft.com/office/drawing/2014/main" id="{3CB4C2AF-CDAF-458E-9DB3-3917B843282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1" action="ppaction://hlinksldjump"/>
            <a:extLst>
              <a:ext uri="{FF2B5EF4-FFF2-40B4-BE49-F238E27FC236}">
                <a16:creationId xmlns:a16="http://schemas.microsoft.com/office/drawing/2014/main" id="{B755FF1B-B925-4763-B61C-5BF44F27961A}"/>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bject 4">
            <a:extLst>
              <a:ext uri="{FF2B5EF4-FFF2-40B4-BE49-F238E27FC236}">
                <a16:creationId xmlns:a16="http://schemas.microsoft.com/office/drawing/2014/main" id="{A666C3EC-4B9C-2A60-89C1-2F6DD7D9B7B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B56700"/>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p:txBody>
      </p:sp>
      <p:sp>
        <p:nvSpPr>
          <p:cNvPr id="29" name="Rectangle 28">
            <a:extLst>
              <a:ext uri="{FF2B5EF4-FFF2-40B4-BE49-F238E27FC236}">
                <a16:creationId xmlns:a16="http://schemas.microsoft.com/office/drawing/2014/main" id="{0D6D9D53-BCE7-3E32-28F1-F82580FECCD9}"/>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bject 4">
            <a:extLst>
              <a:ext uri="{FF2B5EF4-FFF2-40B4-BE49-F238E27FC236}">
                <a16:creationId xmlns:a16="http://schemas.microsoft.com/office/drawing/2014/main" id="{5DE18049-039F-EF44-23DE-00807DD0DF44}"/>
              </a:ext>
            </a:extLst>
          </p:cNvPr>
          <p:cNvSpPr txBox="1">
            <a:spLocks/>
          </p:cNvSpPr>
          <p:nvPr/>
        </p:nvSpPr>
        <p:spPr>
          <a:xfrm>
            <a:off x="2297900" y="5477315"/>
            <a:ext cx="7923338" cy="45820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Or are you </a:t>
            </a:r>
            <a:r>
              <a:rPr kumimoji="0" lang="en-US" sz="1600" b="1" u="none" strike="noStrike" kern="1200" cap="none" spc="0" normalizeH="0" baseline="0" noProof="0" dirty="0" err="1">
                <a:ln>
                  <a:noFill/>
                </a:ln>
                <a:solidFill>
                  <a:srgbClr val="B56700"/>
                </a:solidFill>
                <a:effectLst/>
                <a:uLnTx/>
                <a:uFillTx/>
                <a:latin typeface="Garamond" panose="02020404030301010803" pitchFamily="18" charset="0"/>
                <a:ea typeface="Palatino" pitchFamily="2" charset="77"/>
              </a:rPr>
              <a:t>lookin</a:t>
            </a:r>
            <a:r>
              <a:rPr lang="en-US" sz="1600" b="1" dirty="0">
                <a:solidFill>
                  <a:srgbClr val="B56700"/>
                </a:solidFill>
                <a:latin typeface="Garamond" panose="02020404030301010803" pitchFamily="18" charset="0"/>
                <a:ea typeface="Palatino" pitchFamily="2" charset="77"/>
              </a:rPr>
              <a:t>g for opportunities to help those around you, even when </a:t>
            </a:r>
            <a:r>
              <a:rPr lang="en-US" sz="1600" b="1">
                <a:solidFill>
                  <a:srgbClr val="B56700"/>
                </a:solidFill>
                <a:latin typeface="Garamond" panose="02020404030301010803" pitchFamily="18" charset="0"/>
                <a:ea typeface="Palatino" pitchFamily="2" charset="77"/>
              </a:rPr>
              <a:t>it </a:t>
            </a:r>
            <a:r>
              <a:rPr lang="en-US" sz="1600" b="1" dirty="0">
                <a:solidFill>
                  <a:srgbClr val="B56700"/>
                </a:solidFill>
                <a:latin typeface="Garamond" panose="02020404030301010803" pitchFamily="18" charset="0"/>
                <a:ea typeface="Palatino" pitchFamily="2" charset="77"/>
              </a:rPr>
              <a:t>requires you to shift your priorities?</a:t>
            </a:r>
            <a:endPar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endParaRPr>
          </a:p>
        </p:txBody>
      </p:sp>
      <p:sp>
        <p:nvSpPr>
          <p:cNvPr id="32" name="Rectangle 31">
            <a:hlinkClick r:id="rId7" action="ppaction://hlinksldjump"/>
            <a:extLst>
              <a:ext uri="{FF2B5EF4-FFF2-40B4-BE49-F238E27FC236}">
                <a16:creationId xmlns:a16="http://schemas.microsoft.com/office/drawing/2014/main" id="{62E5EA83-B55D-8955-A9E9-519ABBFCD004}"/>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3" name="Rectangle 32">
            <a:hlinkClick r:id="rId7" action="ppaction://hlinksldjump"/>
            <a:extLst>
              <a:ext uri="{FF2B5EF4-FFF2-40B4-BE49-F238E27FC236}">
                <a16:creationId xmlns:a16="http://schemas.microsoft.com/office/drawing/2014/main" id="{F46D2BC6-4C6D-6983-0216-8031AF46DC70}"/>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 name="Rectangle 33">
            <a:extLst>
              <a:ext uri="{FF2B5EF4-FFF2-40B4-BE49-F238E27FC236}">
                <a16:creationId xmlns:a16="http://schemas.microsoft.com/office/drawing/2014/main" id="{D374AED5-477A-9B51-6AEF-0796D09C8B90}"/>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hlinkClick r:id="rId14" action="ppaction://hlinksldjump"/>
            <a:extLst>
              <a:ext uri="{FF2B5EF4-FFF2-40B4-BE49-F238E27FC236}">
                <a16:creationId xmlns:a16="http://schemas.microsoft.com/office/drawing/2014/main" id="{2C868301-AF6D-D3E8-F35B-524119042F91}"/>
              </a:ext>
            </a:extLst>
          </p:cNvPr>
          <p:cNvSpPr/>
          <p:nvPr/>
        </p:nvSpPr>
        <p:spPr>
          <a:xfrm>
            <a:off x="7967295" y="4906967"/>
            <a:ext cx="2008328" cy="78501"/>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hlinkClick r:id="rId14" action="ppaction://hlinksldjump"/>
            <a:extLst>
              <a:ext uri="{FF2B5EF4-FFF2-40B4-BE49-F238E27FC236}">
                <a16:creationId xmlns:a16="http://schemas.microsoft.com/office/drawing/2014/main" id="{55CF9FE5-04A6-A69B-A0F7-40D57D45987A}"/>
              </a:ext>
            </a:extLst>
          </p:cNvPr>
          <p:cNvSpPr/>
          <p:nvPr/>
        </p:nvSpPr>
        <p:spPr>
          <a:xfrm>
            <a:off x="10095619" y="4906303"/>
            <a:ext cx="683131" cy="79548"/>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bject 4">
            <a:extLst>
              <a:ext uri="{FF2B5EF4-FFF2-40B4-BE49-F238E27FC236}">
                <a16:creationId xmlns:a16="http://schemas.microsoft.com/office/drawing/2014/main" id="{E388B54D-C7B9-FAAF-6648-FBA9CCAAB594}"/>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O</a:t>
            </a:r>
            <a:r>
              <a:rPr lang="en-US" sz="1000" dirty="0" err="1">
                <a:latin typeface="Verdana" panose="020B0604030504040204" pitchFamily="34" charset="0"/>
                <a:cs typeface="Lucida Grande" panose="020B0600040502020204" pitchFamily="34" charset="0"/>
              </a:rPr>
              <a:t>thers</a:t>
            </a:r>
            <a:r>
              <a:rPr lang="en-US" sz="1000" dirty="0">
                <a:latin typeface="Verdana" panose="020B0604030504040204" pitchFamily="34" charset="0"/>
                <a:cs typeface="Lucida Grande" panose="020B0600040502020204" pitchFamily="34" charset="0"/>
              </a:rPr>
              <a:t>’ Needs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38" name="object 4">
            <a:extLst>
              <a:ext uri="{FF2B5EF4-FFF2-40B4-BE49-F238E27FC236}">
                <a16:creationId xmlns:a16="http://schemas.microsoft.com/office/drawing/2014/main" id="{F4573D97-216E-D9A7-F353-AAAB59B67256}"/>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O</a:t>
            </a:r>
            <a:r>
              <a:rPr lang="en-US" sz="1000" dirty="0" err="1">
                <a:latin typeface="Verdana" panose="020B0604030504040204" pitchFamily="34" charset="0"/>
                <a:cs typeface="Lucida Grande" panose="020B0600040502020204" pitchFamily="34" charset="0"/>
              </a:rPr>
              <a:t>thers</a:t>
            </a:r>
            <a:r>
              <a:rPr lang="en-US" sz="1000" dirty="0">
                <a:latin typeface="Verdana" panose="020B0604030504040204" pitchFamily="34" charset="0"/>
                <a:cs typeface="Lucida Grande" panose="020B0600040502020204" pitchFamily="34" charset="0"/>
              </a:rPr>
              <a:t>’ Needs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9" name="object 4">
            <a:extLst>
              <a:ext uri="{FF2B5EF4-FFF2-40B4-BE49-F238E27FC236}">
                <a16:creationId xmlns:a16="http://schemas.microsoft.com/office/drawing/2014/main" id="{1F78E02F-84B7-02BA-6A31-8FD69188AD57}"/>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O</a:t>
            </a:r>
            <a:r>
              <a:rPr lang="en-US" sz="1000" dirty="0" err="1">
                <a:latin typeface="Verdana" panose="020B0604030504040204" pitchFamily="34" charset="0"/>
                <a:cs typeface="Lucida Grande" panose="020B0600040502020204" pitchFamily="34" charset="0"/>
              </a:rPr>
              <a:t>thers</a:t>
            </a:r>
            <a:r>
              <a:rPr lang="en-US" sz="1000" dirty="0">
                <a:latin typeface="Verdana" panose="020B0604030504040204" pitchFamily="34" charset="0"/>
                <a:cs typeface="Lucida Grande" panose="020B0600040502020204" pitchFamily="34" charset="0"/>
              </a:rPr>
              <a:t>’ Needs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44" name="Rectangle 43">
            <a:extLst>
              <a:ext uri="{FF2B5EF4-FFF2-40B4-BE49-F238E27FC236}">
                <a16:creationId xmlns:a16="http://schemas.microsoft.com/office/drawing/2014/main" id="{25AD3EDE-95B6-1A7C-BCCC-F294AFD4CEDB}"/>
              </a:ext>
            </a:extLst>
          </p:cNvPr>
          <p:cNvSpPr/>
          <p:nvPr/>
        </p:nvSpPr>
        <p:spPr>
          <a:xfrm>
            <a:off x="5920909"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Accommodation</a:t>
            </a:r>
            <a:endParaRPr kumimoji="0" lang="en-US" sz="15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DEFER TO OTHERS</a:t>
            </a:r>
          </a:p>
        </p:txBody>
      </p:sp>
      <p:sp>
        <p:nvSpPr>
          <p:cNvPr id="45" name="object 4">
            <a:extLst>
              <a:ext uri="{FF2B5EF4-FFF2-40B4-BE49-F238E27FC236}">
                <a16:creationId xmlns:a16="http://schemas.microsoft.com/office/drawing/2014/main" id="{C8BD22F3-DE8C-38F9-6315-6084D19D0247}"/>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B56700"/>
                </a:solidFill>
                <a:latin typeface="Verdana" panose="020B0604030504040204" pitchFamily="34" charset="0"/>
                <a:cs typeface="Lucida Grande" panose="020B0600040502020204" pitchFamily="34" charset="0"/>
              </a:rPr>
              <a:t>CHALLENGER</a:t>
            </a: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 (A-)</a:t>
            </a:r>
          </a:p>
        </p:txBody>
      </p:sp>
      <p:sp>
        <p:nvSpPr>
          <p:cNvPr id="46" name="object 4">
            <a:extLst>
              <a:ext uri="{FF2B5EF4-FFF2-40B4-BE49-F238E27FC236}">
                <a16:creationId xmlns:a16="http://schemas.microsoft.com/office/drawing/2014/main" id="{2880537F-AB3C-EEB3-6C79-A9E3C1C982E4}"/>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ADAPTER (A+)</a:t>
            </a:r>
          </a:p>
        </p:txBody>
      </p:sp>
      <p:sp>
        <p:nvSpPr>
          <p:cNvPr id="47" name="object 4">
            <a:extLst>
              <a:ext uri="{FF2B5EF4-FFF2-40B4-BE49-F238E27FC236}">
                <a16:creationId xmlns:a16="http://schemas.microsoft.com/office/drawing/2014/main" id="{B185C233-39F0-3BB5-C671-181BCCB3B1A7}"/>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NEGOTIATOR (A=)</a:t>
            </a:r>
          </a:p>
        </p:txBody>
      </p:sp>
      <p:sp>
        <p:nvSpPr>
          <p:cNvPr id="48" name="object 4">
            <a:extLst>
              <a:ext uri="{FF2B5EF4-FFF2-40B4-BE49-F238E27FC236}">
                <a16:creationId xmlns:a16="http://schemas.microsoft.com/office/drawing/2014/main" id="{718C471F-C691-BBFD-A665-1580401897A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9" name="object 4">
            <a:extLst>
              <a:ext uri="{FF2B5EF4-FFF2-40B4-BE49-F238E27FC236}">
                <a16:creationId xmlns:a16="http://schemas.microsoft.com/office/drawing/2014/main" id="{D19419BB-338B-2868-EC45-730A3ADA71C4}"/>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50" name="object 4">
            <a:extLst>
              <a:ext uri="{FF2B5EF4-FFF2-40B4-BE49-F238E27FC236}">
                <a16:creationId xmlns:a16="http://schemas.microsoft.com/office/drawing/2014/main" id="{6CE7FCB7-8B52-4096-846B-14DAF1CAC4F3}"/>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43FE52B1-7669-4748-0BF3-76A33DF400C3}"/>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80640" r="12357" b="2224"/>
          <a:stretch/>
        </p:blipFill>
        <p:spPr>
          <a:xfrm>
            <a:off x="8799584" y="356209"/>
            <a:ext cx="608442" cy="603352"/>
          </a:xfrm>
          <a:prstGeom prst="rect">
            <a:avLst/>
          </a:prstGeom>
        </p:spPr>
      </p:pic>
      <p:pic>
        <p:nvPicPr>
          <p:cNvPr id="4" name="Picture 3" descr="A white letter on a grey square&#10;&#10;Description automatically generated">
            <a:hlinkClick r:id="rId16" action="ppaction://hlinksldjump"/>
            <a:extLst>
              <a:ext uri="{FF2B5EF4-FFF2-40B4-BE49-F238E27FC236}">
                <a16:creationId xmlns:a16="http://schemas.microsoft.com/office/drawing/2014/main" id="{56743920-9845-AFFF-A765-086BF35469AD}"/>
              </a:ext>
            </a:extLst>
          </p:cNvPr>
          <p:cNvPicPr>
            <a:picLocks noChangeAspect="1"/>
          </p:cNvPicPr>
          <p:nvPr/>
        </p:nvPicPr>
        <p:blipFill rotWithShape="1">
          <a:blip r:embed="rId17">
            <a:extLst>
              <a:ext uri="{28A0092B-C50C-407E-A947-70E740481C1C}">
                <a14:useLocalDpi xmlns:a14="http://schemas.microsoft.com/office/drawing/2010/main" val="0"/>
              </a:ext>
            </a:extLst>
          </a:blip>
          <a:srcRect l="9224" t="11562" r="24809" b="10635"/>
          <a:stretch/>
        </p:blipFill>
        <p:spPr>
          <a:xfrm>
            <a:off x="2848967" y="338538"/>
            <a:ext cx="625392" cy="622191"/>
          </a:xfrm>
          <a:prstGeom prst="rect">
            <a:avLst/>
          </a:prstGeom>
        </p:spPr>
      </p:pic>
      <p:pic>
        <p:nvPicPr>
          <p:cNvPr id="7" name="Picture 6" descr="A white square with a letter&#10;&#10;Description automatically generated">
            <a:hlinkClick r:id="rId11" action="ppaction://hlinksldjump"/>
            <a:extLst>
              <a:ext uri="{FF2B5EF4-FFF2-40B4-BE49-F238E27FC236}">
                <a16:creationId xmlns:a16="http://schemas.microsoft.com/office/drawing/2014/main" id="{E2707C85-86F2-6BBF-8592-87CB396AF7A6}"/>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568" r="12357" b="80296"/>
          <a:stretch/>
        </p:blipFill>
        <p:spPr>
          <a:xfrm>
            <a:off x="4308392" y="358665"/>
            <a:ext cx="608442" cy="603352"/>
          </a:xfrm>
          <a:prstGeom prst="rect">
            <a:avLst/>
          </a:prstGeom>
        </p:spPr>
      </p:pic>
      <p:pic>
        <p:nvPicPr>
          <p:cNvPr id="9" name="Picture 8" descr="A white square with a letter&#10;&#10;Description automatically generated">
            <a:hlinkClick r:id="rId12" action="ppaction://hlinksldjump"/>
            <a:extLst>
              <a:ext uri="{FF2B5EF4-FFF2-40B4-BE49-F238E27FC236}">
                <a16:creationId xmlns:a16="http://schemas.microsoft.com/office/drawing/2014/main" id="{C602219C-9DD3-B467-B11E-B99D46E0617D}"/>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8934" r="12357" b="53930"/>
          <a:stretch/>
        </p:blipFill>
        <p:spPr>
          <a:xfrm>
            <a:off x="5797508" y="368574"/>
            <a:ext cx="608442" cy="603352"/>
          </a:xfrm>
          <a:prstGeom prst="rect">
            <a:avLst/>
          </a:prstGeom>
        </p:spPr>
      </p:pic>
      <p:sp>
        <p:nvSpPr>
          <p:cNvPr id="6" name="Rectangle 5">
            <a:hlinkClick r:id="rId18" action="ppaction://hlinksldjump"/>
            <a:extLst>
              <a:ext uri="{FF2B5EF4-FFF2-40B4-BE49-F238E27FC236}">
                <a16:creationId xmlns:a16="http://schemas.microsoft.com/office/drawing/2014/main" id="{FAFA8A72-F810-8AAA-5BD9-7F054B096BC7}"/>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1A967BA8-9288-1FE3-7F1C-2A11B56EE93D}"/>
              </a:ext>
            </a:extLst>
          </p:cNvPr>
          <p:cNvGrpSpPr/>
          <p:nvPr/>
        </p:nvGrpSpPr>
        <p:grpSpPr>
          <a:xfrm>
            <a:off x="1411236" y="1856181"/>
            <a:ext cx="9358869" cy="91576"/>
            <a:chOff x="1411236" y="1688541"/>
            <a:chExt cx="9358869" cy="91576"/>
          </a:xfrm>
          <a:solidFill>
            <a:srgbClr val="B97000">
              <a:alpha val="40000"/>
            </a:srgbClr>
          </a:solidFill>
        </p:grpSpPr>
        <p:sp>
          <p:nvSpPr>
            <p:cNvPr id="15" name="Rectangle 14">
              <a:extLst>
                <a:ext uri="{FF2B5EF4-FFF2-40B4-BE49-F238E27FC236}">
                  <a16:creationId xmlns:a16="http://schemas.microsoft.com/office/drawing/2014/main" id="{203F3DD8-759E-C235-FBAB-9DEA8985B123}"/>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DE148AE-979A-4FA4-5B23-BACB7E461BB1}"/>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9F6324B-98CF-0290-CD93-1660B4260A10}"/>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1A47D00-1A70-1419-2DB0-605A31B3FDBE}"/>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937E418-8455-9D72-DFD1-77B1D4B58B14}"/>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1" name="object 4">
            <a:extLst>
              <a:ext uri="{FF2B5EF4-FFF2-40B4-BE49-F238E27FC236}">
                <a16:creationId xmlns:a16="http://schemas.microsoft.com/office/drawing/2014/main" id="{60C2988C-84E7-A0A3-829A-5C783D15685F}"/>
              </a:ext>
            </a:extLst>
          </p:cNvPr>
          <p:cNvSpPr txBox="1">
            <a:spLocks/>
          </p:cNvSpPr>
          <p:nvPr/>
        </p:nvSpPr>
        <p:spPr>
          <a:xfrm rot="16200000">
            <a:off x="-1015187" y="5383523"/>
            <a:ext cx="2698799"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A</a:t>
            </a: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1: Others’ Needs</a:t>
            </a:r>
          </a:p>
        </p:txBody>
      </p:sp>
    </p:spTree>
    <p:extLst>
      <p:ext uri="{BB962C8B-B14F-4D97-AF65-F5344CB8AC3E}">
        <p14:creationId xmlns:p14="http://schemas.microsoft.com/office/powerpoint/2010/main" val="435253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A2E9D-7C19-5460-8AD6-ECA929E06BA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F6DA41"/>
              </a:solidFill>
            </a:endParaRPr>
          </a:p>
        </p:txBody>
      </p:sp>
      <p:sp>
        <p:nvSpPr>
          <p:cNvPr id="63" name="Rectangle 62">
            <a:extLst>
              <a:ext uri="{FF2B5EF4-FFF2-40B4-BE49-F238E27FC236}">
                <a16:creationId xmlns:a16="http://schemas.microsoft.com/office/drawing/2014/main" id="{45998E1E-C71F-7BB6-B993-5B97C06C8F90}"/>
              </a:ext>
            </a:extLst>
          </p:cNvPr>
          <p:cNvSpPr/>
          <p:nvPr/>
        </p:nvSpPr>
        <p:spPr>
          <a:xfrm>
            <a:off x="-1" y="2697696"/>
            <a:ext cx="12191999" cy="4206312"/>
          </a:xfrm>
          <a:prstGeom prst="rect">
            <a:avLst/>
          </a:prstGeom>
          <a:solidFill>
            <a:srgbClr val="B56700">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etter in a brown square&#10;&#10;Description automatically generated">
            <a:hlinkClick r:id="rId3" action="ppaction://hlinksldjump"/>
            <a:extLst>
              <a:ext uri="{FF2B5EF4-FFF2-40B4-BE49-F238E27FC236}">
                <a16:creationId xmlns:a16="http://schemas.microsoft.com/office/drawing/2014/main" id="{593482DE-C5A2-9845-5CBC-C3E3A356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58" y="274167"/>
            <a:ext cx="752265" cy="735360"/>
          </a:xfrm>
          <a:prstGeom prst="rect">
            <a:avLst/>
          </a:prstGeom>
        </p:spPr>
      </p:pic>
      <p:pic>
        <p:nvPicPr>
          <p:cNvPr id="24" name="Picture 23" descr="A logo with a black background&#10;&#10;Description automatically generated">
            <a:hlinkClick r:id="rId5" action="ppaction://hlinksldjump"/>
            <a:extLst>
              <a:ext uri="{FF2B5EF4-FFF2-40B4-BE49-F238E27FC236}">
                <a16:creationId xmlns:a16="http://schemas.microsoft.com/office/drawing/2014/main" id="{C8D045EA-7427-371C-BD57-671DB26E1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5" name="Isosceles Triangle 20">
            <a:extLst>
              <a:ext uri="{FF2B5EF4-FFF2-40B4-BE49-F238E27FC236}">
                <a16:creationId xmlns:a16="http://schemas.microsoft.com/office/drawing/2014/main" id="{85374383-6662-5798-4E4F-F6199ED13332}"/>
              </a:ext>
            </a:extLst>
          </p:cNvPr>
          <p:cNvSpPr/>
          <p:nvPr/>
        </p:nvSpPr>
        <p:spPr>
          <a:xfrm rot="10800000">
            <a:off x="7341277" y="483"/>
            <a:ext cx="488404" cy="210518"/>
          </a:xfrm>
          <a:prstGeom prst="triangle">
            <a:avLst/>
          </a:prstGeom>
          <a:solidFill>
            <a:srgbClr val="B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Title 22">
            <a:extLst>
              <a:ext uri="{FF2B5EF4-FFF2-40B4-BE49-F238E27FC236}">
                <a16:creationId xmlns:a16="http://schemas.microsoft.com/office/drawing/2014/main" id="{E2429A28-B74B-454E-9234-C44329923B99}"/>
              </a:ext>
            </a:extLst>
          </p:cNvPr>
          <p:cNvSpPr>
            <a:spLocks noGrp="1"/>
          </p:cNvSpPr>
          <p:nvPr>
            <p:ph type="title" idx="4294967295"/>
          </p:nvPr>
        </p:nvSpPr>
        <p:spPr/>
        <p:txBody>
          <a:bodyPr/>
          <a:lstStyle/>
          <a:p>
            <a:r>
              <a:rPr lang="en-US">
                <a:solidFill>
                  <a:schemeClr val="bg1"/>
                </a:solidFill>
              </a:rPr>
              <a:t>A1: Others’ Needs</a:t>
            </a:r>
          </a:p>
        </p:txBody>
      </p:sp>
      <p:sp>
        <p:nvSpPr>
          <p:cNvPr id="2" name="Rectangle 1"/>
          <p:cNvSpPr/>
          <p:nvPr/>
        </p:nvSpPr>
        <p:spPr>
          <a:xfrm>
            <a:off x="0" y="4101219"/>
            <a:ext cx="12192000" cy="2832981"/>
          </a:xfrm>
          <a:prstGeom prst="rect">
            <a:avLst/>
          </a:prstGeom>
          <a:solidFill>
            <a:srgbClr val="B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940277" y="3765509"/>
            <a:ext cx="2802370"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sym typeface="Wingdings" panose="05000000000000000000" pitchFamily="2" charset="2"/>
              </a:rPr>
              <a:t>focus on my agenda &lt;--&gt; </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focus on your agenda</a:t>
            </a:r>
          </a:p>
        </p:txBody>
      </p:sp>
      <p:sp>
        <p:nvSpPr>
          <p:cNvPr id="7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dirty="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3"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4" name="Isosceles Triangle 83"/>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7" name="Isosceles Triangle 86"/>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8" name="Isosceles Triangle 87"/>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a:hlinkClick r:id="rId7" action="ppaction://hlinksldjump"/>
          </p:cNvPr>
          <p:cNvSpPr/>
          <p:nvPr/>
        </p:nvSpPr>
        <p:spPr>
          <a:xfrm>
            <a:off x="2831307" y="3323019"/>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A1: Others’ Needs</a:t>
            </a:r>
          </a:p>
        </p:txBody>
      </p:sp>
      <p:sp>
        <p:nvSpPr>
          <p:cNvPr id="103" name="Rounded Rectangle 102">
            <a:hlinkClick r:id="rId8" action="ppaction://hlinksldjump"/>
          </p:cNvPr>
          <p:cNvSpPr/>
          <p:nvPr/>
        </p:nvSpPr>
        <p:spPr>
          <a:xfrm>
            <a:off x="4524786"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A2: Agreement</a:t>
            </a:r>
          </a:p>
        </p:txBody>
      </p:sp>
      <p:sp>
        <p:nvSpPr>
          <p:cNvPr id="104" name="Rounded Rectangle 103">
            <a:hlinkClick r:id="rId9" action="ppaction://hlinksldjump"/>
          </p:cNvPr>
          <p:cNvSpPr/>
          <p:nvPr/>
        </p:nvSpPr>
        <p:spPr>
          <a:xfrm>
            <a:off x="621826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A3: Humility</a:t>
            </a:r>
          </a:p>
        </p:txBody>
      </p:sp>
      <p:sp>
        <p:nvSpPr>
          <p:cNvPr id="105" name="Rounded Rectangle 104">
            <a:hlinkClick r:id="rId10" action="ppaction://hlinksldjump"/>
          </p:cNvPr>
          <p:cNvSpPr/>
          <p:nvPr/>
        </p:nvSpPr>
        <p:spPr>
          <a:xfrm>
            <a:off x="7911744"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A4: Reserve</a:t>
            </a:r>
          </a:p>
        </p:txBody>
      </p:sp>
      <p:sp>
        <p:nvSpPr>
          <p:cNvPr id="51" name="Rectangle 50">
            <a:hlinkClick r:id="rId7" action="ppaction://hlinksldjump"/>
            <a:extLst>
              <a:ext uri="{FF2B5EF4-FFF2-40B4-BE49-F238E27FC236}">
                <a16:creationId xmlns:a16="http://schemas.microsoft.com/office/drawing/2014/main" id="{75288B3D-2F01-4662-8C74-47E258FE754A}"/>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11" action="ppaction://hlinksldjump"/>
            <a:extLst>
              <a:ext uri="{FF2B5EF4-FFF2-40B4-BE49-F238E27FC236}">
                <a16:creationId xmlns:a16="http://schemas.microsoft.com/office/drawing/2014/main" id="{06F8D9F6-720A-4785-9116-6E654040E8D1}"/>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B4477B63-D61C-4BDD-899C-359E3E29C983}"/>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3" action="ppaction://hlinksldjump"/>
            <a:extLst>
              <a:ext uri="{FF2B5EF4-FFF2-40B4-BE49-F238E27FC236}">
                <a16:creationId xmlns:a16="http://schemas.microsoft.com/office/drawing/2014/main" id="{3CB4C2AF-CDAF-458E-9DB3-3917B843282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1" action="ppaction://hlinksldjump"/>
            <a:extLst>
              <a:ext uri="{FF2B5EF4-FFF2-40B4-BE49-F238E27FC236}">
                <a16:creationId xmlns:a16="http://schemas.microsoft.com/office/drawing/2014/main" id="{B755FF1B-B925-4763-B61C-5BF44F27961A}"/>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bject 4">
            <a:extLst>
              <a:ext uri="{FF2B5EF4-FFF2-40B4-BE49-F238E27FC236}">
                <a16:creationId xmlns:a16="http://schemas.microsoft.com/office/drawing/2014/main" id="{A666C3EC-4B9C-2A60-89C1-2F6DD7D9B7B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B56700"/>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p:txBody>
      </p:sp>
      <p:sp>
        <p:nvSpPr>
          <p:cNvPr id="29" name="Rectangle 28">
            <a:extLst>
              <a:ext uri="{FF2B5EF4-FFF2-40B4-BE49-F238E27FC236}">
                <a16:creationId xmlns:a16="http://schemas.microsoft.com/office/drawing/2014/main" id="{0D6D9D53-BCE7-3E32-28F1-F82580FECCD9}"/>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bject 4">
            <a:extLst>
              <a:ext uri="{FF2B5EF4-FFF2-40B4-BE49-F238E27FC236}">
                <a16:creationId xmlns:a16="http://schemas.microsoft.com/office/drawing/2014/main" id="{5DE18049-039F-EF44-23DE-00807DD0DF44}"/>
              </a:ext>
            </a:extLst>
          </p:cNvPr>
          <p:cNvSpPr txBox="1">
            <a:spLocks/>
          </p:cNvSpPr>
          <p:nvPr/>
        </p:nvSpPr>
        <p:spPr>
          <a:xfrm>
            <a:off x="2297900" y="5477315"/>
            <a:ext cx="7923338"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Or do you work to keep both </a:t>
            </a:r>
            <a:r>
              <a:rPr kumimoji="0" lang="en-US" sz="1600" b="1" u="none" strike="noStrike" kern="1200" cap="none" spc="0" normalizeH="0" baseline="0" noProof="0">
                <a:ln>
                  <a:noFill/>
                </a:ln>
                <a:solidFill>
                  <a:srgbClr val="B56700"/>
                </a:solidFill>
                <a:effectLst/>
                <a:uLnTx/>
                <a:uFillTx/>
                <a:latin typeface="Garamond" panose="02020404030301010803" pitchFamily="18" charset="0"/>
                <a:ea typeface="Palatino" pitchFamily="2" charset="77"/>
              </a:rPr>
              <a:t>in balance?</a:t>
            </a:r>
            <a:endPar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endParaRPr>
          </a:p>
        </p:txBody>
      </p:sp>
      <p:sp>
        <p:nvSpPr>
          <p:cNvPr id="32" name="Rectangle 31">
            <a:hlinkClick r:id="rId7" action="ppaction://hlinksldjump"/>
            <a:extLst>
              <a:ext uri="{FF2B5EF4-FFF2-40B4-BE49-F238E27FC236}">
                <a16:creationId xmlns:a16="http://schemas.microsoft.com/office/drawing/2014/main" id="{62E5EA83-B55D-8955-A9E9-519ABBFCD004}"/>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3" name="Rectangle 32">
            <a:hlinkClick r:id="rId7" action="ppaction://hlinksldjump"/>
            <a:extLst>
              <a:ext uri="{FF2B5EF4-FFF2-40B4-BE49-F238E27FC236}">
                <a16:creationId xmlns:a16="http://schemas.microsoft.com/office/drawing/2014/main" id="{F46D2BC6-4C6D-6983-0216-8031AF46DC70}"/>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 name="Rectangle 33">
            <a:hlinkClick r:id="rId14" action="ppaction://hlinksldjump"/>
            <a:extLst>
              <a:ext uri="{FF2B5EF4-FFF2-40B4-BE49-F238E27FC236}">
                <a16:creationId xmlns:a16="http://schemas.microsoft.com/office/drawing/2014/main" id="{D374AED5-477A-9B51-6AEF-0796D09C8B90}"/>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hlinkClick r:id="rId15" action="ppaction://hlinksldjump"/>
            <a:extLst>
              <a:ext uri="{FF2B5EF4-FFF2-40B4-BE49-F238E27FC236}">
                <a16:creationId xmlns:a16="http://schemas.microsoft.com/office/drawing/2014/main" id="{2C868301-AF6D-D3E8-F35B-524119042F91}"/>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6" name="Rectangle 35">
            <a:hlinkClick r:id="rId15" action="ppaction://hlinksldjump"/>
            <a:extLst>
              <a:ext uri="{FF2B5EF4-FFF2-40B4-BE49-F238E27FC236}">
                <a16:creationId xmlns:a16="http://schemas.microsoft.com/office/drawing/2014/main" id="{55CF9FE5-04A6-A69B-A0F7-40D57D45987A}"/>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7" name="object 4">
            <a:extLst>
              <a:ext uri="{FF2B5EF4-FFF2-40B4-BE49-F238E27FC236}">
                <a16:creationId xmlns:a16="http://schemas.microsoft.com/office/drawing/2014/main" id="{E388B54D-C7B9-FAAF-6648-FBA9CCAAB594}"/>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a:t>
            </a:r>
            <a:r>
              <a:rPr lang="en-US" sz="1000" dirty="0">
                <a:latin typeface="Verdana" panose="020B0604030504040204" pitchFamily="34" charset="0"/>
                <a:cs typeface="Lucida Grande" panose="020B0600040502020204" pitchFamily="34" charset="0"/>
              </a:rPr>
              <a:t>Others’ Needs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38" name="object 4">
            <a:extLst>
              <a:ext uri="{FF2B5EF4-FFF2-40B4-BE49-F238E27FC236}">
                <a16:creationId xmlns:a16="http://schemas.microsoft.com/office/drawing/2014/main" id="{F4573D97-216E-D9A7-F353-AAAB59B67256}"/>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O</a:t>
            </a:r>
            <a:r>
              <a:rPr lang="en-US" sz="1000" dirty="0" err="1">
                <a:latin typeface="Verdana" panose="020B0604030504040204" pitchFamily="34" charset="0"/>
                <a:cs typeface="Lucida Grande" panose="020B0600040502020204" pitchFamily="34" charset="0"/>
              </a:rPr>
              <a:t>thers</a:t>
            </a:r>
            <a:r>
              <a:rPr lang="en-US" sz="1000" dirty="0">
                <a:latin typeface="Verdana" panose="020B0604030504040204" pitchFamily="34" charset="0"/>
                <a:cs typeface="Lucida Grande" panose="020B0600040502020204" pitchFamily="34" charset="0"/>
              </a:rPr>
              <a:t>’ Needs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9" name="object 4">
            <a:extLst>
              <a:ext uri="{FF2B5EF4-FFF2-40B4-BE49-F238E27FC236}">
                <a16:creationId xmlns:a16="http://schemas.microsoft.com/office/drawing/2014/main" id="{1F78E02F-84B7-02BA-6A31-8FD69188AD57}"/>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O</a:t>
            </a:r>
            <a:r>
              <a:rPr lang="en-US" sz="1000" dirty="0" err="1">
                <a:latin typeface="Verdana" panose="020B0604030504040204" pitchFamily="34" charset="0"/>
                <a:cs typeface="Lucida Grande" panose="020B0600040502020204" pitchFamily="34" charset="0"/>
              </a:rPr>
              <a:t>thers</a:t>
            </a:r>
            <a:r>
              <a:rPr lang="en-US" sz="1000" dirty="0">
                <a:latin typeface="Verdana" panose="020B0604030504040204" pitchFamily="34" charset="0"/>
                <a:cs typeface="Lucida Grande" panose="020B0600040502020204" pitchFamily="34" charset="0"/>
              </a:rPr>
              <a:t>’ Needs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44" name="Rectangle 43">
            <a:extLst>
              <a:ext uri="{FF2B5EF4-FFF2-40B4-BE49-F238E27FC236}">
                <a16:creationId xmlns:a16="http://schemas.microsoft.com/office/drawing/2014/main" id="{25AD3EDE-95B6-1A7C-BCCC-F294AFD4CEDB}"/>
              </a:ext>
            </a:extLst>
          </p:cNvPr>
          <p:cNvSpPr/>
          <p:nvPr/>
        </p:nvSpPr>
        <p:spPr>
          <a:xfrm>
            <a:off x="5920909"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Accommodation</a:t>
            </a:r>
            <a:endParaRPr kumimoji="0" lang="en-US" sz="15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DEFER TO OTHERS</a:t>
            </a:r>
          </a:p>
        </p:txBody>
      </p:sp>
      <p:sp>
        <p:nvSpPr>
          <p:cNvPr id="45" name="object 4">
            <a:extLst>
              <a:ext uri="{FF2B5EF4-FFF2-40B4-BE49-F238E27FC236}">
                <a16:creationId xmlns:a16="http://schemas.microsoft.com/office/drawing/2014/main" id="{C8BD22F3-DE8C-38F9-6315-6084D19D0247}"/>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B56700"/>
                </a:solidFill>
                <a:latin typeface="Verdana" panose="020B0604030504040204" pitchFamily="34" charset="0"/>
                <a:cs typeface="Lucida Grande" panose="020B0600040502020204" pitchFamily="34" charset="0"/>
              </a:rPr>
              <a:t>CHALLENGER</a:t>
            </a: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 (A-)</a:t>
            </a:r>
          </a:p>
        </p:txBody>
      </p:sp>
      <p:sp>
        <p:nvSpPr>
          <p:cNvPr id="46" name="object 4">
            <a:extLst>
              <a:ext uri="{FF2B5EF4-FFF2-40B4-BE49-F238E27FC236}">
                <a16:creationId xmlns:a16="http://schemas.microsoft.com/office/drawing/2014/main" id="{2880537F-AB3C-EEB3-6C79-A9E3C1C982E4}"/>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ADAPTER (A+)</a:t>
            </a:r>
          </a:p>
        </p:txBody>
      </p:sp>
      <p:sp>
        <p:nvSpPr>
          <p:cNvPr id="47" name="object 4">
            <a:extLst>
              <a:ext uri="{FF2B5EF4-FFF2-40B4-BE49-F238E27FC236}">
                <a16:creationId xmlns:a16="http://schemas.microsoft.com/office/drawing/2014/main" id="{B185C233-39F0-3BB5-C671-181BCCB3B1A7}"/>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NEGOTIATOR (A=)</a:t>
            </a:r>
          </a:p>
        </p:txBody>
      </p:sp>
      <p:sp>
        <p:nvSpPr>
          <p:cNvPr id="48" name="object 4">
            <a:extLst>
              <a:ext uri="{FF2B5EF4-FFF2-40B4-BE49-F238E27FC236}">
                <a16:creationId xmlns:a16="http://schemas.microsoft.com/office/drawing/2014/main" id="{718C471F-C691-BBFD-A665-1580401897A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9" name="object 4">
            <a:extLst>
              <a:ext uri="{FF2B5EF4-FFF2-40B4-BE49-F238E27FC236}">
                <a16:creationId xmlns:a16="http://schemas.microsoft.com/office/drawing/2014/main" id="{D19419BB-338B-2868-EC45-730A3ADA71C4}"/>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50" name="object 4">
            <a:extLst>
              <a:ext uri="{FF2B5EF4-FFF2-40B4-BE49-F238E27FC236}">
                <a16:creationId xmlns:a16="http://schemas.microsoft.com/office/drawing/2014/main" id="{6CE7FCB7-8B52-4096-846B-14DAF1CAC4F3}"/>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43FE52B1-7669-4748-0BF3-76A33DF400C3}"/>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80640" r="12357" b="2224"/>
          <a:stretch/>
        </p:blipFill>
        <p:spPr>
          <a:xfrm>
            <a:off x="8799584" y="356209"/>
            <a:ext cx="608442" cy="603352"/>
          </a:xfrm>
          <a:prstGeom prst="rect">
            <a:avLst/>
          </a:prstGeom>
        </p:spPr>
      </p:pic>
      <p:pic>
        <p:nvPicPr>
          <p:cNvPr id="4" name="Picture 3" descr="A white letter on a grey square&#10;&#10;Description automatically generated">
            <a:hlinkClick r:id="rId17" action="ppaction://hlinksldjump"/>
            <a:extLst>
              <a:ext uri="{FF2B5EF4-FFF2-40B4-BE49-F238E27FC236}">
                <a16:creationId xmlns:a16="http://schemas.microsoft.com/office/drawing/2014/main" id="{56743920-9845-AFFF-A765-086BF35469AD}"/>
              </a:ext>
            </a:extLst>
          </p:cNvPr>
          <p:cNvPicPr>
            <a:picLocks noChangeAspect="1"/>
          </p:cNvPicPr>
          <p:nvPr/>
        </p:nvPicPr>
        <p:blipFill rotWithShape="1">
          <a:blip r:embed="rId18">
            <a:extLst>
              <a:ext uri="{28A0092B-C50C-407E-A947-70E740481C1C}">
                <a14:useLocalDpi xmlns:a14="http://schemas.microsoft.com/office/drawing/2010/main" val="0"/>
              </a:ext>
            </a:extLst>
          </a:blip>
          <a:srcRect l="9224" t="11562" r="24809" b="10635"/>
          <a:stretch/>
        </p:blipFill>
        <p:spPr>
          <a:xfrm>
            <a:off x="2848967" y="338538"/>
            <a:ext cx="625392" cy="622191"/>
          </a:xfrm>
          <a:prstGeom prst="rect">
            <a:avLst/>
          </a:prstGeom>
        </p:spPr>
      </p:pic>
      <p:pic>
        <p:nvPicPr>
          <p:cNvPr id="7" name="Picture 6" descr="A white square with a letter&#10;&#10;Description automatically generated">
            <a:hlinkClick r:id="rId11" action="ppaction://hlinksldjump"/>
            <a:extLst>
              <a:ext uri="{FF2B5EF4-FFF2-40B4-BE49-F238E27FC236}">
                <a16:creationId xmlns:a16="http://schemas.microsoft.com/office/drawing/2014/main" id="{E2707C85-86F2-6BBF-8592-87CB396AF7A6}"/>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568" r="12357" b="80296"/>
          <a:stretch/>
        </p:blipFill>
        <p:spPr>
          <a:xfrm>
            <a:off x="4308392" y="358665"/>
            <a:ext cx="608442" cy="603352"/>
          </a:xfrm>
          <a:prstGeom prst="rect">
            <a:avLst/>
          </a:prstGeom>
        </p:spPr>
      </p:pic>
      <p:pic>
        <p:nvPicPr>
          <p:cNvPr id="9" name="Picture 8" descr="A white square with a letter&#10;&#10;Description automatically generated">
            <a:hlinkClick r:id="rId12" action="ppaction://hlinksldjump"/>
            <a:extLst>
              <a:ext uri="{FF2B5EF4-FFF2-40B4-BE49-F238E27FC236}">
                <a16:creationId xmlns:a16="http://schemas.microsoft.com/office/drawing/2014/main" id="{C602219C-9DD3-B467-B11E-B99D46E0617D}"/>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8934" r="12357" b="53930"/>
          <a:stretch/>
        </p:blipFill>
        <p:spPr>
          <a:xfrm>
            <a:off x="5797508" y="368574"/>
            <a:ext cx="608442" cy="603352"/>
          </a:xfrm>
          <a:prstGeom prst="rect">
            <a:avLst/>
          </a:prstGeom>
        </p:spPr>
      </p:pic>
      <p:grpSp>
        <p:nvGrpSpPr>
          <p:cNvPr id="10" name="Group 9">
            <a:extLst>
              <a:ext uri="{FF2B5EF4-FFF2-40B4-BE49-F238E27FC236}">
                <a16:creationId xmlns:a16="http://schemas.microsoft.com/office/drawing/2014/main" id="{34565F66-673C-D89C-362D-C4B59CB0EF6E}"/>
              </a:ext>
            </a:extLst>
          </p:cNvPr>
          <p:cNvGrpSpPr/>
          <p:nvPr/>
        </p:nvGrpSpPr>
        <p:grpSpPr>
          <a:xfrm>
            <a:off x="1411236" y="1856181"/>
            <a:ext cx="9358869" cy="91576"/>
            <a:chOff x="1411236" y="1688541"/>
            <a:chExt cx="9358869" cy="91576"/>
          </a:xfrm>
          <a:solidFill>
            <a:srgbClr val="B97000">
              <a:alpha val="40000"/>
            </a:srgbClr>
          </a:solidFill>
        </p:grpSpPr>
        <p:sp>
          <p:nvSpPr>
            <p:cNvPr id="11" name="Rectangle 10">
              <a:extLst>
                <a:ext uri="{FF2B5EF4-FFF2-40B4-BE49-F238E27FC236}">
                  <a16:creationId xmlns:a16="http://schemas.microsoft.com/office/drawing/2014/main" id="{FB70442B-E31B-0D61-9364-85B5F6B47AFD}"/>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43BC30-013C-A92D-AE5B-3CB75C8E874B}"/>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1200300-91E7-63B3-10D1-16A511CFF164}"/>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0FA83D6-27E8-E8F8-E42C-EB59E5498D92}"/>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7BD0371-7F24-3E0E-A95B-7EC99B32D361}"/>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object 4">
            <a:extLst>
              <a:ext uri="{FF2B5EF4-FFF2-40B4-BE49-F238E27FC236}">
                <a16:creationId xmlns:a16="http://schemas.microsoft.com/office/drawing/2014/main" id="{E552EDAC-E52C-4425-5171-74F1FD14B6B4}"/>
              </a:ext>
            </a:extLst>
          </p:cNvPr>
          <p:cNvSpPr txBox="1">
            <a:spLocks/>
          </p:cNvSpPr>
          <p:nvPr/>
        </p:nvSpPr>
        <p:spPr>
          <a:xfrm rot="16200000">
            <a:off x="-1015187" y="5383523"/>
            <a:ext cx="2698799"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A</a:t>
            </a: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1: Others’ Needs</a:t>
            </a:r>
          </a:p>
        </p:txBody>
      </p:sp>
    </p:spTree>
    <p:extLst>
      <p:ext uri="{BB962C8B-B14F-4D97-AF65-F5344CB8AC3E}">
        <p14:creationId xmlns:p14="http://schemas.microsoft.com/office/powerpoint/2010/main" val="2635287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A2E9D-7C19-5460-8AD6-ECA929E06BA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F6DA41"/>
              </a:solidFill>
            </a:endParaRPr>
          </a:p>
        </p:txBody>
      </p:sp>
      <p:sp>
        <p:nvSpPr>
          <p:cNvPr id="63" name="Rectangle 62">
            <a:extLst>
              <a:ext uri="{FF2B5EF4-FFF2-40B4-BE49-F238E27FC236}">
                <a16:creationId xmlns:a16="http://schemas.microsoft.com/office/drawing/2014/main" id="{45998E1E-C71F-7BB6-B993-5B97C06C8F90}"/>
              </a:ext>
            </a:extLst>
          </p:cNvPr>
          <p:cNvSpPr/>
          <p:nvPr/>
        </p:nvSpPr>
        <p:spPr>
          <a:xfrm>
            <a:off x="-1" y="2697696"/>
            <a:ext cx="12191999" cy="4206312"/>
          </a:xfrm>
          <a:prstGeom prst="rect">
            <a:avLst/>
          </a:prstGeom>
          <a:solidFill>
            <a:srgbClr val="B56700">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etter in a brown square&#10;&#10;Description automatically generated">
            <a:hlinkClick r:id="rId3" action="ppaction://hlinksldjump"/>
            <a:extLst>
              <a:ext uri="{FF2B5EF4-FFF2-40B4-BE49-F238E27FC236}">
                <a16:creationId xmlns:a16="http://schemas.microsoft.com/office/drawing/2014/main" id="{593482DE-C5A2-9845-5CBC-C3E3A356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58" y="274167"/>
            <a:ext cx="752265" cy="735360"/>
          </a:xfrm>
          <a:prstGeom prst="rect">
            <a:avLst/>
          </a:prstGeom>
        </p:spPr>
      </p:pic>
      <p:pic>
        <p:nvPicPr>
          <p:cNvPr id="24" name="Picture 23" descr="A logo with a black background&#10;&#10;Description automatically generated">
            <a:hlinkClick r:id="rId5" action="ppaction://hlinksldjump"/>
            <a:extLst>
              <a:ext uri="{FF2B5EF4-FFF2-40B4-BE49-F238E27FC236}">
                <a16:creationId xmlns:a16="http://schemas.microsoft.com/office/drawing/2014/main" id="{C8D045EA-7427-371C-BD57-671DB26E1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5" name="Isosceles Triangle 20">
            <a:extLst>
              <a:ext uri="{FF2B5EF4-FFF2-40B4-BE49-F238E27FC236}">
                <a16:creationId xmlns:a16="http://schemas.microsoft.com/office/drawing/2014/main" id="{85374383-6662-5798-4E4F-F6199ED13332}"/>
              </a:ext>
            </a:extLst>
          </p:cNvPr>
          <p:cNvSpPr/>
          <p:nvPr/>
        </p:nvSpPr>
        <p:spPr>
          <a:xfrm rot="10800000">
            <a:off x="7341277" y="483"/>
            <a:ext cx="488404" cy="210518"/>
          </a:xfrm>
          <a:prstGeom prst="triangle">
            <a:avLst/>
          </a:prstGeom>
          <a:solidFill>
            <a:srgbClr val="B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Title 22">
            <a:extLst>
              <a:ext uri="{FF2B5EF4-FFF2-40B4-BE49-F238E27FC236}">
                <a16:creationId xmlns:a16="http://schemas.microsoft.com/office/drawing/2014/main" id="{E2429A28-B74B-454E-9234-C44329923B99}"/>
              </a:ext>
            </a:extLst>
          </p:cNvPr>
          <p:cNvSpPr>
            <a:spLocks noGrp="1"/>
          </p:cNvSpPr>
          <p:nvPr>
            <p:ph type="title" idx="4294967295"/>
          </p:nvPr>
        </p:nvSpPr>
        <p:spPr/>
        <p:txBody>
          <a:bodyPr/>
          <a:lstStyle/>
          <a:p>
            <a:r>
              <a:rPr lang="en-US">
                <a:solidFill>
                  <a:schemeClr val="bg1"/>
                </a:solidFill>
              </a:rPr>
              <a:t>A1: Others’ Needs</a:t>
            </a:r>
          </a:p>
        </p:txBody>
      </p:sp>
      <p:sp>
        <p:nvSpPr>
          <p:cNvPr id="2" name="Rectangle 1"/>
          <p:cNvSpPr/>
          <p:nvPr/>
        </p:nvSpPr>
        <p:spPr>
          <a:xfrm>
            <a:off x="0" y="4101219"/>
            <a:ext cx="12192000" cy="2832981"/>
          </a:xfrm>
          <a:prstGeom prst="rect">
            <a:avLst/>
          </a:prstGeom>
          <a:solidFill>
            <a:srgbClr val="B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792804" y="3765509"/>
            <a:ext cx="986167"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B56700"/>
                </a:solidFill>
                <a:latin typeface="Garamond" panose="02020404030301010803" pitchFamily="18" charset="0"/>
                <a:ea typeface="Palatino" pitchFamily="2" charset="77"/>
                <a:sym typeface="Wingdings" panose="05000000000000000000" pitchFamily="2" charset="2"/>
              </a:rPr>
              <a:t>w</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sym typeface="Wingdings" panose="05000000000000000000" pitchFamily="2" charset="2"/>
              </a:rPr>
              <a:t>in &lt;--&gt; </a:t>
            </a:r>
            <a:r>
              <a:rPr kumimoji="0" lang="en-US" sz="1100" u="none" strike="noStrike" kern="1200" cap="none" spc="0" normalizeH="0" baseline="0" noProof="0">
                <a:ln>
                  <a:noFill/>
                </a:ln>
                <a:solidFill>
                  <a:srgbClr val="B56700"/>
                </a:solidFill>
                <a:effectLst/>
                <a:uLnTx/>
                <a:uFillTx/>
                <a:latin typeface="Garamond" panose="02020404030301010803" pitchFamily="18" charset="0"/>
                <a:ea typeface="Palatino" pitchFamily="2" charset="77"/>
              </a:rPr>
              <a:t>yield</a:t>
            </a:r>
            <a:endPar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dirty="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3"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4" name="Isosceles Triangle 83"/>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7" name="Isosceles Triangle 86"/>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8" name="Isosceles Triangle 87"/>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a:hlinkClick r:id="rId7" action="ppaction://hlinksldjump"/>
          </p:cNvPr>
          <p:cNvSpPr/>
          <p:nvPr/>
        </p:nvSpPr>
        <p:spPr>
          <a:xfrm>
            <a:off x="2831307"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A1: Others’ Needs</a:t>
            </a:r>
          </a:p>
        </p:txBody>
      </p:sp>
      <p:sp>
        <p:nvSpPr>
          <p:cNvPr id="103" name="Rounded Rectangle 102">
            <a:hlinkClick r:id="rId8" action="ppaction://hlinksldjump"/>
          </p:cNvPr>
          <p:cNvSpPr/>
          <p:nvPr/>
        </p:nvSpPr>
        <p:spPr>
          <a:xfrm>
            <a:off x="4524786" y="3323020"/>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A2: Agreement</a:t>
            </a:r>
          </a:p>
        </p:txBody>
      </p:sp>
      <p:sp>
        <p:nvSpPr>
          <p:cNvPr id="104" name="Rounded Rectangle 103">
            <a:hlinkClick r:id="rId9" action="ppaction://hlinksldjump"/>
          </p:cNvPr>
          <p:cNvSpPr/>
          <p:nvPr/>
        </p:nvSpPr>
        <p:spPr>
          <a:xfrm>
            <a:off x="621826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A3: Humility</a:t>
            </a:r>
          </a:p>
        </p:txBody>
      </p:sp>
      <p:sp>
        <p:nvSpPr>
          <p:cNvPr id="105" name="Rounded Rectangle 104">
            <a:hlinkClick r:id="rId10" action="ppaction://hlinksldjump"/>
          </p:cNvPr>
          <p:cNvSpPr/>
          <p:nvPr/>
        </p:nvSpPr>
        <p:spPr>
          <a:xfrm>
            <a:off x="7911744"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A4: Reserve</a:t>
            </a:r>
          </a:p>
        </p:txBody>
      </p:sp>
      <p:sp>
        <p:nvSpPr>
          <p:cNvPr id="51" name="Rectangle 50">
            <a:hlinkClick r:id="rId7" action="ppaction://hlinksldjump"/>
            <a:extLst>
              <a:ext uri="{FF2B5EF4-FFF2-40B4-BE49-F238E27FC236}">
                <a16:creationId xmlns:a16="http://schemas.microsoft.com/office/drawing/2014/main" id="{75288B3D-2F01-4662-8C74-47E258FE754A}"/>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11" action="ppaction://hlinksldjump"/>
            <a:extLst>
              <a:ext uri="{FF2B5EF4-FFF2-40B4-BE49-F238E27FC236}">
                <a16:creationId xmlns:a16="http://schemas.microsoft.com/office/drawing/2014/main" id="{06F8D9F6-720A-4785-9116-6E654040E8D1}"/>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B4477B63-D61C-4BDD-899C-359E3E29C983}"/>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3" action="ppaction://hlinksldjump"/>
            <a:extLst>
              <a:ext uri="{FF2B5EF4-FFF2-40B4-BE49-F238E27FC236}">
                <a16:creationId xmlns:a16="http://schemas.microsoft.com/office/drawing/2014/main" id="{3CB4C2AF-CDAF-458E-9DB3-3917B843282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1" action="ppaction://hlinksldjump"/>
            <a:extLst>
              <a:ext uri="{FF2B5EF4-FFF2-40B4-BE49-F238E27FC236}">
                <a16:creationId xmlns:a16="http://schemas.microsoft.com/office/drawing/2014/main" id="{B755FF1B-B925-4763-B61C-5BF44F27961A}"/>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bject 4">
            <a:extLst>
              <a:ext uri="{FF2B5EF4-FFF2-40B4-BE49-F238E27FC236}">
                <a16:creationId xmlns:a16="http://schemas.microsoft.com/office/drawing/2014/main" id="{EA946921-BC16-9B22-F88E-F8310956B17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A2: Agreement</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28" name="object 4">
            <a:extLst>
              <a:ext uri="{FF2B5EF4-FFF2-40B4-BE49-F238E27FC236}">
                <a16:creationId xmlns:a16="http://schemas.microsoft.com/office/drawing/2014/main" id="{A666C3EC-4B9C-2A60-89C1-2F6DD7D9B7B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B56700"/>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p:txBody>
      </p:sp>
      <p:sp>
        <p:nvSpPr>
          <p:cNvPr id="29" name="Rectangle 28">
            <a:extLst>
              <a:ext uri="{FF2B5EF4-FFF2-40B4-BE49-F238E27FC236}">
                <a16:creationId xmlns:a16="http://schemas.microsoft.com/office/drawing/2014/main" id="{0D6D9D53-BCE7-3E32-28F1-F82580FECCD9}"/>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bject 4">
            <a:extLst>
              <a:ext uri="{FF2B5EF4-FFF2-40B4-BE49-F238E27FC236}">
                <a16:creationId xmlns:a16="http://schemas.microsoft.com/office/drawing/2014/main" id="{5DE18049-039F-EF44-23DE-00807DD0DF44}"/>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Are you energized by debate and being persuasive, even when </a:t>
            </a:r>
            <a:r>
              <a:rPr kumimoji="0" lang="en-US" sz="1600" b="1" u="none" strike="noStrike" kern="1200" cap="none" spc="0" normalizeH="0" baseline="0" noProof="0">
                <a:ln>
                  <a:noFill/>
                </a:ln>
                <a:solidFill>
                  <a:srgbClr val="B56700"/>
                </a:solidFill>
                <a:effectLst/>
                <a:uLnTx/>
                <a:uFillTx/>
                <a:latin typeface="Garamond" panose="02020404030301010803" pitchFamily="18" charset="0"/>
                <a:ea typeface="Palatino" pitchFamily="2" charset="77"/>
              </a:rPr>
              <a:t>it involves </a:t>
            </a: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conflict?</a:t>
            </a:r>
          </a:p>
        </p:txBody>
      </p:sp>
      <p:grpSp>
        <p:nvGrpSpPr>
          <p:cNvPr id="31" name="Group 30">
            <a:extLst>
              <a:ext uri="{FF2B5EF4-FFF2-40B4-BE49-F238E27FC236}">
                <a16:creationId xmlns:a16="http://schemas.microsoft.com/office/drawing/2014/main" id="{B15E39F9-A648-004F-331A-E9B5DFB107DC}"/>
              </a:ext>
            </a:extLst>
          </p:cNvPr>
          <p:cNvGrpSpPr/>
          <p:nvPr/>
        </p:nvGrpSpPr>
        <p:grpSpPr>
          <a:xfrm>
            <a:off x="1419881" y="4900058"/>
            <a:ext cx="9358869" cy="91576"/>
            <a:chOff x="1411236" y="1688541"/>
            <a:chExt cx="9358869" cy="91576"/>
          </a:xfrm>
          <a:solidFill>
            <a:srgbClr val="FBF4F0">
              <a:alpha val="40000"/>
            </a:srgbClr>
          </a:solidFill>
        </p:grpSpPr>
        <p:sp>
          <p:nvSpPr>
            <p:cNvPr id="32" name="Rectangle 31">
              <a:hlinkClick r:id="rId8" action="ppaction://hlinksldjump"/>
              <a:extLst>
                <a:ext uri="{FF2B5EF4-FFF2-40B4-BE49-F238E27FC236}">
                  <a16:creationId xmlns:a16="http://schemas.microsoft.com/office/drawing/2014/main" id="{62E5EA83-B55D-8955-A9E9-519ABBFCD004}"/>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hlinkClick r:id="rId8" action="ppaction://hlinksldjump"/>
              <a:extLst>
                <a:ext uri="{FF2B5EF4-FFF2-40B4-BE49-F238E27FC236}">
                  <a16:creationId xmlns:a16="http://schemas.microsoft.com/office/drawing/2014/main" id="{F46D2BC6-4C6D-6983-0216-8031AF46DC70}"/>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374AED5-477A-9B51-6AEF-0796D09C8B90}"/>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C868301-AF6D-D3E8-F35B-524119042F91}"/>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5CF9FE5-04A6-A69B-A0F7-40D57D45987A}"/>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object 4">
            <a:extLst>
              <a:ext uri="{FF2B5EF4-FFF2-40B4-BE49-F238E27FC236}">
                <a16:creationId xmlns:a16="http://schemas.microsoft.com/office/drawing/2014/main" id="{E388B54D-C7B9-FAAF-6648-FBA9CCAAB594}"/>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a:t>
            </a:r>
            <a:r>
              <a:rPr lang="en-US" sz="1000" dirty="0">
                <a:latin typeface="Verdana" panose="020B0604030504040204" pitchFamily="34" charset="0"/>
                <a:cs typeface="Lucida Grande" panose="020B0600040502020204" pitchFamily="34" charset="0"/>
              </a:rPr>
              <a:t>Agreement</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38" name="object 4">
            <a:extLst>
              <a:ext uri="{FF2B5EF4-FFF2-40B4-BE49-F238E27FC236}">
                <a16:creationId xmlns:a16="http://schemas.microsoft.com/office/drawing/2014/main" id="{F4573D97-216E-D9A7-F353-AAAB59B67256}"/>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A</a:t>
            </a:r>
            <a:r>
              <a:rPr lang="en-US" sz="1000" dirty="0" err="1">
                <a:latin typeface="Verdana" panose="020B0604030504040204" pitchFamily="34" charset="0"/>
                <a:cs typeface="Lucida Grande" panose="020B0600040502020204" pitchFamily="34" charset="0"/>
              </a:rPr>
              <a:t>greement</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9" name="object 4">
            <a:extLst>
              <a:ext uri="{FF2B5EF4-FFF2-40B4-BE49-F238E27FC236}">
                <a16:creationId xmlns:a16="http://schemas.microsoft.com/office/drawing/2014/main" id="{1F78E02F-84B7-02BA-6A31-8FD69188AD57}"/>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A</a:t>
            </a:r>
            <a:r>
              <a:rPr lang="en-US" sz="1000" dirty="0" err="1">
                <a:latin typeface="Verdana" panose="020B0604030504040204" pitchFamily="34" charset="0"/>
                <a:cs typeface="Lucida Grande" panose="020B0600040502020204" pitchFamily="34" charset="0"/>
              </a:rPr>
              <a:t>greement</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44" name="Rectangle 43">
            <a:extLst>
              <a:ext uri="{FF2B5EF4-FFF2-40B4-BE49-F238E27FC236}">
                <a16:creationId xmlns:a16="http://schemas.microsoft.com/office/drawing/2014/main" id="{25AD3EDE-95B6-1A7C-BCCC-F294AFD4CEDB}"/>
              </a:ext>
            </a:extLst>
          </p:cNvPr>
          <p:cNvSpPr/>
          <p:nvPr/>
        </p:nvSpPr>
        <p:spPr>
          <a:xfrm>
            <a:off x="5920909"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Accommodation</a:t>
            </a:r>
            <a:endParaRPr kumimoji="0" lang="en-US" sz="15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DEFER TO OTHERS</a:t>
            </a:r>
          </a:p>
        </p:txBody>
      </p:sp>
      <p:sp>
        <p:nvSpPr>
          <p:cNvPr id="45" name="object 4">
            <a:extLst>
              <a:ext uri="{FF2B5EF4-FFF2-40B4-BE49-F238E27FC236}">
                <a16:creationId xmlns:a16="http://schemas.microsoft.com/office/drawing/2014/main" id="{C8BD22F3-DE8C-38F9-6315-6084D19D0247}"/>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B56700"/>
                </a:solidFill>
                <a:latin typeface="Verdana" panose="020B0604030504040204" pitchFamily="34" charset="0"/>
                <a:cs typeface="Lucida Grande" panose="020B0600040502020204" pitchFamily="34" charset="0"/>
              </a:rPr>
              <a:t>CHALLENGER</a:t>
            </a: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 (A-)</a:t>
            </a:r>
          </a:p>
        </p:txBody>
      </p:sp>
      <p:sp>
        <p:nvSpPr>
          <p:cNvPr id="46" name="object 4">
            <a:extLst>
              <a:ext uri="{FF2B5EF4-FFF2-40B4-BE49-F238E27FC236}">
                <a16:creationId xmlns:a16="http://schemas.microsoft.com/office/drawing/2014/main" id="{2880537F-AB3C-EEB3-6C79-A9E3C1C982E4}"/>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ADAPTER (A+)</a:t>
            </a:r>
          </a:p>
        </p:txBody>
      </p:sp>
      <p:sp>
        <p:nvSpPr>
          <p:cNvPr id="47" name="object 4">
            <a:extLst>
              <a:ext uri="{FF2B5EF4-FFF2-40B4-BE49-F238E27FC236}">
                <a16:creationId xmlns:a16="http://schemas.microsoft.com/office/drawing/2014/main" id="{B185C233-39F0-3BB5-C671-181BCCB3B1A7}"/>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NEGOTIATOR (A=)</a:t>
            </a:r>
          </a:p>
        </p:txBody>
      </p:sp>
      <p:sp>
        <p:nvSpPr>
          <p:cNvPr id="48" name="object 4">
            <a:extLst>
              <a:ext uri="{FF2B5EF4-FFF2-40B4-BE49-F238E27FC236}">
                <a16:creationId xmlns:a16="http://schemas.microsoft.com/office/drawing/2014/main" id="{718C471F-C691-BBFD-A665-1580401897A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9" name="object 4">
            <a:extLst>
              <a:ext uri="{FF2B5EF4-FFF2-40B4-BE49-F238E27FC236}">
                <a16:creationId xmlns:a16="http://schemas.microsoft.com/office/drawing/2014/main" id="{D19419BB-338B-2868-EC45-730A3ADA71C4}"/>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50" name="object 4">
            <a:extLst>
              <a:ext uri="{FF2B5EF4-FFF2-40B4-BE49-F238E27FC236}">
                <a16:creationId xmlns:a16="http://schemas.microsoft.com/office/drawing/2014/main" id="{6CE7FCB7-8B52-4096-846B-14DAF1CAC4F3}"/>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43FE52B1-7669-4748-0BF3-76A33DF400C3}"/>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584" y="356209"/>
            <a:ext cx="608442" cy="603352"/>
          </a:xfrm>
          <a:prstGeom prst="rect">
            <a:avLst/>
          </a:prstGeom>
        </p:spPr>
      </p:pic>
      <p:pic>
        <p:nvPicPr>
          <p:cNvPr id="4" name="Picture 3" descr="A white letter on a grey square&#10;&#10;Description automatically generated">
            <a:hlinkClick r:id="rId15" action="ppaction://hlinksldjump"/>
            <a:extLst>
              <a:ext uri="{FF2B5EF4-FFF2-40B4-BE49-F238E27FC236}">
                <a16:creationId xmlns:a16="http://schemas.microsoft.com/office/drawing/2014/main" id="{56743920-9845-AFFF-A765-086BF35469AD}"/>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967" y="338538"/>
            <a:ext cx="625392" cy="622191"/>
          </a:xfrm>
          <a:prstGeom prst="rect">
            <a:avLst/>
          </a:prstGeom>
        </p:spPr>
      </p:pic>
      <p:pic>
        <p:nvPicPr>
          <p:cNvPr id="7" name="Picture 6" descr="A white square with a letter&#10;&#10;Description automatically generated">
            <a:hlinkClick r:id="rId11" action="ppaction://hlinksldjump"/>
            <a:extLst>
              <a:ext uri="{FF2B5EF4-FFF2-40B4-BE49-F238E27FC236}">
                <a16:creationId xmlns:a16="http://schemas.microsoft.com/office/drawing/2014/main" id="{E2707C85-86F2-6BBF-8592-87CB396AF7A6}"/>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392" y="358665"/>
            <a:ext cx="608442" cy="603352"/>
          </a:xfrm>
          <a:prstGeom prst="rect">
            <a:avLst/>
          </a:prstGeom>
        </p:spPr>
      </p:pic>
      <p:pic>
        <p:nvPicPr>
          <p:cNvPr id="9" name="Picture 8" descr="A white square with a letter&#10;&#10;Description automatically generated">
            <a:hlinkClick r:id="rId12" action="ppaction://hlinksldjump"/>
            <a:extLst>
              <a:ext uri="{FF2B5EF4-FFF2-40B4-BE49-F238E27FC236}">
                <a16:creationId xmlns:a16="http://schemas.microsoft.com/office/drawing/2014/main" id="{C602219C-9DD3-B467-B11E-B99D46E0617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8934" r="12357" b="53930"/>
          <a:stretch/>
        </p:blipFill>
        <p:spPr>
          <a:xfrm>
            <a:off x="5797508" y="368574"/>
            <a:ext cx="608442" cy="603352"/>
          </a:xfrm>
          <a:prstGeom prst="rect">
            <a:avLst/>
          </a:prstGeom>
        </p:spPr>
      </p:pic>
      <p:sp>
        <p:nvSpPr>
          <p:cNvPr id="6" name="Rectangle 5">
            <a:hlinkClick r:id="rId17" action="ppaction://hlinksldjump"/>
            <a:extLst>
              <a:ext uri="{FF2B5EF4-FFF2-40B4-BE49-F238E27FC236}">
                <a16:creationId xmlns:a16="http://schemas.microsoft.com/office/drawing/2014/main" id="{FAFA8A72-F810-8AAA-5BD9-7F054B096BC7}"/>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18" action="ppaction://hlinksldjump"/>
            <a:extLst>
              <a:ext uri="{FF2B5EF4-FFF2-40B4-BE49-F238E27FC236}">
                <a16:creationId xmlns:a16="http://schemas.microsoft.com/office/drawing/2014/main" id="{96637B0C-33CF-D63A-E8A4-0F04D6505C02}"/>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hlinkClick r:id="rId18" action="ppaction://hlinksldjump"/>
            <a:extLst>
              <a:ext uri="{FF2B5EF4-FFF2-40B4-BE49-F238E27FC236}">
                <a16:creationId xmlns:a16="http://schemas.microsoft.com/office/drawing/2014/main" id="{41C82E19-6323-5577-F8DB-72037E90CCCC}"/>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B803ABF8-364D-339F-A8E2-D1BF6BB575F7}"/>
              </a:ext>
            </a:extLst>
          </p:cNvPr>
          <p:cNvGrpSpPr/>
          <p:nvPr/>
        </p:nvGrpSpPr>
        <p:grpSpPr>
          <a:xfrm>
            <a:off x="1411236" y="1856181"/>
            <a:ext cx="9358869" cy="91576"/>
            <a:chOff x="1411236" y="1688541"/>
            <a:chExt cx="9358869" cy="91576"/>
          </a:xfrm>
          <a:solidFill>
            <a:srgbClr val="B97000">
              <a:alpha val="40000"/>
            </a:srgbClr>
          </a:solidFill>
        </p:grpSpPr>
        <p:sp>
          <p:nvSpPr>
            <p:cNvPr id="13" name="Rectangle 12">
              <a:extLst>
                <a:ext uri="{FF2B5EF4-FFF2-40B4-BE49-F238E27FC236}">
                  <a16:creationId xmlns:a16="http://schemas.microsoft.com/office/drawing/2014/main" id="{735E1000-6CEE-2205-4633-9691C79A6FA7}"/>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05807A4-2DA6-A7B0-D9C1-8D3C87B8DB82}"/>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A03B8D3-F74B-050B-93DF-5EB47419DE9A}"/>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6D39925-3595-445E-7C75-A0D2E69C77C5}"/>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481E04F-E06E-8FBC-0D07-71294249D2B0}"/>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786394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A2E9D-7C19-5460-8AD6-ECA929E06BA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F6DA41"/>
              </a:solidFill>
            </a:endParaRPr>
          </a:p>
        </p:txBody>
      </p:sp>
      <p:sp>
        <p:nvSpPr>
          <p:cNvPr id="63" name="Rectangle 62">
            <a:extLst>
              <a:ext uri="{FF2B5EF4-FFF2-40B4-BE49-F238E27FC236}">
                <a16:creationId xmlns:a16="http://schemas.microsoft.com/office/drawing/2014/main" id="{45998E1E-C71F-7BB6-B993-5B97C06C8F90}"/>
              </a:ext>
            </a:extLst>
          </p:cNvPr>
          <p:cNvSpPr/>
          <p:nvPr/>
        </p:nvSpPr>
        <p:spPr>
          <a:xfrm>
            <a:off x="-1" y="2697696"/>
            <a:ext cx="12191999" cy="4206312"/>
          </a:xfrm>
          <a:prstGeom prst="rect">
            <a:avLst/>
          </a:prstGeom>
          <a:solidFill>
            <a:srgbClr val="B56700">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etter in a brown square&#10;&#10;Description automatically generated">
            <a:hlinkClick r:id="rId3" action="ppaction://hlinksldjump"/>
            <a:extLst>
              <a:ext uri="{FF2B5EF4-FFF2-40B4-BE49-F238E27FC236}">
                <a16:creationId xmlns:a16="http://schemas.microsoft.com/office/drawing/2014/main" id="{593482DE-C5A2-9845-5CBC-C3E3A356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58" y="274167"/>
            <a:ext cx="752265" cy="735360"/>
          </a:xfrm>
          <a:prstGeom prst="rect">
            <a:avLst/>
          </a:prstGeom>
        </p:spPr>
      </p:pic>
      <p:pic>
        <p:nvPicPr>
          <p:cNvPr id="24" name="Picture 23" descr="A logo with a black background&#10;&#10;Description automatically generated">
            <a:hlinkClick r:id="rId5" action="ppaction://hlinksldjump"/>
            <a:extLst>
              <a:ext uri="{FF2B5EF4-FFF2-40B4-BE49-F238E27FC236}">
                <a16:creationId xmlns:a16="http://schemas.microsoft.com/office/drawing/2014/main" id="{C8D045EA-7427-371C-BD57-671DB26E1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5" name="Isosceles Triangle 20">
            <a:extLst>
              <a:ext uri="{FF2B5EF4-FFF2-40B4-BE49-F238E27FC236}">
                <a16:creationId xmlns:a16="http://schemas.microsoft.com/office/drawing/2014/main" id="{85374383-6662-5798-4E4F-F6199ED13332}"/>
              </a:ext>
            </a:extLst>
          </p:cNvPr>
          <p:cNvSpPr/>
          <p:nvPr/>
        </p:nvSpPr>
        <p:spPr>
          <a:xfrm rot="10800000">
            <a:off x="7341277" y="483"/>
            <a:ext cx="488404" cy="210518"/>
          </a:xfrm>
          <a:prstGeom prst="triangle">
            <a:avLst/>
          </a:prstGeom>
          <a:solidFill>
            <a:srgbClr val="B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Title 22">
            <a:extLst>
              <a:ext uri="{FF2B5EF4-FFF2-40B4-BE49-F238E27FC236}">
                <a16:creationId xmlns:a16="http://schemas.microsoft.com/office/drawing/2014/main" id="{E2429A28-B74B-454E-9234-C44329923B99}"/>
              </a:ext>
            </a:extLst>
          </p:cNvPr>
          <p:cNvSpPr>
            <a:spLocks noGrp="1"/>
          </p:cNvSpPr>
          <p:nvPr>
            <p:ph type="title" idx="4294967295"/>
          </p:nvPr>
        </p:nvSpPr>
        <p:spPr/>
        <p:txBody>
          <a:bodyPr/>
          <a:lstStyle/>
          <a:p>
            <a:r>
              <a:rPr lang="en-US">
                <a:solidFill>
                  <a:schemeClr val="bg1"/>
                </a:solidFill>
              </a:rPr>
              <a:t>A1: Others’ Needs</a:t>
            </a:r>
          </a:p>
        </p:txBody>
      </p:sp>
      <p:sp>
        <p:nvSpPr>
          <p:cNvPr id="2" name="Rectangle 1"/>
          <p:cNvSpPr/>
          <p:nvPr/>
        </p:nvSpPr>
        <p:spPr>
          <a:xfrm>
            <a:off x="0" y="4101219"/>
            <a:ext cx="12192000" cy="2832981"/>
          </a:xfrm>
          <a:prstGeom prst="rect">
            <a:avLst/>
          </a:prstGeom>
          <a:solidFill>
            <a:srgbClr val="B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dirty="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3"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4" name="Isosceles Triangle 83"/>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7" name="Isosceles Triangle 86"/>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8" name="Isosceles Triangle 87"/>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a:hlinkClick r:id="rId7" action="ppaction://hlinksldjump"/>
          </p:cNvPr>
          <p:cNvSpPr/>
          <p:nvPr/>
        </p:nvSpPr>
        <p:spPr>
          <a:xfrm>
            <a:off x="2831307"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A1: Others’ Needs</a:t>
            </a:r>
          </a:p>
        </p:txBody>
      </p:sp>
      <p:sp>
        <p:nvSpPr>
          <p:cNvPr id="103" name="Rounded Rectangle 102">
            <a:hlinkClick r:id="rId8" action="ppaction://hlinksldjump"/>
          </p:cNvPr>
          <p:cNvSpPr/>
          <p:nvPr/>
        </p:nvSpPr>
        <p:spPr>
          <a:xfrm>
            <a:off x="4524786" y="3323020"/>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A2: Agreement</a:t>
            </a:r>
          </a:p>
        </p:txBody>
      </p:sp>
      <p:sp>
        <p:nvSpPr>
          <p:cNvPr id="104" name="Rounded Rectangle 103">
            <a:hlinkClick r:id="rId9" action="ppaction://hlinksldjump"/>
          </p:cNvPr>
          <p:cNvSpPr/>
          <p:nvPr/>
        </p:nvSpPr>
        <p:spPr>
          <a:xfrm>
            <a:off x="621826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A3: Humility</a:t>
            </a:r>
          </a:p>
        </p:txBody>
      </p:sp>
      <p:sp>
        <p:nvSpPr>
          <p:cNvPr id="105" name="Rounded Rectangle 104">
            <a:hlinkClick r:id="rId10" action="ppaction://hlinksldjump"/>
          </p:cNvPr>
          <p:cNvSpPr/>
          <p:nvPr/>
        </p:nvSpPr>
        <p:spPr>
          <a:xfrm>
            <a:off x="7911744"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A4: Reserve</a:t>
            </a:r>
          </a:p>
        </p:txBody>
      </p:sp>
      <p:sp>
        <p:nvSpPr>
          <p:cNvPr id="51" name="Rectangle 50">
            <a:hlinkClick r:id="rId7" action="ppaction://hlinksldjump"/>
            <a:extLst>
              <a:ext uri="{FF2B5EF4-FFF2-40B4-BE49-F238E27FC236}">
                <a16:creationId xmlns:a16="http://schemas.microsoft.com/office/drawing/2014/main" id="{75288B3D-2F01-4662-8C74-47E258FE754A}"/>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11" action="ppaction://hlinksldjump"/>
            <a:extLst>
              <a:ext uri="{FF2B5EF4-FFF2-40B4-BE49-F238E27FC236}">
                <a16:creationId xmlns:a16="http://schemas.microsoft.com/office/drawing/2014/main" id="{06F8D9F6-720A-4785-9116-6E654040E8D1}"/>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B4477B63-D61C-4BDD-899C-359E3E29C983}"/>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3" action="ppaction://hlinksldjump"/>
            <a:extLst>
              <a:ext uri="{FF2B5EF4-FFF2-40B4-BE49-F238E27FC236}">
                <a16:creationId xmlns:a16="http://schemas.microsoft.com/office/drawing/2014/main" id="{3CB4C2AF-CDAF-458E-9DB3-3917B843282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1" action="ppaction://hlinksldjump"/>
            <a:extLst>
              <a:ext uri="{FF2B5EF4-FFF2-40B4-BE49-F238E27FC236}">
                <a16:creationId xmlns:a16="http://schemas.microsoft.com/office/drawing/2014/main" id="{B755FF1B-B925-4763-B61C-5BF44F27961A}"/>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bject 4">
            <a:extLst>
              <a:ext uri="{FF2B5EF4-FFF2-40B4-BE49-F238E27FC236}">
                <a16:creationId xmlns:a16="http://schemas.microsoft.com/office/drawing/2014/main" id="{EA946921-BC16-9B22-F88E-F8310956B17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A2: Agreement</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28" name="object 4">
            <a:extLst>
              <a:ext uri="{FF2B5EF4-FFF2-40B4-BE49-F238E27FC236}">
                <a16:creationId xmlns:a16="http://schemas.microsoft.com/office/drawing/2014/main" id="{A666C3EC-4B9C-2A60-89C1-2F6DD7D9B7B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B56700"/>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p:txBody>
      </p:sp>
      <p:sp>
        <p:nvSpPr>
          <p:cNvPr id="29" name="Rectangle 28">
            <a:extLst>
              <a:ext uri="{FF2B5EF4-FFF2-40B4-BE49-F238E27FC236}">
                <a16:creationId xmlns:a16="http://schemas.microsoft.com/office/drawing/2014/main" id="{0D6D9D53-BCE7-3E32-28F1-F82580FECCD9}"/>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bject 4">
            <a:extLst>
              <a:ext uri="{FF2B5EF4-FFF2-40B4-BE49-F238E27FC236}">
                <a16:creationId xmlns:a16="http://schemas.microsoft.com/office/drawing/2014/main" id="{5DE18049-039F-EF44-23DE-00807DD0DF44}"/>
              </a:ext>
            </a:extLst>
          </p:cNvPr>
          <p:cNvSpPr txBox="1">
            <a:spLocks/>
          </p:cNvSpPr>
          <p:nvPr/>
        </p:nvSpPr>
        <p:spPr>
          <a:xfrm>
            <a:off x="2297900" y="5477315"/>
            <a:ext cx="7923338"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Or do you look</a:t>
            </a:r>
            <a:r>
              <a:rPr lang="en-US" sz="1600" b="1" dirty="0">
                <a:solidFill>
                  <a:srgbClr val="B56700"/>
                </a:solidFill>
                <a:latin typeface="Garamond" panose="02020404030301010803" pitchFamily="18" charset="0"/>
                <a:ea typeface="Palatino" pitchFamily="2" charset="77"/>
              </a:rPr>
              <a:t> to actively avoid conflict and feel </a:t>
            </a:r>
            <a:r>
              <a:rPr lang="en-US" sz="1600" b="1">
                <a:solidFill>
                  <a:srgbClr val="B56700"/>
                </a:solidFill>
                <a:latin typeface="Garamond" panose="02020404030301010803" pitchFamily="18" charset="0"/>
                <a:ea typeface="Palatino" pitchFamily="2" charset="77"/>
              </a:rPr>
              <a:t>uncomfortable </a:t>
            </a:r>
            <a:r>
              <a:rPr lang="en-US" sz="1600" b="1" dirty="0">
                <a:solidFill>
                  <a:srgbClr val="B56700"/>
                </a:solidFill>
                <a:latin typeface="Garamond" panose="02020404030301010803" pitchFamily="18" charset="0"/>
                <a:ea typeface="Palatino" pitchFamily="2" charset="77"/>
              </a:rPr>
              <a:t>when </a:t>
            </a:r>
            <a:r>
              <a:rPr lang="en-US" sz="1600" b="1">
                <a:solidFill>
                  <a:srgbClr val="B56700"/>
                </a:solidFill>
                <a:latin typeface="Garamond" panose="02020404030301010803" pitchFamily="18" charset="0"/>
                <a:ea typeface="Palatino" pitchFamily="2" charset="77"/>
              </a:rPr>
              <a:t>present to </a:t>
            </a:r>
            <a:r>
              <a:rPr lang="en-US" sz="1600" b="1" dirty="0">
                <a:solidFill>
                  <a:srgbClr val="B56700"/>
                </a:solidFill>
                <a:latin typeface="Garamond" panose="02020404030301010803" pitchFamily="18" charset="0"/>
                <a:ea typeface="Palatino" pitchFamily="2" charset="77"/>
              </a:rPr>
              <a:t>it?</a:t>
            </a:r>
            <a:endPar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endParaRPr>
          </a:p>
        </p:txBody>
      </p:sp>
      <p:sp>
        <p:nvSpPr>
          <p:cNvPr id="32" name="Rectangle 31">
            <a:hlinkClick r:id="rId8" action="ppaction://hlinksldjump"/>
            <a:extLst>
              <a:ext uri="{FF2B5EF4-FFF2-40B4-BE49-F238E27FC236}">
                <a16:creationId xmlns:a16="http://schemas.microsoft.com/office/drawing/2014/main" id="{62E5EA83-B55D-8955-A9E9-519ABBFCD004}"/>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3" name="Rectangle 32">
            <a:hlinkClick r:id="rId8" action="ppaction://hlinksldjump"/>
            <a:extLst>
              <a:ext uri="{FF2B5EF4-FFF2-40B4-BE49-F238E27FC236}">
                <a16:creationId xmlns:a16="http://schemas.microsoft.com/office/drawing/2014/main" id="{F46D2BC6-4C6D-6983-0216-8031AF46DC70}"/>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 name="Rectangle 33">
            <a:extLst>
              <a:ext uri="{FF2B5EF4-FFF2-40B4-BE49-F238E27FC236}">
                <a16:creationId xmlns:a16="http://schemas.microsoft.com/office/drawing/2014/main" id="{D374AED5-477A-9B51-6AEF-0796D09C8B90}"/>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hlinkClick r:id="rId14" action="ppaction://hlinksldjump"/>
            <a:extLst>
              <a:ext uri="{FF2B5EF4-FFF2-40B4-BE49-F238E27FC236}">
                <a16:creationId xmlns:a16="http://schemas.microsoft.com/office/drawing/2014/main" id="{2C868301-AF6D-D3E8-F35B-524119042F91}"/>
              </a:ext>
            </a:extLst>
          </p:cNvPr>
          <p:cNvSpPr/>
          <p:nvPr/>
        </p:nvSpPr>
        <p:spPr>
          <a:xfrm>
            <a:off x="7967295" y="4906967"/>
            <a:ext cx="2008328" cy="78501"/>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hlinkClick r:id="rId14" action="ppaction://hlinksldjump"/>
            <a:extLst>
              <a:ext uri="{FF2B5EF4-FFF2-40B4-BE49-F238E27FC236}">
                <a16:creationId xmlns:a16="http://schemas.microsoft.com/office/drawing/2014/main" id="{55CF9FE5-04A6-A69B-A0F7-40D57D45987A}"/>
              </a:ext>
            </a:extLst>
          </p:cNvPr>
          <p:cNvSpPr/>
          <p:nvPr/>
        </p:nvSpPr>
        <p:spPr>
          <a:xfrm>
            <a:off x="10095619" y="4906303"/>
            <a:ext cx="683131" cy="79548"/>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bject 4">
            <a:extLst>
              <a:ext uri="{FF2B5EF4-FFF2-40B4-BE49-F238E27FC236}">
                <a16:creationId xmlns:a16="http://schemas.microsoft.com/office/drawing/2014/main" id="{E388B54D-C7B9-FAAF-6648-FBA9CCAAB594}"/>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A</a:t>
            </a:r>
            <a:r>
              <a:rPr lang="en-US" sz="1000" dirty="0" err="1">
                <a:latin typeface="Verdana" panose="020B0604030504040204" pitchFamily="34" charset="0"/>
                <a:cs typeface="Lucida Grande" panose="020B0600040502020204" pitchFamily="34" charset="0"/>
              </a:rPr>
              <a:t>greement</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38" name="object 4">
            <a:extLst>
              <a:ext uri="{FF2B5EF4-FFF2-40B4-BE49-F238E27FC236}">
                <a16:creationId xmlns:a16="http://schemas.microsoft.com/office/drawing/2014/main" id="{F4573D97-216E-D9A7-F353-AAAB59B67256}"/>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A</a:t>
            </a:r>
            <a:r>
              <a:rPr lang="en-US" sz="1000" dirty="0" err="1">
                <a:latin typeface="Verdana" panose="020B0604030504040204" pitchFamily="34" charset="0"/>
                <a:cs typeface="Lucida Grande" panose="020B0600040502020204" pitchFamily="34" charset="0"/>
              </a:rPr>
              <a:t>greement</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9" name="object 4">
            <a:extLst>
              <a:ext uri="{FF2B5EF4-FFF2-40B4-BE49-F238E27FC236}">
                <a16:creationId xmlns:a16="http://schemas.microsoft.com/office/drawing/2014/main" id="{1F78E02F-84B7-02BA-6A31-8FD69188AD57}"/>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A</a:t>
            </a:r>
            <a:r>
              <a:rPr lang="en-US" sz="1000" dirty="0" err="1">
                <a:latin typeface="Verdana" panose="020B0604030504040204" pitchFamily="34" charset="0"/>
                <a:cs typeface="Lucida Grande" panose="020B0600040502020204" pitchFamily="34" charset="0"/>
              </a:rPr>
              <a:t>greement</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44" name="Rectangle 43">
            <a:extLst>
              <a:ext uri="{FF2B5EF4-FFF2-40B4-BE49-F238E27FC236}">
                <a16:creationId xmlns:a16="http://schemas.microsoft.com/office/drawing/2014/main" id="{25AD3EDE-95B6-1A7C-BCCC-F294AFD4CEDB}"/>
              </a:ext>
            </a:extLst>
          </p:cNvPr>
          <p:cNvSpPr/>
          <p:nvPr/>
        </p:nvSpPr>
        <p:spPr>
          <a:xfrm>
            <a:off x="5920909"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Accommodation</a:t>
            </a:r>
            <a:endParaRPr kumimoji="0" lang="en-US" sz="15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DEFER TO OTHERS</a:t>
            </a:r>
          </a:p>
        </p:txBody>
      </p:sp>
      <p:sp>
        <p:nvSpPr>
          <p:cNvPr id="45" name="object 4">
            <a:extLst>
              <a:ext uri="{FF2B5EF4-FFF2-40B4-BE49-F238E27FC236}">
                <a16:creationId xmlns:a16="http://schemas.microsoft.com/office/drawing/2014/main" id="{C8BD22F3-DE8C-38F9-6315-6084D19D0247}"/>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B56700"/>
                </a:solidFill>
                <a:latin typeface="Verdana" panose="020B0604030504040204" pitchFamily="34" charset="0"/>
                <a:cs typeface="Lucida Grande" panose="020B0600040502020204" pitchFamily="34" charset="0"/>
              </a:rPr>
              <a:t>CHALLENGER</a:t>
            </a: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 (A-)</a:t>
            </a:r>
          </a:p>
        </p:txBody>
      </p:sp>
      <p:sp>
        <p:nvSpPr>
          <p:cNvPr id="46" name="object 4">
            <a:extLst>
              <a:ext uri="{FF2B5EF4-FFF2-40B4-BE49-F238E27FC236}">
                <a16:creationId xmlns:a16="http://schemas.microsoft.com/office/drawing/2014/main" id="{2880537F-AB3C-EEB3-6C79-A9E3C1C982E4}"/>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ADAPTER (A+)</a:t>
            </a:r>
          </a:p>
        </p:txBody>
      </p:sp>
      <p:sp>
        <p:nvSpPr>
          <p:cNvPr id="47" name="object 4">
            <a:extLst>
              <a:ext uri="{FF2B5EF4-FFF2-40B4-BE49-F238E27FC236}">
                <a16:creationId xmlns:a16="http://schemas.microsoft.com/office/drawing/2014/main" id="{B185C233-39F0-3BB5-C671-181BCCB3B1A7}"/>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NEGOTIATOR (A=)</a:t>
            </a:r>
          </a:p>
        </p:txBody>
      </p:sp>
      <p:sp>
        <p:nvSpPr>
          <p:cNvPr id="48" name="object 4">
            <a:extLst>
              <a:ext uri="{FF2B5EF4-FFF2-40B4-BE49-F238E27FC236}">
                <a16:creationId xmlns:a16="http://schemas.microsoft.com/office/drawing/2014/main" id="{718C471F-C691-BBFD-A665-1580401897A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9" name="object 4">
            <a:extLst>
              <a:ext uri="{FF2B5EF4-FFF2-40B4-BE49-F238E27FC236}">
                <a16:creationId xmlns:a16="http://schemas.microsoft.com/office/drawing/2014/main" id="{D19419BB-338B-2868-EC45-730A3ADA71C4}"/>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50" name="object 4">
            <a:extLst>
              <a:ext uri="{FF2B5EF4-FFF2-40B4-BE49-F238E27FC236}">
                <a16:creationId xmlns:a16="http://schemas.microsoft.com/office/drawing/2014/main" id="{6CE7FCB7-8B52-4096-846B-14DAF1CAC4F3}"/>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43FE52B1-7669-4748-0BF3-76A33DF400C3}"/>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80640" r="12357" b="2224"/>
          <a:stretch/>
        </p:blipFill>
        <p:spPr>
          <a:xfrm>
            <a:off x="8799584" y="356209"/>
            <a:ext cx="608442" cy="603352"/>
          </a:xfrm>
          <a:prstGeom prst="rect">
            <a:avLst/>
          </a:prstGeom>
        </p:spPr>
      </p:pic>
      <p:pic>
        <p:nvPicPr>
          <p:cNvPr id="4" name="Picture 3" descr="A white letter on a grey square&#10;&#10;Description automatically generated">
            <a:hlinkClick r:id="rId16" action="ppaction://hlinksldjump"/>
            <a:extLst>
              <a:ext uri="{FF2B5EF4-FFF2-40B4-BE49-F238E27FC236}">
                <a16:creationId xmlns:a16="http://schemas.microsoft.com/office/drawing/2014/main" id="{56743920-9845-AFFF-A765-086BF35469AD}"/>
              </a:ext>
            </a:extLst>
          </p:cNvPr>
          <p:cNvPicPr>
            <a:picLocks noChangeAspect="1"/>
          </p:cNvPicPr>
          <p:nvPr/>
        </p:nvPicPr>
        <p:blipFill rotWithShape="1">
          <a:blip r:embed="rId17">
            <a:extLst>
              <a:ext uri="{28A0092B-C50C-407E-A947-70E740481C1C}">
                <a14:useLocalDpi xmlns:a14="http://schemas.microsoft.com/office/drawing/2010/main" val="0"/>
              </a:ext>
            </a:extLst>
          </a:blip>
          <a:srcRect l="9224" t="11562" r="24809" b="10635"/>
          <a:stretch/>
        </p:blipFill>
        <p:spPr>
          <a:xfrm>
            <a:off x="2848967" y="338538"/>
            <a:ext cx="625392" cy="622191"/>
          </a:xfrm>
          <a:prstGeom prst="rect">
            <a:avLst/>
          </a:prstGeom>
        </p:spPr>
      </p:pic>
      <p:pic>
        <p:nvPicPr>
          <p:cNvPr id="7" name="Picture 6" descr="A white square with a letter&#10;&#10;Description automatically generated">
            <a:hlinkClick r:id="rId11" action="ppaction://hlinksldjump"/>
            <a:extLst>
              <a:ext uri="{FF2B5EF4-FFF2-40B4-BE49-F238E27FC236}">
                <a16:creationId xmlns:a16="http://schemas.microsoft.com/office/drawing/2014/main" id="{E2707C85-86F2-6BBF-8592-87CB396AF7A6}"/>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568" r="12357" b="80296"/>
          <a:stretch/>
        </p:blipFill>
        <p:spPr>
          <a:xfrm>
            <a:off x="4308392" y="358665"/>
            <a:ext cx="608442" cy="603352"/>
          </a:xfrm>
          <a:prstGeom prst="rect">
            <a:avLst/>
          </a:prstGeom>
        </p:spPr>
      </p:pic>
      <p:pic>
        <p:nvPicPr>
          <p:cNvPr id="9" name="Picture 8" descr="A white square with a letter&#10;&#10;Description automatically generated">
            <a:hlinkClick r:id="rId12" action="ppaction://hlinksldjump"/>
            <a:extLst>
              <a:ext uri="{FF2B5EF4-FFF2-40B4-BE49-F238E27FC236}">
                <a16:creationId xmlns:a16="http://schemas.microsoft.com/office/drawing/2014/main" id="{C602219C-9DD3-B467-B11E-B99D46E0617D}"/>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8934" r="12357" b="53930"/>
          <a:stretch/>
        </p:blipFill>
        <p:spPr>
          <a:xfrm>
            <a:off x="5797508" y="368574"/>
            <a:ext cx="608442" cy="603352"/>
          </a:xfrm>
          <a:prstGeom prst="rect">
            <a:avLst/>
          </a:prstGeom>
        </p:spPr>
      </p:pic>
      <p:sp>
        <p:nvSpPr>
          <p:cNvPr id="6" name="Rectangle 5">
            <a:hlinkClick r:id="rId18" action="ppaction://hlinksldjump"/>
            <a:extLst>
              <a:ext uri="{FF2B5EF4-FFF2-40B4-BE49-F238E27FC236}">
                <a16:creationId xmlns:a16="http://schemas.microsoft.com/office/drawing/2014/main" id="{FAFA8A72-F810-8AAA-5BD9-7F054B096BC7}"/>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CA6833E-D2DE-85AB-110A-4D458744C555}"/>
              </a:ext>
            </a:extLst>
          </p:cNvPr>
          <p:cNvSpPr/>
          <p:nvPr/>
        </p:nvSpPr>
        <p:spPr>
          <a:xfrm>
            <a:off x="4792804" y="3765509"/>
            <a:ext cx="986167"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B56700"/>
                </a:solidFill>
                <a:latin typeface="Garamond" panose="02020404030301010803" pitchFamily="18" charset="0"/>
                <a:ea typeface="Palatino" pitchFamily="2" charset="77"/>
                <a:sym typeface="Wingdings" panose="05000000000000000000" pitchFamily="2" charset="2"/>
              </a:rPr>
              <a:t>w</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sym typeface="Wingdings" panose="05000000000000000000" pitchFamily="2" charset="2"/>
              </a:rPr>
              <a:t>in &lt;--&gt; </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yield</a:t>
            </a:r>
          </a:p>
        </p:txBody>
      </p:sp>
      <p:grpSp>
        <p:nvGrpSpPr>
          <p:cNvPr id="11" name="Group 10">
            <a:extLst>
              <a:ext uri="{FF2B5EF4-FFF2-40B4-BE49-F238E27FC236}">
                <a16:creationId xmlns:a16="http://schemas.microsoft.com/office/drawing/2014/main" id="{66F22CB8-8997-18CF-EBA9-029D6AD6D772}"/>
              </a:ext>
            </a:extLst>
          </p:cNvPr>
          <p:cNvGrpSpPr/>
          <p:nvPr/>
        </p:nvGrpSpPr>
        <p:grpSpPr>
          <a:xfrm>
            <a:off x="1411236" y="1856181"/>
            <a:ext cx="9358869" cy="91576"/>
            <a:chOff x="1411236" y="1688541"/>
            <a:chExt cx="9358869" cy="91576"/>
          </a:xfrm>
          <a:solidFill>
            <a:srgbClr val="B97000">
              <a:alpha val="40000"/>
            </a:srgbClr>
          </a:solidFill>
        </p:grpSpPr>
        <p:sp>
          <p:nvSpPr>
            <p:cNvPr id="12" name="Rectangle 11">
              <a:extLst>
                <a:ext uri="{FF2B5EF4-FFF2-40B4-BE49-F238E27FC236}">
                  <a16:creationId xmlns:a16="http://schemas.microsoft.com/office/drawing/2014/main" id="{7AFC090D-64F0-810A-FB0C-92BBB9FB381E}"/>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91A9463-6807-AF13-7A7D-769AA97BB66D}"/>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2068F91-4A33-BFB5-6D77-C0708F04488E}"/>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2EF6822-E788-47DE-FFAC-00BE5958E1E8}"/>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E2515FF-CA89-6E4C-A2D7-0996A71BB1D4}"/>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32655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A2E9D-7C19-5460-8AD6-ECA929E06BA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F6DA41"/>
              </a:solidFill>
            </a:endParaRPr>
          </a:p>
        </p:txBody>
      </p:sp>
      <p:sp>
        <p:nvSpPr>
          <p:cNvPr id="63" name="Rectangle 62">
            <a:extLst>
              <a:ext uri="{FF2B5EF4-FFF2-40B4-BE49-F238E27FC236}">
                <a16:creationId xmlns:a16="http://schemas.microsoft.com/office/drawing/2014/main" id="{45998E1E-C71F-7BB6-B993-5B97C06C8F90}"/>
              </a:ext>
            </a:extLst>
          </p:cNvPr>
          <p:cNvSpPr/>
          <p:nvPr/>
        </p:nvSpPr>
        <p:spPr>
          <a:xfrm>
            <a:off x="-1" y="2697696"/>
            <a:ext cx="12191999" cy="4206312"/>
          </a:xfrm>
          <a:prstGeom prst="rect">
            <a:avLst/>
          </a:prstGeom>
          <a:solidFill>
            <a:srgbClr val="B56700">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etter in a brown square&#10;&#10;Description automatically generated">
            <a:hlinkClick r:id="rId3" action="ppaction://hlinksldjump"/>
            <a:extLst>
              <a:ext uri="{FF2B5EF4-FFF2-40B4-BE49-F238E27FC236}">
                <a16:creationId xmlns:a16="http://schemas.microsoft.com/office/drawing/2014/main" id="{593482DE-C5A2-9845-5CBC-C3E3A356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58" y="274167"/>
            <a:ext cx="752265" cy="735360"/>
          </a:xfrm>
          <a:prstGeom prst="rect">
            <a:avLst/>
          </a:prstGeom>
        </p:spPr>
      </p:pic>
      <p:pic>
        <p:nvPicPr>
          <p:cNvPr id="24" name="Picture 23" descr="A logo with a black background&#10;&#10;Description automatically generated">
            <a:hlinkClick r:id="rId5" action="ppaction://hlinksldjump"/>
            <a:extLst>
              <a:ext uri="{FF2B5EF4-FFF2-40B4-BE49-F238E27FC236}">
                <a16:creationId xmlns:a16="http://schemas.microsoft.com/office/drawing/2014/main" id="{C8D045EA-7427-371C-BD57-671DB26E1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5" name="Isosceles Triangle 20">
            <a:extLst>
              <a:ext uri="{FF2B5EF4-FFF2-40B4-BE49-F238E27FC236}">
                <a16:creationId xmlns:a16="http://schemas.microsoft.com/office/drawing/2014/main" id="{85374383-6662-5798-4E4F-F6199ED13332}"/>
              </a:ext>
            </a:extLst>
          </p:cNvPr>
          <p:cNvSpPr/>
          <p:nvPr/>
        </p:nvSpPr>
        <p:spPr>
          <a:xfrm rot="10800000">
            <a:off x="7341277" y="483"/>
            <a:ext cx="488404" cy="210518"/>
          </a:xfrm>
          <a:prstGeom prst="triangle">
            <a:avLst/>
          </a:prstGeom>
          <a:solidFill>
            <a:srgbClr val="B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Title 22">
            <a:extLst>
              <a:ext uri="{FF2B5EF4-FFF2-40B4-BE49-F238E27FC236}">
                <a16:creationId xmlns:a16="http://schemas.microsoft.com/office/drawing/2014/main" id="{E2429A28-B74B-454E-9234-C44329923B99}"/>
              </a:ext>
            </a:extLst>
          </p:cNvPr>
          <p:cNvSpPr>
            <a:spLocks noGrp="1"/>
          </p:cNvSpPr>
          <p:nvPr>
            <p:ph type="title" idx="4294967295"/>
          </p:nvPr>
        </p:nvSpPr>
        <p:spPr/>
        <p:txBody>
          <a:bodyPr/>
          <a:lstStyle/>
          <a:p>
            <a:r>
              <a:rPr lang="en-US">
                <a:solidFill>
                  <a:schemeClr val="bg1"/>
                </a:solidFill>
              </a:rPr>
              <a:t>A1: Others’ Needs</a:t>
            </a:r>
          </a:p>
        </p:txBody>
      </p:sp>
      <p:sp>
        <p:nvSpPr>
          <p:cNvPr id="2" name="Rectangle 1"/>
          <p:cNvSpPr/>
          <p:nvPr/>
        </p:nvSpPr>
        <p:spPr>
          <a:xfrm>
            <a:off x="0" y="4101219"/>
            <a:ext cx="12192000" cy="2832981"/>
          </a:xfrm>
          <a:prstGeom prst="rect">
            <a:avLst/>
          </a:prstGeom>
          <a:solidFill>
            <a:srgbClr val="B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dirty="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3"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4" name="Isosceles Triangle 83"/>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7" name="Isosceles Triangle 86"/>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8" name="Isosceles Triangle 87"/>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a:hlinkClick r:id="rId7" action="ppaction://hlinksldjump"/>
          </p:cNvPr>
          <p:cNvSpPr/>
          <p:nvPr/>
        </p:nvSpPr>
        <p:spPr>
          <a:xfrm>
            <a:off x="2831307"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A1: Others’ Needs</a:t>
            </a:r>
          </a:p>
        </p:txBody>
      </p:sp>
      <p:sp>
        <p:nvSpPr>
          <p:cNvPr id="103" name="Rounded Rectangle 102">
            <a:hlinkClick r:id="rId8" action="ppaction://hlinksldjump"/>
          </p:cNvPr>
          <p:cNvSpPr/>
          <p:nvPr/>
        </p:nvSpPr>
        <p:spPr>
          <a:xfrm>
            <a:off x="4524786" y="3323020"/>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A2: Agreement</a:t>
            </a:r>
          </a:p>
        </p:txBody>
      </p:sp>
      <p:sp>
        <p:nvSpPr>
          <p:cNvPr id="104" name="Rounded Rectangle 103">
            <a:hlinkClick r:id="rId9" action="ppaction://hlinksldjump"/>
          </p:cNvPr>
          <p:cNvSpPr/>
          <p:nvPr/>
        </p:nvSpPr>
        <p:spPr>
          <a:xfrm>
            <a:off x="621826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A3: Humility</a:t>
            </a:r>
          </a:p>
        </p:txBody>
      </p:sp>
      <p:sp>
        <p:nvSpPr>
          <p:cNvPr id="105" name="Rounded Rectangle 104">
            <a:hlinkClick r:id="rId10" action="ppaction://hlinksldjump"/>
          </p:cNvPr>
          <p:cNvSpPr/>
          <p:nvPr/>
        </p:nvSpPr>
        <p:spPr>
          <a:xfrm>
            <a:off x="7911744"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A4: Reserve</a:t>
            </a:r>
          </a:p>
        </p:txBody>
      </p:sp>
      <p:sp>
        <p:nvSpPr>
          <p:cNvPr id="51" name="Rectangle 50">
            <a:hlinkClick r:id="rId7" action="ppaction://hlinksldjump"/>
            <a:extLst>
              <a:ext uri="{FF2B5EF4-FFF2-40B4-BE49-F238E27FC236}">
                <a16:creationId xmlns:a16="http://schemas.microsoft.com/office/drawing/2014/main" id="{75288B3D-2F01-4662-8C74-47E258FE754A}"/>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11" action="ppaction://hlinksldjump"/>
            <a:extLst>
              <a:ext uri="{FF2B5EF4-FFF2-40B4-BE49-F238E27FC236}">
                <a16:creationId xmlns:a16="http://schemas.microsoft.com/office/drawing/2014/main" id="{06F8D9F6-720A-4785-9116-6E654040E8D1}"/>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B4477B63-D61C-4BDD-899C-359E3E29C983}"/>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3" action="ppaction://hlinksldjump"/>
            <a:extLst>
              <a:ext uri="{FF2B5EF4-FFF2-40B4-BE49-F238E27FC236}">
                <a16:creationId xmlns:a16="http://schemas.microsoft.com/office/drawing/2014/main" id="{3CB4C2AF-CDAF-458E-9DB3-3917B843282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1" action="ppaction://hlinksldjump"/>
            <a:extLst>
              <a:ext uri="{FF2B5EF4-FFF2-40B4-BE49-F238E27FC236}">
                <a16:creationId xmlns:a16="http://schemas.microsoft.com/office/drawing/2014/main" id="{B755FF1B-B925-4763-B61C-5BF44F27961A}"/>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bject 4">
            <a:extLst>
              <a:ext uri="{FF2B5EF4-FFF2-40B4-BE49-F238E27FC236}">
                <a16:creationId xmlns:a16="http://schemas.microsoft.com/office/drawing/2014/main" id="{EA946921-BC16-9B22-F88E-F8310956B17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A2: Agreement</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28" name="object 4">
            <a:extLst>
              <a:ext uri="{FF2B5EF4-FFF2-40B4-BE49-F238E27FC236}">
                <a16:creationId xmlns:a16="http://schemas.microsoft.com/office/drawing/2014/main" id="{A666C3EC-4B9C-2A60-89C1-2F6DD7D9B7B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B56700"/>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p:txBody>
      </p:sp>
      <p:sp>
        <p:nvSpPr>
          <p:cNvPr id="29" name="Rectangle 28">
            <a:extLst>
              <a:ext uri="{FF2B5EF4-FFF2-40B4-BE49-F238E27FC236}">
                <a16:creationId xmlns:a16="http://schemas.microsoft.com/office/drawing/2014/main" id="{0D6D9D53-BCE7-3E32-28F1-F82580FECCD9}"/>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bject 4">
            <a:extLst>
              <a:ext uri="{FF2B5EF4-FFF2-40B4-BE49-F238E27FC236}">
                <a16:creationId xmlns:a16="http://schemas.microsoft.com/office/drawing/2014/main" id="{5DE18049-039F-EF44-23DE-00807DD0DF44}"/>
              </a:ext>
            </a:extLst>
          </p:cNvPr>
          <p:cNvSpPr txBox="1">
            <a:spLocks/>
          </p:cNvSpPr>
          <p:nvPr/>
        </p:nvSpPr>
        <p:spPr>
          <a:xfrm>
            <a:off x="2297900" y="5477315"/>
            <a:ext cx="7923338"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Or are you somewhere in between?</a:t>
            </a:r>
          </a:p>
        </p:txBody>
      </p:sp>
      <p:sp>
        <p:nvSpPr>
          <p:cNvPr id="32" name="Rectangle 31">
            <a:hlinkClick r:id="rId8" action="ppaction://hlinksldjump"/>
            <a:extLst>
              <a:ext uri="{FF2B5EF4-FFF2-40B4-BE49-F238E27FC236}">
                <a16:creationId xmlns:a16="http://schemas.microsoft.com/office/drawing/2014/main" id="{62E5EA83-B55D-8955-A9E9-519ABBFCD004}"/>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3" name="Rectangle 32">
            <a:hlinkClick r:id="rId8" action="ppaction://hlinksldjump"/>
            <a:extLst>
              <a:ext uri="{FF2B5EF4-FFF2-40B4-BE49-F238E27FC236}">
                <a16:creationId xmlns:a16="http://schemas.microsoft.com/office/drawing/2014/main" id="{F46D2BC6-4C6D-6983-0216-8031AF46DC70}"/>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 name="Rectangle 33">
            <a:hlinkClick r:id="rId14" action="ppaction://hlinksldjump"/>
            <a:extLst>
              <a:ext uri="{FF2B5EF4-FFF2-40B4-BE49-F238E27FC236}">
                <a16:creationId xmlns:a16="http://schemas.microsoft.com/office/drawing/2014/main" id="{D374AED5-477A-9B51-6AEF-0796D09C8B90}"/>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hlinkClick r:id="rId15" action="ppaction://hlinksldjump"/>
            <a:extLst>
              <a:ext uri="{FF2B5EF4-FFF2-40B4-BE49-F238E27FC236}">
                <a16:creationId xmlns:a16="http://schemas.microsoft.com/office/drawing/2014/main" id="{2C868301-AF6D-D3E8-F35B-524119042F91}"/>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6" name="Rectangle 35">
            <a:hlinkClick r:id="rId15" action="ppaction://hlinksldjump"/>
            <a:extLst>
              <a:ext uri="{FF2B5EF4-FFF2-40B4-BE49-F238E27FC236}">
                <a16:creationId xmlns:a16="http://schemas.microsoft.com/office/drawing/2014/main" id="{55CF9FE5-04A6-A69B-A0F7-40D57D45987A}"/>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7" name="object 4">
            <a:extLst>
              <a:ext uri="{FF2B5EF4-FFF2-40B4-BE49-F238E27FC236}">
                <a16:creationId xmlns:a16="http://schemas.microsoft.com/office/drawing/2014/main" id="{E388B54D-C7B9-FAAF-6648-FBA9CCAAB594}"/>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A</a:t>
            </a:r>
            <a:r>
              <a:rPr lang="en-US" sz="1000" dirty="0" err="1">
                <a:latin typeface="Verdana" panose="020B0604030504040204" pitchFamily="34" charset="0"/>
                <a:cs typeface="Lucida Grande" panose="020B0600040502020204" pitchFamily="34" charset="0"/>
              </a:rPr>
              <a:t>greement</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38" name="object 4">
            <a:extLst>
              <a:ext uri="{FF2B5EF4-FFF2-40B4-BE49-F238E27FC236}">
                <a16:creationId xmlns:a16="http://schemas.microsoft.com/office/drawing/2014/main" id="{F4573D97-216E-D9A7-F353-AAAB59B67256}"/>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A</a:t>
            </a:r>
            <a:r>
              <a:rPr lang="en-US" sz="1000" dirty="0" err="1">
                <a:latin typeface="Verdana" panose="020B0604030504040204" pitchFamily="34" charset="0"/>
                <a:cs typeface="Lucida Grande" panose="020B0600040502020204" pitchFamily="34" charset="0"/>
              </a:rPr>
              <a:t>greement</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9" name="object 4">
            <a:extLst>
              <a:ext uri="{FF2B5EF4-FFF2-40B4-BE49-F238E27FC236}">
                <a16:creationId xmlns:a16="http://schemas.microsoft.com/office/drawing/2014/main" id="{1F78E02F-84B7-02BA-6A31-8FD69188AD57}"/>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A</a:t>
            </a:r>
            <a:r>
              <a:rPr lang="en-US" sz="1000" dirty="0" err="1">
                <a:latin typeface="Verdana" panose="020B0604030504040204" pitchFamily="34" charset="0"/>
                <a:cs typeface="Lucida Grande" panose="020B0600040502020204" pitchFamily="34" charset="0"/>
              </a:rPr>
              <a:t>greement</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44" name="Rectangle 43">
            <a:extLst>
              <a:ext uri="{FF2B5EF4-FFF2-40B4-BE49-F238E27FC236}">
                <a16:creationId xmlns:a16="http://schemas.microsoft.com/office/drawing/2014/main" id="{25AD3EDE-95B6-1A7C-BCCC-F294AFD4CEDB}"/>
              </a:ext>
            </a:extLst>
          </p:cNvPr>
          <p:cNvSpPr/>
          <p:nvPr/>
        </p:nvSpPr>
        <p:spPr>
          <a:xfrm>
            <a:off x="5920909"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Accommodation</a:t>
            </a:r>
            <a:endParaRPr kumimoji="0" lang="en-US" sz="15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DEFER TO OTHERS</a:t>
            </a:r>
          </a:p>
        </p:txBody>
      </p:sp>
      <p:sp>
        <p:nvSpPr>
          <p:cNvPr id="45" name="object 4">
            <a:extLst>
              <a:ext uri="{FF2B5EF4-FFF2-40B4-BE49-F238E27FC236}">
                <a16:creationId xmlns:a16="http://schemas.microsoft.com/office/drawing/2014/main" id="{C8BD22F3-DE8C-38F9-6315-6084D19D0247}"/>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B56700"/>
                </a:solidFill>
                <a:latin typeface="Verdana" panose="020B0604030504040204" pitchFamily="34" charset="0"/>
                <a:cs typeface="Lucida Grande" panose="020B0600040502020204" pitchFamily="34" charset="0"/>
              </a:rPr>
              <a:t>CHALLENGER</a:t>
            </a: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 (A-)</a:t>
            </a:r>
          </a:p>
        </p:txBody>
      </p:sp>
      <p:sp>
        <p:nvSpPr>
          <p:cNvPr id="46" name="object 4">
            <a:extLst>
              <a:ext uri="{FF2B5EF4-FFF2-40B4-BE49-F238E27FC236}">
                <a16:creationId xmlns:a16="http://schemas.microsoft.com/office/drawing/2014/main" id="{2880537F-AB3C-EEB3-6C79-A9E3C1C982E4}"/>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ADAPTER (A+)</a:t>
            </a:r>
          </a:p>
        </p:txBody>
      </p:sp>
      <p:sp>
        <p:nvSpPr>
          <p:cNvPr id="47" name="object 4">
            <a:extLst>
              <a:ext uri="{FF2B5EF4-FFF2-40B4-BE49-F238E27FC236}">
                <a16:creationId xmlns:a16="http://schemas.microsoft.com/office/drawing/2014/main" id="{B185C233-39F0-3BB5-C671-181BCCB3B1A7}"/>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NEGOTIATOR (A=)</a:t>
            </a:r>
          </a:p>
        </p:txBody>
      </p:sp>
      <p:sp>
        <p:nvSpPr>
          <p:cNvPr id="48" name="object 4">
            <a:extLst>
              <a:ext uri="{FF2B5EF4-FFF2-40B4-BE49-F238E27FC236}">
                <a16:creationId xmlns:a16="http://schemas.microsoft.com/office/drawing/2014/main" id="{718C471F-C691-BBFD-A665-1580401897A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9" name="object 4">
            <a:extLst>
              <a:ext uri="{FF2B5EF4-FFF2-40B4-BE49-F238E27FC236}">
                <a16:creationId xmlns:a16="http://schemas.microsoft.com/office/drawing/2014/main" id="{D19419BB-338B-2868-EC45-730A3ADA71C4}"/>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50" name="object 4">
            <a:extLst>
              <a:ext uri="{FF2B5EF4-FFF2-40B4-BE49-F238E27FC236}">
                <a16:creationId xmlns:a16="http://schemas.microsoft.com/office/drawing/2014/main" id="{6CE7FCB7-8B52-4096-846B-14DAF1CAC4F3}"/>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43FE52B1-7669-4748-0BF3-76A33DF400C3}"/>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80640" r="12357" b="2224"/>
          <a:stretch/>
        </p:blipFill>
        <p:spPr>
          <a:xfrm>
            <a:off x="8799584" y="356209"/>
            <a:ext cx="608442" cy="603352"/>
          </a:xfrm>
          <a:prstGeom prst="rect">
            <a:avLst/>
          </a:prstGeom>
        </p:spPr>
      </p:pic>
      <p:pic>
        <p:nvPicPr>
          <p:cNvPr id="4" name="Picture 3" descr="A white letter on a grey square&#10;&#10;Description automatically generated">
            <a:hlinkClick r:id="rId17" action="ppaction://hlinksldjump"/>
            <a:extLst>
              <a:ext uri="{FF2B5EF4-FFF2-40B4-BE49-F238E27FC236}">
                <a16:creationId xmlns:a16="http://schemas.microsoft.com/office/drawing/2014/main" id="{56743920-9845-AFFF-A765-086BF35469AD}"/>
              </a:ext>
            </a:extLst>
          </p:cNvPr>
          <p:cNvPicPr>
            <a:picLocks noChangeAspect="1"/>
          </p:cNvPicPr>
          <p:nvPr/>
        </p:nvPicPr>
        <p:blipFill rotWithShape="1">
          <a:blip r:embed="rId18">
            <a:extLst>
              <a:ext uri="{28A0092B-C50C-407E-A947-70E740481C1C}">
                <a14:useLocalDpi xmlns:a14="http://schemas.microsoft.com/office/drawing/2010/main" val="0"/>
              </a:ext>
            </a:extLst>
          </a:blip>
          <a:srcRect l="9224" t="11562" r="24809" b="10635"/>
          <a:stretch/>
        </p:blipFill>
        <p:spPr>
          <a:xfrm>
            <a:off x="2848967" y="338538"/>
            <a:ext cx="625392" cy="622191"/>
          </a:xfrm>
          <a:prstGeom prst="rect">
            <a:avLst/>
          </a:prstGeom>
        </p:spPr>
      </p:pic>
      <p:pic>
        <p:nvPicPr>
          <p:cNvPr id="7" name="Picture 6" descr="A white square with a letter&#10;&#10;Description automatically generated">
            <a:hlinkClick r:id="rId11" action="ppaction://hlinksldjump"/>
            <a:extLst>
              <a:ext uri="{FF2B5EF4-FFF2-40B4-BE49-F238E27FC236}">
                <a16:creationId xmlns:a16="http://schemas.microsoft.com/office/drawing/2014/main" id="{E2707C85-86F2-6BBF-8592-87CB396AF7A6}"/>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568" r="12357" b="80296"/>
          <a:stretch/>
        </p:blipFill>
        <p:spPr>
          <a:xfrm>
            <a:off x="4308392" y="358665"/>
            <a:ext cx="608442" cy="603352"/>
          </a:xfrm>
          <a:prstGeom prst="rect">
            <a:avLst/>
          </a:prstGeom>
        </p:spPr>
      </p:pic>
      <p:pic>
        <p:nvPicPr>
          <p:cNvPr id="9" name="Picture 8" descr="A white square with a letter&#10;&#10;Description automatically generated">
            <a:hlinkClick r:id="rId12" action="ppaction://hlinksldjump"/>
            <a:extLst>
              <a:ext uri="{FF2B5EF4-FFF2-40B4-BE49-F238E27FC236}">
                <a16:creationId xmlns:a16="http://schemas.microsoft.com/office/drawing/2014/main" id="{C602219C-9DD3-B467-B11E-B99D46E0617D}"/>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8934" r="12357" b="53930"/>
          <a:stretch/>
        </p:blipFill>
        <p:spPr>
          <a:xfrm>
            <a:off x="5797508" y="368574"/>
            <a:ext cx="608442" cy="603352"/>
          </a:xfrm>
          <a:prstGeom prst="rect">
            <a:avLst/>
          </a:prstGeom>
        </p:spPr>
      </p:pic>
      <p:sp>
        <p:nvSpPr>
          <p:cNvPr id="6" name="Rectangle 5">
            <a:extLst>
              <a:ext uri="{FF2B5EF4-FFF2-40B4-BE49-F238E27FC236}">
                <a16:creationId xmlns:a16="http://schemas.microsoft.com/office/drawing/2014/main" id="{98572A57-BD58-564F-26BF-8ED924F8B2B5}"/>
              </a:ext>
            </a:extLst>
          </p:cNvPr>
          <p:cNvSpPr/>
          <p:nvPr/>
        </p:nvSpPr>
        <p:spPr>
          <a:xfrm>
            <a:off x="4792804" y="3765509"/>
            <a:ext cx="986167"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B56700"/>
                </a:solidFill>
                <a:latin typeface="Garamond" panose="02020404030301010803" pitchFamily="18" charset="0"/>
                <a:ea typeface="Palatino" pitchFamily="2" charset="77"/>
                <a:sym typeface="Wingdings" panose="05000000000000000000" pitchFamily="2" charset="2"/>
              </a:rPr>
              <a:t>w</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sym typeface="Wingdings" panose="05000000000000000000" pitchFamily="2" charset="2"/>
              </a:rPr>
              <a:t>in &lt;--&gt; </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yield</a:t>
            </a:r>
          </a:p>
        </p:txBody>
      </p:sp>
      <p:grpSp>
        <p:nvGrpSpPr>
          <p:cNvPr id="10" name="Group 9">
            <a:extLst>
              <a:ext uri="{FF2B5EF4-FFF2-40B4-BE49-F238E27FC236}">
                <a16:creationId xmlns:a16="http://schemas.microsoft.com/office/drawing/2014/main" id="{73FCFE3C-EF99-9657-67B5-0226B07C4871}"/>
              </a:ext>
            </a:extLst>
          </p:cNvPr>
          <p:cNvGrpSpPr/>
          <p:nvPr/>
        </p:nvGrpSpPr>
        <p:grpSpPr>
          <a:xfrm>
            <a:off x="1411236" y="1856181"/>
            <a:ext cx="9358869" cy="91576"/>
            <a:chOff x="1411236" y="1688541"/>
            <a:chExt cx="9358869" cy="91576"/>
          </a:xfrm>
          <a:solidFill>
            <a:srgbClr val="B97000">
              <a:alpha val="40000"/>
            </a:srgbClr>
          </a:solidFill>
        </p:grpSpPr>
        <p:sp>
          <p:nvSpPr>
            <p:cNvPr id="11" name="Rectangle 10">
              <a:extLst>
                <a:ext uri="{FF2B5EF4-FFF2-40B4-BE49-F238E27FC236}">
                  <a16:creationId xmlns:a16="http://schemas.microsoft.com/office/drawing/2014/main" id="{D9A1A406-5CCB-1DA2-A8CE-A6623DA60717}"/>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A0C9B3E-8829-9AE6-8CF0-5EB8FFAB106C}"/>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BCE603-0957-BCAD-D2BF-64D24E701B5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A43A40B-4915-B74D-CE26-854CCA595541}"/>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9695D0A-98F3-7D2E-9211-1FA22BC626BF}"/>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759131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A2E9D-7C19-5460-8AD6-ECA929E06BA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F6DA41"/>
              </a:solidFill>
            </a:endParaRPr>
          </a:p>
        </p:txBody>
      </p:sp>
      <p:sp>
        <p:nvSpPr>
          <p:cNvPr id="63" name="Rectangle 62">
            <a:extLst>
              <a:ext uri="{FF2B5EF4-FFF2-40B4-BE49-F238E27FC236}">
                <a16:creationId xmlns:a16="http://schemas.microsoft.com/office/drawing/2014/main" id="{45998E1E-C71F-7BB6-B993-5B97C06C8F90}"/>
              </a:ext>
            </a:extLst>
          </p:cNvPr>
          <p:cNvSpPr/>
          <p:nvPr/>
        </p:nvSpPr>
        <p:spPr>
          <a:xfrm>
            <a:off x="-1" y="2697696"/>
            <a:ext cx="12191999" cy="4206312"/>
          </a:xfrm>
          <a:prstGeom prst="rect">
            <a:avLst/>
          </a:prstGeom>
          <a:solidFill>
            <a:srgbClr val="B56700">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etter in a brown square&#10;&#10;Description automatically generated">
            <a:hlinkClick r:id="rId3" action="ppaction://hlinksldjump"/>
            <a:extLst>
              <a:ext uri="{FF2B5EF4-FFF2-40B4-BE49-F238E27FC236}">
                <a16:creationId xmlns:a16="http://schemas.microsoft.com/office/drawing/2014/main" id="{593482DE-C5A2-9845-5CBC-C3E3A356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58" y="274167"/>
            <a:ext cx="752265" cy="735360"/>
          </a:xfrm>
          <a:prstGeom prst="rect">
            <a:avLst/>
          </a:prstGeom>
        </p:spPr>
      </p:pic>
      <p:pic>
        <p:nvPicPr>
          <p:cNvPr id="24" name="Picture 23" descr="A logo with a black background&#10;&#10;Description automatically generated">
            <a:hlinkClick r:id="rId5" action="ppaction://hlinksldjump"/>
            <a:extLst>
              <a:ext uri="{FF2B5EF4-FFF2-40B4-BE49-F238E27FC236}">
                <a16:creationId xmlns:a16="http://schemas.microsoft.com/office/drawing/2014/main" id="{C8D045EA-7427-371C-BD57-671DB26E1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5" name="Isosceles Triangle 20">
            <a:extLst>
              <a:ext uri="{FF2B5EF4-FFF2-40B4-BE49-F238E27FC236}">
                <a16:creationId xmlns:a16="http://schemas.microsoft.com/office/drawing/2014/main" id="{85374383-6662-5798-4E4F-F6199ED13332}"/>
              </a:ext>
            </a:extLst>
          </p:cNvPr>
          <p:cNvSpPr/>
          <p:nvPr/>
        </p:nvSpPr>
        <p:spPr>
          <a:xfrm rot="10800000">
            <a:off x="7341277" y="483"/>
            <a:ext cx="488404" cy="210518"/>
          </a:xfrm>
          <a:prstGeom prst="triangle">
            <a:avLst/>
          </a:prstGeom>
          <a:solidFill>
            <a:srgbClr val="B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Title 22">
            <a:extLst>
              <a:ext uri="{FF2B5EF4-FFF2-40B4-BE49-F238E27FC236}">
                <a16:creationId xmlns:a16="http://schemas.microsoft.com/office/drawing/2014/main" id="{E2429A28-B74B-454E-9234-C44329923B99}"/>
              </a:ext>
            </a:extLst>
          </p:cNvPr>
          <p:cNvSpPr>
            <a:spLocks noGrp="1"/>
          </p:cNvSpPr>
          <p:nvPr>
            <p:ph type="title" idx="4294967295"/>
          </p:nvPr>
        </p:nvSpPr>
        <p:spPr/>
        <p:txBody>
          <a:bodyPr/>
          <a:lstStyle/>
          <a:p>
            <a:r>
              <a:rPr lang="en-US">
                <a:solidFill>
                  <a:schemeClr val="bg1"/>
                </a:solidFill>
              </a:rPr>
              <a:t>A1: Others’ Needs</a:t>
            </a:r>
          </a:p>
        </p:txBody>
      </p:sp>
      <p:sp>
        <p:nvSpPr>
          <p:cNvPr id="2" name="Rectangle 1"/>
          <p:cNvSpPr/>
          <p:nvPr/>
        </p:nvSpPr>
        <p:spPr>
          <a:xfrm>
            <a:off x="0" y="4101219"/>
            <a:ext cx="12192000" cy="2832981"/>
          </a:xfrm>
          <a:prstGeom prst="rect">
            <a:avLst/>
          </a:prstGeom>
          <a:solidFill>
            <a:srgbClr val="B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323431" y="3765509"/>
            <a:ext cx="1261884"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B56700"/>
                </a:solidFill>
                <a:latin typeface="Garamond" panose="02020404030301010803" pitchFamily="18" charset="0"/>
                <a:ea typeface="Palatino" pitchFamily="2" charset="77"/>
                <a:sym typeface="Wingdings" panose="05000000000000000000" pitchFamily="2" charset="2"/>
              </a:rPr>
              <a:t>pride</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sym typeface="Wingdings" panose="05000000000000000000" pitchFamily="2" charset="2"/>
              </a:rPr>
              <a:t> &lt;--&gt; </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humility</a:t>
            </a:r>
          </a:p>
        </p:txBody>
      </p:sp>
      <p:sp>
        <p:nvSpPr>
          <p:cNvPr id="7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dirty="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3"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4" name="Isosceles Triangle 83"/>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7" name="Isosceles Triangle 86"/>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8" name="Isosceles Triangle 87"/>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a:hlinkClick r:id="rId7" action="ppaction://hlinksldjump"/>
          </p:cNvPr>
          <p:cNvSpPr/>
          <p:nvPr/>
        </p:nvSpPr>
        <p:spPr>
          <a:xfrm>
            <a:off x="2831307"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A1: Others’ Needs</a:t>
            </a:r>
          </a:p>
        </p:txBody>
      </p:sp>
      <p:sp>
        <p:nvSpPr>
          <p:cNvPr id="103" name="Rounded Rectangle 102">
            <a:hlinkClick r:id="rId8" action="ppaction://hlinksldjump"/>
          </p:cNvPr>
          <p:cNvSpPr/>
          <p:nvPr/>
        </p:nvSpPr>
        <p:spPr>
          <a:xfrm>
            <a:off x="4524786"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A2: Agreement</a:t>
            </a:r>
          </a:p>
        </p:txBody>
      </p:sp>
      <p:sp>
        <p:nvSpPr>
          <p:cNvPr id="104" name="Rounded Rectangle 103">
            <a:hlinkClick r:id="rId9" action="ppaction://hlinksldjump"/>
          </p:cNvPr>
          <p:cNvSpPr/>
          <p:nvPr/>
        </p:nvSpPr>
        <p:spPr>
          <a:xfrm>
            <a:off x="6218265" y="3323020"/>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A3: Humility</a:t>
            </a:r>
          </a:p>
        </p:txBody>
      </p:sp>
      <p:sp>
        <p:nvSpPr>
          <p:cNvPr id="105" name="Rounded Rectangle 104">
            <a:hlinkClick r:id="rId10" action="ppaction://hlinksldjump"/>
          </p:cNvPr>
          <p:cNvSpPr/>
          <p:nvPr/>
        </p:nvSpPr>
        <p:spPr>
          <a:xfrm>
            <a:off x="7911744"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A4: Reserve</a:t>
            </a:r>
          </a:p>
        </p:txBody>
      </p:sp>
      <p:sp>
        <p:nvSpPr>
          <p:cNvPr id="51" name="Rectangle 50">
            <a:hlinkClick r:id="rId7" action="ppaction://hlinksldjump"/>
            <a:extLst>
              <a:ext uri="{FF2B5EF4-FFF2-40B4-BE49-F238E27FC236}">
                <a16:creationId xmlns:a16="http://schemas.microsoft.com/office/drawing/2014/main" id="{75288B3D-2F01-4662-8C74-47E258FE754A}"/>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11" action="ppaction://hlinksldjump"/>
            <a:extLst>
              <a:ext uri="{FF2B5EF4-FFF2-40B4-BE49-F238E27FC236}">
                <a16:creationId xmlns:a16="http://schemas.microsoft.com/office/drawing/2014/main" id="{06F8D9F6-720A-4785-9116-6E654040E8D1}"/>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B4477B63-D61C-4BDD-899C-359E3E29C983}"/>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3" action="ppaction://hlinksldjump"/>
            <a:extLst>
              <a:ext uri="{FF2B5EF4-FFF2-40B4-BE49-F238E27FC236}">
                <a16:creationId xmlns:a16="http://schemas.microsoft.com/office/drawing/2014/main" id="{3CB4C2AF-CDAF-458E-9DB3-3917B843282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1" action="ppaction://hlinksldjump"/>
            <a:extLst>
              <a:ext uri="{FF2B5EF4-FFF2-40B4-BE49-F238E27FC236}">
                <a16:creationId xmlns:a16="http://schemas.microsoft.com/office/drawing/2014/main" id="{B755FF1B-B925-4763-B61C-5BF44F27961A}"/>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bject 4">
            <a:extLst>
              <a:ext uri="{FF2B5EF4-FFF2-40B4-BE49-F238E27FC236}">
                <a16:creationId xmlns:a16="http://schemas.microsoft.com/office/drawing/2014/main" id="{EA946921-BC16-9B22-F88E-F8310956B17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A3: Humility</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28" name="object 4">
            <a:extLst>
              <a:ext uri="{FF2B5EF4-FFF2-40B4-BE49-F238E27FC236}">
                <a16:creationId xmlns:a16="http://schemas.microsoft.com/office/drawing/2014/main" id="{A666C3EC-4B9C-2A60-89C1-2F6DD7D9B7B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B56700"/>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p:txBody>
      </p:sp>
      <p:sp>
        <p:nvSpPr>
          <p:cNvPr id="29" name="Rectangle 28">
            <a:extLst>
              <a:ext uri="{FF2B5EF4-FFF2-40B4-BE49-F238E27FC236}">
                <a16:creationId xmlns:a16="http://schemas.microsoft.com/office/drawing/2014/main" id="{0D6D9D53-BCE7-3E32-28F1-F82580FECCD9}"/>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bject 4">
            <a:extLst>
              <a:ext uri="{FF2B5EF4-FFF2-40B4-BE49-F238E27FC236}">
                <a16:creationId xmlns:a16="http://schemas.microsoft.com/office/drawing/2014/main" id="{5DE18049-039F-EF44-23DE-00807DD0DF44}"/>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Is it important to you to receive recognition and praise?</a:t>
            </a:r>
          </a:p>
        </p:txBody>
      </p:sp>
      <p:grpSp>
        <p:nvGrpSpPr>
          <p:cNvPr id="31" name="Group 30">
            <a:extLst>
              <a:ext uri="{FF2B5EF4-FFF2-40B4-BE49-F238E27FC236}">
                <a16:creationId xmlns:a16="http://schemas.microsoft.com/office/drawing/2014/main" id="{B15E39F9-A648-004F-331A-E9B5DFB107DC}"/>
              </a:ext>
            </a:extLst>
          </p:cNvPr>
          <p:cNvGrpSpPr/>
          <p:nvPr/>
        </p:nvGrpSpPr>
        <p:grpSpPr>
          <a:xfrm>
            <a:off x="1419881" y="4900058"/>
            <a:ext cx="9358869" cy="91576"/>
            <a:chOff x="1411236" y="1688541"/>
            <a:chExt cx="9358869" cy="91576"/>
          </a:xfrm>
          <a:solidFill>
            <a:srgbClr val="FBF4F0">
              <a:alpha val="40000"/>
            </a:srgbClr>
          </a:solidFill>
        </p:grpSpPr>
        <p:sp>
          <p:nvSpPr>
            <p:cNvPr id="32" name="Rectangle 31">
              <a:hlinkClick r:id="rId9" action="ppaction://hlinksldjump"/>
              <a:extLst>
                <a:ext uri="{FF2B5EF4-FFF2-40B4-BE49-F238E27FC236}">
                  <a16:creationId xmlns:a16="http://schemas.microsoft.com/office/drawing/2014/main" id="{62E5EA83-B55D-8955-A9E9-519ABBFCD004}"/>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hlinkClick r:id="rId9" action="ppaction://hlinksldjump"/>
              <a:extLst>
                <a:ext uri="{FF2B5EF4-FFF2-40B4-BE49-F238E27FC236}">
                  <a16:creationId xmlns:a16="http://schemas.microsoft.com/office/drawing/2014/main" id="{F46D2BC6-4C6D-6983-0216-8031AF46DC70}"/>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374AED5-477A-9B51-6AEF-0796D09C8B90}"/>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C868301-AF6D-D3E8-F35B-524119042F91}"/>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5CF9FE5-04A6-A69B-A0F7-40D57D45987A}"/>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object 4">
            <a:extLst>
              <a:ext uri="{FF2B5EF4-FFF2-40B4-BE49-F238E27FC236}">
                <a16:creationId xmlns:a16="http://schemas.microsoft.com/office/drawing/2014/main" id="{E388B54D-C7B9-FAAF-6648-FBA9CCAAB594}"/>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H</a:t>
            </a:r>
            <a:r>
              <a:rPr lang="en-US" sz="1000" dirty="0" err="1">
                <a:latin typeface="Verdana" panose="020B0604030504040204" pitchFamily="34" charset="0"/>
                <a:cs typeface="Lucida Grande" panose="020B0600040502020204" pitchFamily="34" charset="0"/>
              </a:rPr>
              <a:t>umility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38" name="object 4">
            <a:extLst>
              <a:ext uri="{FF2B5EF4-FFF2-40B4-BE49-F238E27FC236}">
                <a16:creationId xmlns:a16="http://schemas.microsoft.com/office/drawing/2014/main" id="{F4573D97-216E-D9A7-F353-AAAB59B67256}"/>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H</a:t>
            </a:r>
            <a:r>
              <a:rPr lang="en-US" sz="1000" dirty="0" err="1">
                <a:latin typeface="Verdana" panose="020B0604030504040204" pitchFamily="34" charset="0"/>
                <a:cs typeface="Lucida Grande" panose="020B0600040502020204" pitchFamily="34" charset="0"/>
              </a:rPr>
              <a:t>umility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9" name="object 4">
            <a:extLst>
              <a:ext uri="{FF2B5EF4-FFF2-40B4-BE49-F238E27FC236}">
                <a16:creationId xmlns:a16="http://schemas.microsoft.com/office/drawing/2014/main" id="{1F78E02F-84B7-02BA-6A31-8FD69188AD57}"/>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H</a:t>
            </a:r>
            <a:r>
              <a:rPr lang="en-US" sz="1000" dirty="0" err="1">
                <a:latin typeface="Verdana" panose="020B0604030504040204" pitchFamily="34" charset="0"/>
                <a:cs typeface="Lucida Grande" panose="020B0600040502020204" pitchFamily="34" charset="0"/>
              </a:rPr>
              <a:t>umility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44" name="Rectangle 43">
            <a:extLst>
              <a:ext uri="{FF2B5EF4-FFF2-40B4-BE49-F238E27FC236}">
                <a16:creationId xmlns:a16="http://schemas.microsoft.com/office/drawing/2014/main" id="{25AD3EDE-95B6-1A7C-BCCC-F294AFD4CEDB}"/>
              </a:ext>
            </a:extLst>
          </p:cNvPr>
          <p:cNvSpPr/>
          <p:nvPr/>
        </p:nvSpPr>
        <p:spPr>
          <a:xfrm>
            <a:off x="5920909"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Accommodation</a:t>
            </a:r>
            <a:endParaRPr kumimoji="0" lang="en-US" sz="15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DEFER TO OTHERS</a:t>
            </a:r>
          </a:p>
        </p:txBody>
      </p:sp>
      <p:sp>
        <p:nvSpPr>
          <p:cNvPr id="45" name="object 4">
            <a:extLst>
              <a:ext uri="{FF2B5EF4-FFF2-40B4-BE49-F238E27FC236}">
                <a16:creationId xmlns:a16="http://schemas.microsoft.com/office/drawing/2014/main" id="{C8BD22F3-DE8C-38F9-6315-6084D19D0247}"/>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B56700"/>
                </a:solidFill>
                <a:latin typeface="Verdana" panose="020B0604030504040204" pitchFamily="34" charset="0"/>
                <a:cs typeface="Lucida Grande" panose="020B0600040502020204" pitchFamily="34" charset="0"/>
              </a:rPr>
              <a:t>CHALLENGER</a:t>
            </a: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 (A-)</a:t>
            </a:r>
          </a:p>
        </p:txBody>
      </p:sp>
      <p:sp>
        <p:nvSpPr>
          <p:cNvPr id="46" name="object 4">
            <a:extLst>
              <a:ext uri="{FF2B5EF4-FFF2-40B4-BE49-F238E27FC236}">
                <a16:creationId xmlns:a16="http://schemas.microsoft.com/office/drawing/2014/main" id="{2880537F-AB3C-EEB3-6C79-A9E3C1C982E4}"/>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ADAPTER (A+)</a:t>
            </a:r>
          </a:p>
        </p:txBody>
      </p:sp>
      <p:sp>
        <p:nvSpPr>
          <p:cNvPr id="47" name="object 4">
            <a:extLst>
              <a:ext uri="{FF2B5EF4-FFF2-40B4-BE49-F238E27FC236}">
                <a16:creationId xmlns:a16="http://schemas.microsoft.com/office/drawing/2014/main" id="{B185C233-39F0-3BB5-C671-181BCCB3B1A7}"/>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NEGOTIATOR (A=)</a:t>
            </a:r>
          </a:p>
        </p:txBody>
      </p:sp>
      <p:sp>
        <p:nvSpPr>
          <p:cNvPr id="48" name="object 4">
            <a:extLst>
              <a:ext uri="{FF2B5EF4-FFF2-40B4-BE49-F238E27FC236}">
                <a16:creationId xmlns:a16="http://schemas.microsoft.com/office/drawing/2014/main" id="{718C471F-C691-BBFD-A665-1580401897A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9" name="object 4">
            <a:extLst>
              <a:ext uri="{FF2B5EF4-FFF2-40B4-BE49-F238E27FC236}">
                <a16:creationId xmlns:a16="http://schemas.microsoft.com/office/drawing/2014/main" id="{D19419BB-338B-2868-EC45-730A3ADA71C4}"/>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50" name="object 4">
            <a:extLst>
              <a:ext uri="{FF2B5EF4-FFF2-40B4-BE49-F238E27FC236}">
                <a16:creationId xmlns:a16="http://schemas.microsoft.com/office/drawing/2014/main" id="{6CE7FCB7-8B52-4096-846B-14DAF1CAC4F3}"/>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43FE52B1-7669-4748-0BF3-76A33DF400C3}"/>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584" y="356209"/>
            <a:ext cx="608442" cy="603352"/>
          </a:xfrm>
          <a:prstGeom prst="rect">
            <a:avLst/>
          </a:prstGeom>
        </p:spPr>
      </p:pic>
      <p:pic>
        <p:nvPicPr>
          <p:cNvPr id="4" name="Picture 3" descr="A white letter on a grey square&#10;&#10;Description automatically generated">
            <a:hlinkClick r:id="rId15" action="ppaction://hlinksldjump"/>
            <a:extLst>
              <a:ext uri="{FF2B5EF4-FFF2-40B4-BE49-F238E27FC236}">
                <a16:creationId xmlns:a16="http://schemas.microsoft.com/office/drawing/2014/main" id="{56743920-9845-AFFF-A765-086BF35469AD}"/>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967" y="338538"/>
            <a:ext cx="625392" cy="622191"/>
          </a:xfrm>
          <a:prstGeom prst="rect">
            <a:avLst/>
          </a:prstGeom>
        </p:spPr>
      </p:pic>
      <p:pic>
        <p:nvPicPr>
          <p:cNvPr id="7" name="Picture 6" descr="A white square with a letter&#10;&#10;Description automatically generated">
            <a:hlinkClick r:id="rId11" action="ppaction://hlinksldjump"/>
            <a:extLst>
              <a:ext uri="{FF2B5EF4-FFF2-40B4-BE49-F238E27FC236}">
                <a16:creationId xmlns:a16="http://schemas.microsoft.com/office/drawing/2014/main" id="{E2707C85-86F2-6BBF-8592-87CB396AF7A6}"/>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392" y="358665"/>
            <a:ext cx="608442" cy="603352"/>
          </a:xfrm>
          <a:prstGeom prst="rect">
            <a:avLst/>
          </a:prstGeom>
        </p:spPr>
      </p:pic>
      <p:pic>
        <p:nvPicPr>
          <p:cNvPr id="9" name="Picture 8" descr="A white square with a letter&#10;&#10;Description automatically generated">
            <a:hlinkClick r:id="rId12" action="ppaction://hlinksldjump"/>
            <a:extLst>
              <a:ext uri="{FF2B5EF4-FFF2-40B4-BE49-F238E27FC236}">
                <a16:creationId xmlns:a16="http://schemas.microsoft.com/office/drawing/2014/main" id="{C602219C-9DD3-B467-B11E-B99D46E0617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8934" r="12357" b="53930"/>
          <a:stretch/>
        </p:blipFill>
        <p:spPr>
          <a:xfrm>
            <a:off x="5797508" y="368574"/>
            <a:ext cx="608442" cy="603352"/>
          </a:xfrm>
          <a:prstGeom prst="rect">
            <a:avLst/>
          </a:prstGeom>
        </p:spPr>
      </p:pic>
      <p:sp>
        <p:nvSpPr>
          <p:cNvPr id="6" name="Rectangle 5">
            <a:hlinkClick r:id="rId17" action="ppaction://hlinksldjump"/>
            <a:extLst>
              <a:ext uri="{FF2B5EF4-FFF2-40B4-BE49-F238E27FC236}">
                <a16:creationId xmlns:a16="http://schemas.microsoft.com/office/drawing/2014/main" id="{FAFA8A72-F810-8AAA-5BD9-7F054B096BC7}"/>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18" action="ppaction://hlinksldjump"/>
            <a:extLst>
              <a:ext uri="{FF2B5EF4-FFF2-40B4-BE49-F238E27FC236}">
                <a16:creationId xmlns:a16="http://schemas.microsoft.com/office/drawing/2014/main" id="{96637B0C-33CF-D63A-E8A4-0F04D6505C02}"/>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hlinkClick r:id="rId18" action="ppaction://hlinksldjump"/>
            <a:extLst>
              <a:ext uri="{FF2B5EF4-FFF2-40B4-BE49-F238E27FC236}">
                <a16:creationId xmlns:a16="http://schemas.microsoft.com/office/drawing/2014/main" id="{41C82E19-6323-5577-F8DB-72037E90CCCC}"/>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B803ABF8-364D-339F-A8E2-D1BF6BB575F7}"/>
              </a:ext>
            </a:extLst>
          </p:cNvPr>
          <p:cNvGrpSpPr/>
          <p:nvPr/>
        </p:nvGrpSpPr>
        <p:grpSpPr>
          <a:xfrm>
            <a:off x="1411236" y="1856181"/>
            <a:ext cx="9358869" cy="91576"/>
            <a:chOff x="1411236" y="1688541"/>
            <a:chExt cx="9358869" cy="91576"/>
          </a:xfrm>
          <a:solidFill>
            <a:srgbClr val="B97000">
              <a:alpha val="40000"/>
            </a:srgbClr>
          </a:solidFill>
        </p:grpSpPr>
        <p:sp>
          <p:nvSpPr>
            <p:cNvPr id="13" name="Rectangle 12">
              <a:extLst>
                <a:ext uri="{FF2B5EF4-FFF2-40B4-BE49-F238E27FC236}">
                  <a16:creationId xmlns:a16="http://schemas.microsoft.com/office/drawing/2014/main" id="{735E1000-6CEE-2205-4633-9691C79A6FA7}"/>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05807A4-2DA6-A7B0-D9C1-8D3C87B8DB82}"/>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A03B8D3-F74B-050B-93DF-5EB47419DE9A}"/>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6D39925-3595-445E-7C75-A0D2E69C77C5}"/>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481E04F-E06E-8FBC-0D07-71294249D2B0}"/>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392915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A2E9D-7C19-5460-8AD6-ECA929E06BA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F6DA41"/>
              </a:solidFill>
            </a:endParaRPr>
          </a:p>
        </p:txBody>
      </p:sp>
      <p:sp>
        <p:nvSpPr>
          <p:cNvPr id="63" name="Rectangle 62">
            <a:extLst>
              <a:ext uri="{FF2B5EF4-FFF2-40B4-BE49-F238E27FC236}">
                <a16:creationId xmlns:a16="http://schemas.microsoft.com/office/drawing/2014/main" id="{45998E1E-C71F-7BB6-B993-5B97C06C8F90}"/>
              </a:ext>
            </a:extLst>
          </p:cNvPr>
          <p:cNvSpPr/>
          <p:nvPr/>
        </p:nvSpPr>
        <p:spPr>
          <a:xfrm>
            <a:off x="-1" y="2697696"/>
            <a:ext cx="12191999" cy="4206312"/>
          </a:xfrm>
          <a:prstGeom prst="rect">
            <a:avLst/>
          </a:prstGeom>
          <a:solidFill>
            <a:srgbClr val="B56700">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etter in a brown square&#10;&#10;Description automatically generated">
            <a:hlinkClick r:id="rId3" action="ppaction://hlinksldjump"/>
            <a:extLst>
              <a:ext uri="{FF2B5EF4-FFF2-40B4-BE49-F238E27FC236}">
                <a16:creationId xmlns:a16="http://schemas.microsoft.com/office/drawing/2014/main" id="{593482DE-C5A2-9845-5CBC-C3E3A356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58" y="274167"/>
            <a:ext cx="752265" cy="735360"/>
          </a:xfrm>
          <a:prstGeom prst="rect">
            <a:avLst/>
          </a:prstGeom>
        </p:spPr>
      </p:pic>
      <p:pic>
        <p:nvPicPr>
          <p:cNvPr id="24" name="Picture 23" descr="A logo with a black background&#10;&#10;Description automatically generated">
            <a:hlinkClick r:id="rId5" action="ppaction://hlinksldjump"/>
            <a:extLst>
              <a:ext uri="{FF2B5EF4-FFF2-40B4-BE49-F238E27FC236}">
                <a16:creationId xmlns:a16="http://schemas.microsoft.com/office/drawing/2014/main" id="{C8D045EA-7427-371C-BD57-671DB26E1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5" name="Isosceles Triangle 20">
            <a:extLst>
              <a:ext uri="{FF2B5EF4-FFF2-40B4-BE49-F238E27FC236}">
                <a16:creationId xmlns:a16="http://schemas.microsoft.com/office/drawing/2014/main" id="{85374383-6662-5798-4E4F-F6199ED13332}"/>
              </a:ext>
            </a:extLst>
          </p:cNvPr>
          <p:cNvSpPr/>
          <p:nvPr/>
        </p:nvSpPr>
        <p:spPr>
          <a:xfrm rot="10800000">
            <a:off x="7341277" y="483"/>
            <a:ext cx="488404" cy="210518"/>
          </a:xfrm>
          <a:prstGeom prst="triangle">
            <a:avLst/>
          </a:prstGeom>
          <a:solidFill>
            <a:srgbClr val="B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Title 22">
            <a:extLst>
              <a:ext uri="{FF2B5EF4-FFF2-40B4-BE49-F238E27FC236}">
                <a16:creationId xmlns:a16="http://schemas.microsoft.com/office/drawing/2014/main" id="{E2429A28-B74B-454E-9234-C44329923B99}"/>
              </a:ext>
            </a:extLst>
          </p:cNvPr>
          <p:cNvSpPr>
            <a:spLocks noGrp="1"/>
          </p:cNvSpPr>
          <p:nvPr>
            <p:ph type="title" idx="4294967295"/>
          </p:nvPr>
        </p:nvSpPr>
        <p:spPr/>
        <p:txBody>
          <a:bodyPr/>
          <a:lstStyle/>
          <a:p>
            <a:r>
              <a:rPr lang="en-US">
                <a:solidFill>
                  <a:schemeClr val="bg1"/>
                </a:solidFill>
              </a:rPr>
              <a:t>A1: Others’ Needs</a:t>
            </a:r>
          </a:p>
        </p:txBody>
      </p:sp>
      <p:sp>
        <p:nvSpPr>
          <p:cNvPr id="2" name="Rectangle 1"/>
          <p:cNvSpPr/>
          <p:nvPr/>
        </p:nvSpPr>
        <p:spPr>
          <a:xfrm>
            <a:off x="0" y="4101219"/>
            <a:ext cx="12192000" cy="2832981"/>
          </a:xfrm>
          <a:prstGeom prst="rect">
            <a:avLst/>
          </a:prstGeom>
          <a:solidFill>
            <a:srgbClr val="B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dirty="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3"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4" name="Isosceles Triangle 83"/>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7" name="Isosceles Triangle 86"/>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8" name="Isosceles Triangle 87"/>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a:hlinkClick r:id="rId7" action="ppaction://hlinksldjump"/>
          </p:cNvPr>
          <p:cNvSpPr/>
          <p:nvPr/>
        </p:nvSpPr>
        <p:spPr>
          <a:xfrm>
            <a:off x="2831307"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A1: Others’ Needs</a:t>
            </a:r>
          </a:p>
        </p:txBody>
      </p:sp>
      <p:sp>
        <p:nvSpPr>
          <p:cNvPr id="103" name="Rounded Rectangle 102">
            <a:hlinkClick r:id="rId8" action="ppaction://hlinksldjump"/>
          </p:cNvPr>
          <p:cNvSpPr/>
          <p:nvPr/>
        </p:nvSpPr>
        <p:spPr>
          <a:xfrm>
            <a:off x="4524786"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A2: Agreement</a:t>
            </a:r>
          </a:p>
        </p:txBody>
      </p:sp>
      <p:sp>
        <p:nvSpPr>
          <p:cNvPr id="104" name="Rounded Rectangle 103">
            <a:hlinkClick r:id="rId9" action="ppaction://hlinksldjump"/>
          </p:cNvPr>
          <p:cNvSpPr/>
          <p:nvPr/>
        </p:nvSpPr>
        <p:spPr>
          <a:xfrm>
            <a:off x="6218265" y="3323020"/>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A3: Humility</a:t>
            </a:r>
          </a:p>
        </p:txBody>
      </p:sp>
      <p:sp>
        <p:nvSpPr>
          <p:cNvPr id="105" name="Rounded Rectangle 104">
            <a:hlinkClick r:id="rId10" action="ppaction://hlinksldjump"/>
          </p:cNvPr>
          <p:cNvSpPr/>
          <p:nvPr/>
        </p:nvSpPr>
        <p:spPr>
          <a:xfrm>
            <a:off x="7911744"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A4: Reserve</a:t>
            </a:r>
          </a:p>
        </p:txBody>
      </p:sp>
      <p:sp>
        <p:nvSpPr>
          <p:cNvPr id="51" name="Rectangle 50">
            <a:hlinkClick r:id="rId7" action="ppaction://hlinksldjump"/>
            <a:extLst>
              <a:ext uri="{FF2B5EF4-FFF2-40B4-BE49-F238E27FC236}">
                <a16:creationId xmlns:a16="http://schemas.microsoft.com/office/drawing/2014/main" id="{75288B3D-2F01-4662-8C74-47E258FE754A}"/>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11" action="ppaction://hlinksldjump"/>
            <a:extLst>
              <a:ext uri="{FF2B5EF4-FFF2-40B4-BE49-F238E27FC236}">
                <a16:creationId xmlns:a16="http://schemas.microsoft.com/office/drawing/2014/main" id="{06F8D9F6-720A-4785-9116-6E654040E8D1}"/>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B4477B63-D61C-4BDD-899C-359E3E29C983}"/>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3" action="ppaction://hlinksldjump"/>
            <a:extLst>
              <a:ext uri="{FF2B5EF4-FFF2-40B4-BE49-F238E27FC236}">
                <a16:creationId xmlns:a16="http://schemas.microsoft.com/office/drawing/2014/main" id="{3CB4C2AF-CDAF-458E-9DB3-3917B843282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1" action="ppaction://hlinksldjump"/>
            <a:extLst>
              <a:ext uri="{FF2B5EF4-FFF2-40B4-BE49-F238E27FC236}">
                <a16:creationId xmlns:a16="http://schemas.microsoft.com/office/drawing/2014/main" id="{B755FF1B-B925-4763-B61C-5BF44F27961A}"/>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bject 4">
            <a:extLst>
              <a:ext uri="{FF2B5EF4-FFF2-40B4-BE49-F238E27FC236}">
                <a16:creationId xmlns:a16="http://schemas.microsoft.com/office/drawing/2014/main" id="{EA946921-BC16-9B22-F88E-F8310956B17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A3: Humility</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28" name="object 4">
            <a:extLst>
              <a:ext uri="{FF2B5EF4-FFF2-40B4-BE49-F238E27FC236}">
                <a16:creationId xmlns:a16="http://schemas.microsoft.com/office/drawing/2014/main" id="{A666C3EC-4B9C-2A60-89C1-2F6DD7D9B7B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B56700"/>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p:txBody>
      </p:sp>
      <p:sp>
        <p:nvSpPr>
          <p:cNvPr id="29" name="Rectangle 28">
            <a:extLst>
              <a:ext uri="{FF2B5EF4-FFF2-40B4-BE49-F238E27FC236}">
                <a16:creationId xmlns:a16="http://schemas.microsoft.com/office/drawing/2014/main" id="{0D6D9D53-BCE7-3E32-28F1-F82580FECCD9}"/>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bject 4">
            <a:extLst>
              <a:ext uri="{FF2B5EF4-FFF2-40B4-BE49-F238E27FC236}">
                <a16:creationId xmlns:a16="http://schemas.microsoft.com/office/drawing/2014/main" id="{5DE18049-039F-EF44-23DE-00807DD0DF44}"/>
              </a:ext>
            </a:extLst>
          </p:cNvPr>
          <p:cNvSpPr txBox="1">
            <a:spLocks/>
          </p:cNvSpPr>
          <p:nvPr/>
        </p:nvSpPr>
        <p:spPr>
          <a:xfrm>
            <a:off x="2297900" y="5477315"/>
            <a:ext cx="7923338"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Or do you feel uncomfortable when praised – especially in public</a:t>
            </a:r>
            <a:r>
              <a:rPr lang="en-US" sz="1600" b="1" dirty="0">
                <a:solidFill>
                  <a:srgbClr val="B56700"/>
                </a:solidFill>
                <a:latin typeface="Garamond" panose="02020404030301010803" pitchFamily="18" charset="0"/>
                <a:ea typeface="Palatino" pitchFamily="2" charset="77"/>
              </a:rPr>
              <a:t>?</a:t>
            </a:r>
            <a:endPar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endParaRPr>
          </a:p>
        </p:txBody>
      </p:sp>
      <p:sp>
        <p:nvSpPr>
          <p:cNvPr id="32" name="Rectangle 31">
            <a:hlinkClick r:id="rId9" action="ppaction://hlinksldjump"/>
            <a:extLst>
              <a:ext uri="{FF2B5EF4-FFF2-40B4-BE49-F238E27FC236}">
                <a16:creationId xmlns:a16="http://schemas.microsoft.com/office/drawing/2014/main" id="{62E5EA83-B55D-8955-A9E9-519ABBFCD004}"/>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3" name="Rectangle 32">
            <a:hlinkClick r:id="rId9" action="ppaction://hlinksldjump"/>
            <a:extLst>
              <a:ext uri="{FF2B5EF4-FFF2-40B4-BE49-F238E27FC236}">
                <a16:creationId xmlns:a16="http://schemas.microsoft.com/office/drawing/2014/main" id="{F46D2BC6-4C6D-6983-0216-8031AF46DC70}"/>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 name="Rectangle 33">
            <a:extLst>
              <a:ext uri="{FF2B5EF4-FFF2-40B4-BE49-F238E27FC236}">
                <a16:creationId xmlns:a16="http://schemas.microsoft.com/office/drawing/2014/main" id="{D374AED5-477A-9B51-6AEF-0796D09C8B90}"/>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hlinkClick r:id="rId14" action="ppaction://hlinksldjump"/>
            <a:extLst>
              <a:ext uri="{FF2B5EF4-FFF2-40B4-BE49-F238E27FC236}">
                <a16:creationId xmlns:a16="http://schemas.microsoft.com/office/drawing/2014/main" id="{2C868301-AF6D-D3E8-F35B-524119042F91}"/>
              </a:ext>
            </a:extLst>
          </p:cNvPr>
          <p:cNvSpPr/>
          <p:nvPr/>
        </p:nvSpPr>
        <p:spPr>
          <a:xfrm>
            <a:off x="7967295" y="4906967"/>
            <a:ext cx="2008328" cy="78501"/>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hlinkClick r:id="rId14" action="ppaction://hlinksldjump"/>
            <a:extLst>
              <a:ext uri="{FF2B5EF4-FFF2-40B4-BE49-F238E27FC236}">
                <a16:creationId xmlns:a16="http://schemas.microsoft.com/office/drawing/2014/main" id="{55CF9FE5-04A6-A69B-A0F7-40D57D45987A}"/>
              </a:ext>
            </a:extLst>
          </p:cNvPr>
          <p:cNvSpPr/>
          <p:nvPr/>
        </p:nvSpPr>
        <p:spPr>
          <a:xfrm>
            <a:off x="10095619" y="4906303"/>
            <a:ext cx="683131" cy="79548"/>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5AD3EDE-95B6-1A7C-BCCC-F294AFD4CEDB}"/>
              </a:ext>
            </a:extLst>
          </p:cNvPr>
          <p:cNvSpPr/>
          <p:nvPr/>
        </p:nvSpPr>
        <p:spPr>
          <a:xfrm>
            <a:off x="5920909"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Accommodation</a:t>
            </a:r>
            <a:endParaRPr kumimoji="0" lang="en-US" sz="15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DEFER TO OTHERS</a:t>
            </a:r>
          </a:p>
        </p:txBody>
      </p:sp>
      <p:sp>
        <p:nvSpPr>
          <p:cNvPr id="45" name="object 4">
            <a:extLst>
              <a:ext uri="{FF2B5EF4-FFF2-40B4-BE49-F238E27FC236}">
                <a16:creationId xmlns:a16="http://schemas.microsoft.com/office/drawing/2014/main" id="{C8BD22F3-DE8C-38F9-6315-6084D19D0247}"/>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B56700"/>
                </a:solidFill>
                <a:latin typeface="Verdana" panose="020B0604030504040204" pitchFamily="34" charset="0"/>
                <a:cs typeface="Lucida Grande" panose="020B0600040502020204" pitchFamily="34" charset="0"/>
              </a:rPr>
              <a:t>CHALLENGER</a:t>
            </a: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 (A-)</a:t>
            </a:r>
          </a:p>
        </p:txBody>
      </p:sp>
      <p:sp>
        <p:nvSpPr>
          <p:cNvPr id="46" name="object 4">
            <a:extLst>
              <a:ext uri="{FF2B5EF4-FFF2-40B4-BE49-F238E27FC236}">
                <a16:creationId xmlns:a16="http://schemas.microsoft.com/office/drawing/2014/main" id="{2880537F-AB3C-EEB3-6C79-A9E3C1C982E4}"/>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ADAPTER (A+)</a:t>
            </a:r>
          </a:p>
        </p:txBody>
      </p:sp>
      <p:sp>
        <p:nvSpPr>
          <p:cNvPr id="47" name="object 4">
            <a:extLst>
              <a:ext uri="{FF2B5EF4-FFF2-40B4-BE49-F238E27FC236}">
                <a16:creationId xmlns:a16="http://schemas.microsoft.com/office/drawing/2014/main" id="{B185C233-39F0-3BB5-C671-181BCCB3B1A7}"/>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NEGOTIATOR (A=)</a:t>
            </a:r>
          </a:p>
        </p:txBody>
      </p:sp>
      <p:sp>
        <p:nvSpPr>
          <p:cNvPr id="48" name="object 4">
            <a:extLst>
              <a:ext uri="{FF2B5EF4-FFF2-40B4-BE49-F238E27FC236}">
                <a16:creationId xmlns:a16="http://schemas.microsoft.com/office/drawing/2014/main" id="{718C471F-C691-BBFD-A665-1580401897A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9" name="object 4">
            <a:extLst>
              <a:ext uri="{FF2B5EF4-FFF2-40B4-BE49-F238E27FC236}">
                <a16:creationId xmlns:a16="http://schemas.microsoft.com/office/drawing/2014/main" id="{D19419BB-338B-2868-EC45-730A3ADA71C4}"/>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50" name="object 4">
            <a:extLst>
              <a:ext uri="{FF2B5EF4-FFF2-40B4-BE49-F238E27FC236}">
                <a16:creationId xmlns:a16="http://schemas.microsoft.com/office/drawing/2014/main" id="{6CE7FCB7-8B52-4096-846B-14DAF1CAC4F3}"/>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43FE52B1-7669-4748-0BF3-76A33DF400C3}"/>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80640" r="12357" b="2224"/>
          <a:stretch/>
        </p:blipFill>
        <p:spPr>
          <a:xfrm>
            <a:off x="8799584" y="356209"/>
            <a:ext cx="608442" cy="603352"/>
          </a:xfrm>
          <a:prstGeom prst="rect">
            <a:avLst/>
          </a:prstGeom>
        </p:spPr>
      </p:pic>
      <p:pic>
        <p:nvPicPr>
          <p:cNvPr id="4" name="Picture 3" descr="A white letter on a grey square&#10;&#10;Description automatically generated">
            <a:hlinkClick r:id="rId16" action="ppaction://hlinksldjump"/>
            <a:extLst>
              <a:ext uri="{FF2B5EF4-FFF2-40B4-BE49-F238E27FC236}">
                <a16:creationId xmlns:a16="http://schemas.microsoft.com/office/drawing/2014/main" id="{56743920-9845-AFFF-A765-086BF35469AD}"/>
              </a:ext>
            </a:extLst>
          </p:cNvPr>
          <p:cNvPicPr>
            <a:picLocks noChangeAspect="1"/>
          </p:cNvPicPr>
          <p:nvPr/>
        </p:nvPicPr>
        <p:blipFill rotWithShape="1">
          <a:blip r:embed="rId17">
            <a:extLst>
              <a:ext uri="{28A0092B-C50C-407E-A947-70E740481C1C}">
                <a14:useLocalDpi xmlns:a14="http://schemas.microsoft.com/office/drawing/2010/main" val="0"/>
              </a:ext>
            </a:extLst>
          </a:blip>
          <a:srcRect l="9224" t="11562" r="24809" b="10635"/>
          <a:stretch/>
        </p:blipFill>
        <p:spPr>
          <a:xfrm>
            <a:off x="2848967" y="338538"/>
            <a:ext cx="625392" cy="622191"/>
          </a:xfrm>
          <a:prstGeom prst="rect">
            <a:avLst/>
          </a:prstGeom>
        </p:spPr>
      </p:pic>
      <p:pic>
        <p:nvPicPr>
          <p:cNvPr id="7" name="Picture 6" descr="A white square with a letter&#10;&#10;Description automatically generated">
            <a:hlinkClick r:id="rId11" action="ppaction://hlinksldjump"/>
            <a:extLst>
              <a:ext uri="{FF2B5EF4-FFF2-40B4-BE49-F238E27FC236}">
                <a16:creationId xmlns:a16="http://schemas.microsoft.com/office/drawing/2014/main" id="{E2707C85-86F2-6BBF-8592-87CB396AF7A6}"/>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568" r="12357" b="80296"/>
          <a:stretch/>
        </p:blipFill>
        <p:spPr>
          <a:xfrm>
            <a:off x="4308392" y="358665"/>
            <a:ext cx="608442" cy="603352"/>
          </a:xfrm>
          <a:prstGeom prst="rect">
            <a:avLst/>
          </a:prstGeom>
        </p:spPr>
      </p:pic>
      <p:pic>
        <p:nvPicPr>
          <p:cNvPr id="9" name="Picture 8" descr="A white square with a letter&#10;&#10;Description automatically generated">
            <a:hlinkClick r:id="rId12" action="ppaction://hlinksldjump"/>
            <a:extLst>
              <a:ext uri="{FF2B5EF4-FFF2-40B4-BE49-F238E27FC236}">
                <a16:creationId xmlns:a16="http://schemas.microsoft.com/office/drawing/2014/main" id="{C602219C-9DD3-B467-B11E-B99D46E0617D}"/>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8934" r="12357" b="53930"/>
          <a:stretch/>
        </p:blipFill>
        <p:spPr>
          <a:xfrm>
            <a:off x="5797508" y="368574"/>
            <a:ext cx="608442" cy="603352"/>
          </a:xfrm>
          <a:prstGeom prst="rect">
            <a:avLst/>
          </a:prstGeom>
        </p:spPr>
      </p:pic>
      <p:sp>
        <p:nvSpPr>
          <p:cNvPr id="6" name="Rectangle 5">
            <a:hlinkClick r:id="rId18" action="ppaction://hlinksldjump"/>
            <a:extLst>
              <a:ext uri="{FF2B5EF4-FFF2-40B4-BE49-F238E27FC236}">
                <a16:creationId xmlns:a16="http://schemas.microsoft.com/office/drawing/2014/main" id="{FAFA8A72-F810-8AAA-5BD9-7F054B096BC7}"/>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6F22CB8-8997-18CF-EBA9-029D6AD6D772}"/>
              </a:ext>
            </a:extLst>
          </p:cNvPr>
          <p:cNvGrpSpPr/>
          <p:nvPr/>
        </p:nvGrpSpPr>
        <p:grpSpPr>
          <a:xfrm>
            <a:off x="1411236" y="1856181"/>
            <a:ext cx="9358869" cy="91576"/>
            <a:chOff x="1411236" y="1688541"/>
            <a:chExt cx="9358869" cy="91576"/>
          </a:xfrm>
          <a:solidFill>
            <a:srgbClr val="B97000">
              <a:alpha val="40000"/>
            </a:srgbClr>
          </a:solidFill>
        </p:grpSpPr>
        <p:sp>
          <p:nvSpPr>
            <p:cNvPr id="12" name="Rectangle 11">
              <a:extLst>
                <a:ext uri="{FF2B5EF4-FFF2-40B4-BE49-F238E27FC236}">
                  <a16:creationId xmlns:a16="http://schemas.microsoft.com/office/drawing/2014/main" id="{7AFC090D-64F0-810A-FB0C-92BBB9FB381E}"/>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91A9463-6807-AF13-7A7D-769AA97BB66D}"/>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2068F91-4A33-BFB5-6D77-C0708F04488E}"/>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2EF6822-E788-47DE-FFAC-00BE5958E1E8}"/>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E2515FF-CA89-6E4C-A2D7-0996A71BB1D4}"/>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4DD43AAD-2F11-1306-E416-9575F6AD51A6}"/>
              </a:ext>
            </a:extLst>
          </p:cNvPr>
          <p:cNvSpPr/>
          <p:nvPr/>
        </p:nvSpPr>
        <p:spPr>
          <a:xfrm>
            <a:off x="6323431" y="3765509"/>
            <a:ext cx="1261884"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B56700"/>
                </a:solidFill>
                <a:latin typeface="Garamond" panose="02020404030301010803" pitchFamily="18" charset="0"/>
                <a:ea typeface="Palatino" pitchFamily="2" charset="77"/>
                <a:sym typeface="Wingdings" panose="05000000000000000000" pitchFamily="2" charset="2"/>
              </a:rPr>
              <a:t>pride</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sym typeface="Wingdings" panose="05000000000000000000" pitchFamily="2" charset="2"/>
              </a:rPr>
              <a:t> &lt;--&gt; </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humility</a:t>
            </a:r>
          </a:p>
        </p:txBody>
      </p:sp>
      <p:sp>
        <p:nvSpPr>
          <p:cNvPr id="17" name="object 4">
            <a:extLst>
              <a:ext uri="{FF2B5EF4-FFF2-40B4-BE49-F238E27FC236}">
                <a16:creationId xmlns:a16="http://schemas.microsoft.com/office/drawing/2014/main" id="{B1804316-8D4C-C7A9-9AEE-3561EBD9D3C2}"/>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H</a:t>
            </a:r>
            <a:r>
              <a:rPr lang="en-US" sz="1000" dirty="0" err="1">
                <a:latin typeface="Verdana" panose="020B0604030504040204" pitchFamily="34" charset="0"/>
                <a:cs typeface="Lucida Grande" panose="020B0600040502020204" pitchFamily="34" charset="0"/>
              </a:rPr>
              <a:t>umility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18" name="object 4">
            <a:extLst>
              <a:ext uri="{FF2B5EF4-FFF2-40B4-BE49-F238E27FC236}">
                <a16:creationId xmlns:a16="http://schemas.microsoft.com/office/drawing/2014/main" id="{BEE89E01-4F14-A6B9-52F2-E67DD07AA452}"/>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H</a:t>
            </a:r>
            <a:r>
              <a:rPr lang="en-US" sz="1000" dirty="0" err="1">
                <a:latin typeface="Verdana" panose="020B0604030504040204" pitchFamily="34" charset="0"/>
                <a:cs typeface="Lucida Grande" panose="020B0600040502020204" pitchFamily="34" charset="0"/>
              </a:rPr>
              <a:t>umility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20" name="object 4">
            <a:extLst>
              <a:ext uri="{FF2B5EF4-FFF2-40B4-BE49-F238E27FC236}">
                <a16:creationId xmlns:a16="http://schemas.microsoft.com/office/drawing/2014/main" id="{C54567F2-DBAE-10EA-5542-5DCF7D2B30FF}"/>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H</a:t>
            </a:r>
            <a:r>
              <a:rPr lang="en-US" sz="1000" dirty="0" err="1">
                <a:latin typeface="Verdana" panose="020B0604030504040204" pitchFamily="34" charset="0"/>
                <a:cs typeface="Lucida Grande" panose="020B0600040502020204" pitchFamily="34" charset="0"/>
              </a:rPr>
              <a:t>umility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13684359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A2E9D-7C19-5460-8AD6-ECA929E06BA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F6DA41"/>
              </a:solidFill>
            </a:endParaRPr>
          </a:p>
        </p:txBody>
      </p:sp>
      <p:sp>
        <p:nvSpPr>
          <p:cNvPr id="63" name="Rectangle 62">
            <a:extLst>
              <a:ext uri="{FF2B5EF4-FFF2-40B4-BE49-F238E27FC236}">
                <a16:creationId xmlns:a16="http://schemas.microsoft.com/office/drawing/2014/main" id="{45998E1E-C71F-7BB6-B993-5B97C06C8F90}"/>
              </a:ext>
            </a:extLst>
          </p:cNvPr>
          <p:cNvSpPr/>
          <p:nvPr/>
        </p:nvSpPr>
        <p:spPr>
          <a:xfrm>
            <a:off x="-1" y="2697696"/>
            <a:ext cx="12191999" cy="4206312"/>
          </a:xfrm>
          <a:prstGeom prst="rect">
            <a:avLst/>
          </a:prstGeom>
          <a:solidFill>
            <a:srgbClr val="B56700">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etter in a brown square&#10;&#10;Description automatically generated">
            <a:hlinkClick r:id="rId3" action="ppaction://hlinksldjump"/>
            <a:extLst>
              <a:ext uri="{FF2B5EF4-FFF2-40B4-BE49-F238E27FC236}">
                <a16:creationId xmlns:a16="http://schemas.microsoft.com/office/drawing/2014/main" id="{593482DE-C5A2-9845-5CBC-C3E3A356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58" y="274167"/>
            <a:ext cx="752265" cy="735360"/>
          </a:xfrm>
          <a:prstGeom prst="rect">
            <a:avLst/>
          </a:prstGeom>
        </p:spPr>
      </p:pic>
      <p:pic>
        <p:nvPicPr>
          <p:cNvPr id="24" name="Picture 23" descr="A logo with a black background&#10;&#10;Description automatically generated">
            <a:hlinkClick r:id="rId5" action="ppaction://hlinksldjump"/>
            <a:extLst>
              <a:ext uri="{FF2B5EF4-FFF2-40B4-BE49-F238E27FC236}">
                <a16:creationId xmlns:a16="http://schemas.microsoft.com/office/drawing/2014/main" id="{C8D045EA-7427-371C-BD57-671DB26E1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5" name="Isosceles Triangle 20">
            <a:extLst>
              <a:ext uri="{FF2B5EF4-FFF2-40B4-BE49-F238E27FC236}">
                <a16:creationId xmlns:a16="http://schemas.microsoft.com/office/drawing/2014/main" id="{85374383-6662-5798-4E4F-F6199ED13332}"/>
              </a:ext>
            </a:extLst>
          </p:cNvPr>
          <p:cNvSpPr/>
          <p:nvPr/>
        </p:nvSpPr>
        <p:spPr>
          <a:xfrm rot="10800000">
            <a:off x="7341277" y="483"/>
            <a:ext cx="488404" cy="210518"/>
          </a:xfrm>
          <a:prstGeom prst="triangle">
            <a:avLst/>
          </a:prstGeom>
          <a:solidFill>
            <a:srgbClr val="B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Title 22">
            <a:extLst>
              <a:ext uri="{FF2B5EF4-FFF2-40B4-BE49-F238E27FC236}">
                <a16:creationId xmlns:a16="http://schemas.microsoft.com/office/drawing/2014/main" id="{E2429A28-B74B-454E-9234-C44329923B99}"/>
              </a:ext>
            </a:extLst>
          </p:cNvPr>
          <p:cNvSpPr>
            <a:spLocks noGrp="1"/>
          </p:cNvSpPr>
          <p:nvPr>
            <p:ph type="title" idx="4294967295"/>
          </p:nvPr>
        </p:nvSpPr>
        <p:spPr/>
        <p:txBody>
          <a:bodyPr/>
          <a:lstStyle/>
          <a:p>
            <a:r>
              <a:rPr lang="en-US">
                <a:solidFill>
                  <a:schemeClr val="bg1"/>
                </a:solidFill>
              </a:rPr>
              <a:t>A1: Others’ Needs</a:t>
            </a:r>
          </a:p>
        </p:txBody>
      </p:sp>
      <p:sp>
        <p:nvSpPr>
          <p:cNvPr id="2" name="Rectangle 1"/>
          <p:cNvSpPr/>
          <p:nvPr/>
        </p:nvSpPr>
        <p:spPr>
          <a:xfrm>
            <a:off x="0" y="4101219"/>
            <a:ext cx="12192000" cy="2832981"/>
          </a:xfrm>
          <a:prstGeom prst="rect">
            <a:avLst/>
          </a:prstGeom>
          <a:solidFill>
            <a:srgbClr val="B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dirty="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3"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4" name="Isosceles Triangle 83"/>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7" name="Isosceles Triangle 86"/>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8" name="Isosceles Triangle 87"/>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a:hlinkClick r:id="rId7" action="ppaction://hlinksldjump"/>
          </p:cNvPr>
          <p:cNvSpPr/>
          <p:nvPr/>
        </p:nvSpPr>
        <p:spPr>
          <a:xfrm>
            <a:off x="2831307"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A1: Others’ Needs</a:t>
            </a:r>
          </a:p>
        </p:txBody>
      </p:sp>
      <p:sp>
        <p:nvSpPr>
          <p:cNvPr id="103" name="Rounded Rectangle 102">
            <a:hlinkClick r:id="rId8" action="ppaction://hlinksldjump"/>
          </p:cNvPr>
          <p:cNvSpPr/>
          <p:nvPr/>
        </p:nvSpPr>
        <p:spPr>
          <a:xfrm>
            <a:off x="4524786"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A2: Agreement</a:t>
            </a:r>
          </a:p>
        </p:txBody>
      </p:sp>
      <p:sp>
        <p:nvSpPr>
          <p:cNvPr id="104" name="Rounded Rectangle 103">
            <a:hlinkClick r:id="rId9" action="ppaction://hlinksldjump"/>
          </p:cNvPr>
          <p:cNvSpPr/>
          <p:nvPr/>
        </p:nvSpPr>
        <p:spPr>
          <a:xfrm>
            <a:off x="6218265" y="3323020"/>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A3: Humility</a:t>
            </a:r>
          </a:p>
        </p:txBody>
      </p:sp>
      <p:sp>
        <p:nvSpPr>
          <p:cNvPr id="105" name="Rounded Rectangle 104">
            <a:hlinkClick r:id="rId10" action="ppaction://hlinksldjump"/>
          </p:cNvPr>
          <p:cNvSpPr/>
          <p:nvPr/>
        </p:nvSpPr>
        <p:spPr>
          <a:xfrm>
            <a:off x="7911744"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A4: Reserve</a:t>
            </a:r>
          </a:p>
        </p:txBody>
      </p:sp>
      <p:sp>
        <p:nvSpPr>
          <p:cNvPr id="51" name="Rectangle 50">
            <a:hlinkClick r:id="rId7" action="ppaction://hlinksldjump"/>
            <a:extLst>
              <a:ext uri="{FF2B5EF4-FFF2-40B4-BE49-F238E27FC236}">
                <a16:creationId xmlns:a16="http://schemas.microsoft.com/office/drawing/2014/main" id="{75288B3D-2F01-4662-8C74-47E258FE754A}"/>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11" action="ppaction://hlinksldjump"/>
            <a:extLst>
              <a:ext uri="{FF2B5EF4-FFF2-40B4-BE49-F238E27FC236}">
                <a16:creationId xmlns:a16="http://schemas.microsoft.com/office/drawing/2014/main" id="{06F8D9F6-720A-4785-9116-6E654040E8D1}"/>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B4477B63-D61C-4BDD-899C-359E3E29C983}"/>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3" action="ppaction://hlinksldjump"/>
            <a:extLst>
              <a:ext uri="{FF2B5EF4-FFF2-40B4-BE49-F238E27FC236}">
                <a16:creationId xmlns:a16="http://schemas.microsoft.com/office/drawing/2014/main" id="{3CB4C2AF-CDAF-458E-9DB3-3917B843282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1" action="ppaction://hlinksldjump"/>
            <a:extLst>
              <a:ext uri="{FF2B5EF4-FFF2-40B4-BE49-F238E27FC236}">
                <a16:creationId xmlns:a16="http://schemas.microsoft.com/office/drawing/2014/main" id="{B755FF1B-B925-4763-B61C-5BF44F27961A}"/>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bject 4">
            <a:extLst>
              <a:ext uri="{FF2B5EF4-FFF2-40B4-BE49-F238E27FC236}">
                <a16:creationId xmlns:a16="http://schemas.microsoft.com/office/drawing/2014/main" id="{EA946921-BC16-9B22-F88E-F8310956B17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A3: Humility</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28" name="object 4">
            <a:extLst>
              <a:ext uri="{FF2B5EF4-FFF2-40B4-BE49-F238E27FC236}">
                <a16:creationId xmlns:a16="http://schemas.microsoft.com/office/drawing/2014/main" id="{A666C3EC-4B9C-2A60-89C1-2F6DD7D9B7B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B56700"/>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p:txBody>
      </p:sp>
      <p:sp>
        <p:nvSpPr>
          <p:cNvPr id="29" name="Rectangle 28">
            <a:extLst>
              <a:ext uri="{FF2B5EF4-FFF2-40B4-BE49-F238E27FC236}">
                <a16:creationId xmlns:a16="http://schemas.microsoft.com/office/drawing/2014/main" id="{0D6D9D53-BCE7-3E32-28F1-F82580FECCD9}"/>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bject 4">
            <a:extLst>
              <a:ext uri="{FF2B5EF4-FFF2-40B4-BE49-F238E27FC236}">
                <a16:creationId xmlns:a16="http://schemas.microsoft.com/office/drawing/2014/main" id="{5DE18049-039F-EF44-23DE-00807DD0DF44}"/>
              </a:ext>
            </a:extLst>
          </p:cNvPr>
          <p:cNvSpPr txBox="1">
            <a:spLocks/>
          </p:cNvSpPr>
          <p:nvPr/>
        </p:nvSpPr>
        <p:spPr>
          <a:xfrm>
            <a:off x="2297900" y="5477315"/>
            <a:ext cx="7923338"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Or are you somewhere in between?</a:t>
            </a:r>
          </a:p>
        </p:txBody>
      </p:sp>
      <p:sp>
        <p:nvSpPr>
          <p:cNvPr id="32" name="Rectangle 31">
            <a:hlinkClick r:id="rId9" action="ppaction://hlinksldjump"/>
            <a:extLst>
              <a:ext uri="{FF2B5EF4-FFF2-40B4-BE49-F238E27FC236}">
                <a16:creationId xmlns:a16="http://schemas.microsoft.com/office/drawing/2014/main" id="{62E5EA83-B55D-8955-A9E9-519ABBFCD004}"/>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3" name="Rectangle 32">
            <a:hlinkClick r:id="rId9" action="ppaction://hlinksldjump"/>
            <a:extLst>
              <a:ext uri="{FF2B5EF4-FFF2-40B4-BE49-F238E27FC236}">
                <a16:creationId xmlns:a16="http://schemas.microsoft.com/office/drawing/2014/main" id="{F46D2BC6-4C6D-6983-0216-8031AF46DC70}"/>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 name="Rectangle 33">
            <a:hlinkClick r:id="rId14" action="ppaction://hlinksldjump"/>
            <a:extLst>
              <a:ext uri="{FF2B5EF4-FFF2-40B4-BE49-F238E27FC236}">
                <a16:creationId xmlns:a16="http://schemas.microsoft.com/office/drawing/2014/main" id="{D374AED5-477A-9B51-6AEF-0796D09C8B90}"/>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hlinkClick r:id="rId15" action="ppaction://hlinksldjump"/>
            <a:extLst>
              <a:ext uri="{FF2B5EF4-FFF2-40B4-BE49-F238E27FC236}">
                <a16:creationId xmlns:a16="http://schemas.microsoft.com/office/drawing/2014/main" id="{2C868301-AF6D-D3E8-F35B-524119042F91}"/>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6" name="Rectangle 35">
            <a:hlinkClick r:id="rId15" action="ppaction://hlinksldjump"/>
            <a:extLst>
              <a:ext uri="{FF2B5EF4-FFF2-40B4-BE49-F238E27FC236}">
                <a16:creationId xmlns:a16="http://schemas.microsoft.com/office/drawing/2014/main" id="{55CF9FE5-04A6-A69B-A0F7-40D57D45987A}"/>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4" name="Rectangle 43">
            <a:extLst>
              <a:ext uri="{FF2B5EF4-FFF2-40B4-BE49-F238E27FC236}">
                <a16:creationId xmlns:a16="http://schemas.microsoft.com/office/drawing/2014/main" id="{25AD3EDE-95B6-1A7C-BCCC-F294AFD4CEDB}"/>
              </a:ext>
            </a:extLst>
          </p:cNvPr>
          <p:cNvSpPr/>
          <p:nvPr/>
        </p:nvSpPr>
        <p:spPr>
          <a:xfrm>
            <a:off x="5920909"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Accommodation</a:t>
            </a:r>
            <a:endParaRPr kumimoji="0" lang="en-US" sz="15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DEFER TO OTHERS</a:t>
            </a:r>
          </a:p>
        </p:txBody>
      </p:sp>
      <p:sp>
        <p:nvSpPr>
          <p:cNvPr id="45" name="object 4">
            <a:extLst>
              <a:ext uri="{FF2B5EF4-FFF2-40B4-BE49-F238E27FC236}">
                <a16:creationId xmlns:a16="http://schemas.microsoft.com/office/drawing/2014/main" id="{C8BD22F3-DE8C-38F9-6315-6084D19D0247}"/>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B56700"/>
                </a:solidFill>
                <a:latin typeface="Verdana" panose="020B0604030504040204" pitchFamily="34" charset="0"/>
                <a:cs typeface="Lucida Grande" panose="020B0600040502020204" pitchFamily="34" charset="0"/>
              </a:rPr>
              <a:t>CHALLENGER</a:t>
            </a: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 (A-)</a:t>
            </a:r>
          </a:p>
        </p:txBody>
      </p:sp>
      <p:sp>
        <p:nvSpPr>
          <p:cNvPr id="46" name="object 4">
            <a:extLst>
              <a:ext uri="{FF2B5EF4-FFF2-40B4-BE49-F238E27FC236}">
                <a16:creationId xmlns:a16="http://schemas.microsoft.com/office/drawing/2014/main" id="{2880537F-AB3C-EEB3-6C79-A9E3C1C982E4}"/>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ADAPTER (A+)</a:t>
            </a:r>
          </a:p>
        </p:txBody>
      </p:sp>
      <p:sp>
        <p:nvSpPr>
          <p:cNvPr id="47" name="object 4">
            <a:extLst>
              <a:ext uri="{FF2B5EF4-FFF2-40B4-BE49-F238E27FC236}">
                <a16:creationId xmlns:a16="http://schemas.microsoft.com/office/drawing/2014/main" id="{B185C233-39F0-3BB5-C671-181BCCB3B1A7}"/>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NEGOTIATOR (A=)</a:t>
            </a:r>
          </a:p>
        </p:txBody>
      </p:sp>
      <p:sp>
        <p:nvSpPr>
          <p:cNvPr id="48" name="object 4">
            <a:extLst>
              <a:ext uri="{FF2B5EF4-FFF2-40B4-BE49-F238E27FC236}">
                <a16:creationId xmlns:a16="http://schemas.microsoft.com/office/drawing/2014/main" id="{718C471F-C691-BBFD-A665-1580401897A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9" name="object 4">
            <a:extLst>
              <a:ext uri="{FF2B5EF4-FFF2-40B4-BE49-F238E27FC236}">
                <a16:creationId xmlns:a16="http://schemas.microsoft.com/office/drawing/2014/main" id="{D19419BB-338B-2868-EC45-730A3ADA71C4}"/>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50" name="object 4">
            <a:extLst>
              <a:ext uri="{FF2B5EF4-FFF2-40B4-BE49-F238E27FC236}">
                <a16:creationId xmlns:a16="http://schemas.microsoft.com/office/drawing/2014/main" id="{6CE7FCB7-8B52-4096-846B-14DAF1CAC4F3}"/>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43FE52B1-7669-4748-0BF3-76A33DF400C3}"/>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80640" r="12357" b="2224"/>
          <a:stretch/>
        </p:blipFill>
        <p:spPr>
          <a:xfrm>
            <a:off x="8799584" y="356209"/>
            <a:ext cx="608442" cy="603352"/>
          </a:xfrm>
          <a:prstGeom prst="rect">
            <a:avLst/>
          </a:prstGeom>
        </p:spPr>
      </p:pic>
      <p:pic>
        <p:nvPicPr>
          <p:cNvPr id="4" name="Picture 3" descr="A white letter on a grey square&#10;&#10;Description automatically generated">
            <a:hlinkClick r:id="rId17" action="ppaction://hlinksldjump"/>
            <a:extLst>
              <a:ext uri="{FF2B5EF4-FFF2-40B4-BE49-F238E27FC236}">
                <a16:creationId xmlns:a16="http://schemas.microsoft.com/office/drawing/2014/main" id="{56743920-9845-AFFF-A765-086BF35469AD}"/>
              </a:ext>
            </a:extLst>
          </p:cNvPr>
          <p:cNvPicPr>
            <a:picLocks noChangeAspect="1"/>
          </p:cNvPicPr>
          <p:nvPr/>
        </p:nvPicPr>
        <p:blipFill rotWithShape="1">
          <a:blip r:embed="rId18">
            <a:extLst>
              <a:ext uri="{28A0092B-C50C-407E-A947-70E740481C1C}">
                <a14:useLocalDpi xmlns:a14="http://schemas.microsoft.com/office/drawing/2010/main" val="0"/>
              </a:ext>
            </a:extLst>
          </a:blip>
          <a:srcRect l="9224" t="11562" r="24809" b="10635"/>
          <a:stretch/>
        </p:blipFill>
        <p:spPr>
          <a:xfrm>
            <a:off x="2848967" y="338538"/>
            <a:ext cx="625392" cy="622191"/>
          </a:xfrm>
          <a:prstGeom prst="rect">
            <a:avLst/>
          </a:prstGeom>
        </p:spPr>
      </p:pic>
      <p:pic>
        <p:nvPicPr>
          <p:cNvPr id="7" name="Picture 6" descr="A white square with a letter&#10;&#10;Description automatically generated">
            <a:hlinkClick r:id="rId11" action="ppaction://hlinksldjump"/>
            <a:extLst>
              <a:ext uri="{FF2B5EF4-FFF2-40B4-BE49-F238E27FC236}">
                <a16:creationId xmlns:a16="http://schemas.microsoft.com/office/drawing/2014/main" id="{E2707C85-86F2-6BBF-8592-87CB396AF7A6}"/>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568" r="12357" b="80296"/>
          <a:stretch/>
        </p:blipFill>
        <p:spPr>
          <a:xfrm>
            <a:off x="4308392" y="358665"/>
            <a:ext cx="608442" cy="603352"/>
          </a:xfrm>
          <a:prstGeom prst="rect">
            <a:avLst/>
          </a:prstGeom>
        </p:spPr>
      </p:pic>
      <p:pic>
        <p:nvPicPr>
          <p:cNvPr id="9" name="Picture 8" descr="A white square with a letter&#10;&#10;Description automatically generated">
            <a:hlinkClick r:id="rId12" action="ppaction://hlinksldjump"/>
            <a:extLst>
              <a:ext uri="{FF2B5EF4-FFF2-40B4-BE49-F238E27FC236}">
                <a16:creationId xmlns:a16="http://schemas.microsoft.com/office/drawing/2014/main" id="{C602219C-9DD3-B467-B11E-B99D46E0617D}"/>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8934" r="12357" b="53930"/>
          <a:stretch/>
        </p:blipFill>
        <p:spPr>
          <a:xfrm>
            <a:off x="5797508" y="368574"/>
            <a:ext cx="608442" cy="603352"/>
          </a:xfrm>
          <a:prstGeom prst="rect">
            <a:avLst/>
          </a:prstGeom>
        </p:spPr>
      </p:pic>
      <p:grpSp>
        <p:nvGrpSpPr>
          <p:cNvPr id="10" name="Group 9">
            <a:extLst>
              <a:ext uri="{FF2B5EF4-FFF2-40B4-BE49-F238E27FC236}">
                <a16:creationId xmlns:a16="http://schemas.microsoft.com/office/drawing/2014/main" id="{73FCFE3C-EF99-9657-67B5-0226B07C4871}"/>
              </a:ext>
            </a:extLst>
          </p:cNvPr>
          <p:cNvGrpSpPr/>
          <p:nvPr/>
        </p:nvGrpSpPr>
        <p:grpSpPr>
          <a:xfrm>
            <a:off x="1411236" y="1856181"/>
            <a:ext cx="9358869" cy="91576"/>
            <a:chOff x="1411236" y="1688541"/>
            <a:chExt cx="9358869" cy="91576"/>
          </a:xfrm>
          <a:solidFill>
            <a:srgbClr val="B97000">
              <a:alpha val="40000"/>
            </a:srgbClr>
          </a:solidFill>
        </p:grpSpPr>
        <p:sp>
          <p:nvSpPr>
            <p:cNvPr id="11" name="Rectangle 10">
              <a:extLst>
                <a:ext uri="{FF2B5EF4-FFF2-40B4-BE49-F238E27FC236}">
                  <a16:creationId xmlns:a16="http://schemas.microsoft.com/office/drawing/2014/main" id="{D9A1A406-5CCB-1DA2-A8CE-A6623DA60717}"/>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A0C9B3E-8829-9AE6-8CF0-5EB8FFAB106C}"/>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BCE603-0957-BCAD-D2BF-64D24E701B5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A43A40B-4915-B74D-CE26-854CCA595541}"/>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9695D0A-98F3-7D2E-9211-1FA22BC626BF}"/>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67F1A26D-8099-F67F-19E2-DBA5F73BDA7E}"/>
              </a:ext>
            </a:extLst>
          </p:cNvPr>
          <p:cNvSpPr/>
          <p:nvPr/>
        </p:nvSpPr>
        <p:spPr>
          <a:xfrm>
            <a:off x="6323431" y="3765509"/>
            <a:ext cx="1261884"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B56700"/>
                </a:solidFill>
                <a:latin typeface="Garamond" panose="02020404030301010803" pitchFamily="18" charset="0"/>
                <a:ea typeface="Palatino" pitchFamily="2" charset="77"/>
                <a:sym typeface="Wingdings" panose="05000000000000000000" pitchFamily="2" charset="2"/>
              </a:rPr>
              <a:t>pride</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sym typeface="Wingdings" panose="05000000000000000000" pitchFamily="2" charset="2"/>
              </a:rPr>
              <a:t> &lt;--&gt; </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humility</a:t>
            </a:r>
          </a:p>
        </p:txBody>
      </p:sp>
      <p:sp>
        <p:nvSpPr>
          <p:cNvPr id="16" name="object 4">
            <a:extLst>
              <a:ext uri="{FF2B5EF4-FFF2-40B4-BE49-F238E27FC236}">
                <a16:creationId xmlns:a16="http://schemas.microsoft.com/office/drawing/2014/main" id="{847D1814-8125-7C22-F63C-B11593245EAA}"/>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H</a:t>
            </a:r>
            <a:r>
              <a:rPr lang="en-US" sz="1000" dirty="0" err="1">
                <a:latin typeface="Verdana" panose="020B0604030504040204" pitchFamily="34" charset="0"/>
                <a:cs typeface="Lucida Grande" panose="020B0600040502020204" pitchFamily="34" charset="0"/>
              </a:rPr>
              <a:t>umility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17" name="object 4">
            <a:extLst>
              <a:ext uri="{FF2B5EF4-FFF2-40B4-BE49-F238E27FC236}">
                <a16:creationId xmlns:a16="http://schemas.microsoft.com/office/drawing/2014/main" id="{5B474D2B-995F-82CD-6DCA-A8F90A11EAAA}"/>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H</a:t>
            </a:r>
            <a:r>
              <a:rPr lang="en-US" sz="1000" dirty="0" err="1">
                <a:latin typeface="Verdana" panose="020B0604030504040204" pitchFamily="34" charset="0"/>
                <a:cs typeface="Lucida Grande" panose="020B0600040502020204" pitchFamily="34" charset="0"/>
              </a:rPr>
              <a:t>umility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8" name="object 4">
            <a:extLst>
              <a:ext uri="{FF2B5EF4-FFF2-40B4-BE49-F238E27FC236}">
                <a16:creationId xmlns:a16="http://schemas.microsoft.com/office/drawing/2014/main" id="{EE619505-B1D5-A88C-2489-F2A0435FDC6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H</a:t>
            </a:r>
            <a:r>
              <a:rPr lang="en-US" sz="1000" dirty="0" err="1">
                <a:latin typeface="Verdana" panose="020B0604030504040204" pitchFamily="34" charset="0"/>
                <a:cs typeface="Lucida Grande" panose="020B0600040502020204" pitchFamily="34" charset="0"/>
              </a:rPr>
              <a:t>umility</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34098316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A2E9D-7C19-5460-8AD6-ECA929E06BA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F6DA41"/>
              </a:solidFill>
            </a:endParaRPr>
          </a:p>
        </p:txBody>
      </p:sp>
      <p:sp>
        <p:nvSpPr>
          <p:cNvPr id="63" name="Rectangle 62">
            <a:extLst>
              <a:ext uri="{FF2B5EF4-FFF2-40B4-BE49-F238E27FC236}">
                <a16:creationId xmlns:a16="http://schemas.microsoft.com/office/drawing/2014/main" id="{45998E1E-C71F-7BB6-B993-5B97C06C8F90}"/>
              </a:ext>
            </a:extLst>
          </p:cNvPr>
          <p:cNvSpPr/>
          <p:nvPr/>
        </p:nvSpPr>
        <p:spPr>
          <a:xfrm>
            <a:off x="-1" y="2697696"/>
            <a:ext cx="12191999" cy="4206312"/>
          </a:xfrm>
          <a:prstGeom prst="rect">
            <a:avLst/>
          </a:prstGeom>
          <a:solidFill>
            <a:srgbClr val="B56700">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etter in a brown square&#10;&#10;Description automatically generated">
            <a:hlinkClick r:id="rId3" action="ppaction://hlinksldjump"/>
            <a:extLst>
              <a:ext uri="{FF2B5EF4-FFF2-40B4-BE49-F238E27FC236}">
                <a16:creationId xmlns:a16="http://schemas.microsoft.com/office/drawing/2014/main" id="{593482DE-C5A2-9845-5CBC-C3E3A356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58" y="274167"/>
            <a:ext cx="752265" cy="735360"/>
          </a:xfrm>
          <a:prstGeom prst="rect">
            <a:avLst/>
          </a:prstGeom>
        </p:spPr>
      </p:pic>
      <p:pic>
        <p:nvPicPr>
          <p:cNvPr id="24" name="Picture 23" descr="A logo with a black background&#10;&#10;Description automatically generated">
            <a:hlinkClick r:id="rId5" action="ppaction://hlinksldjump"/>
            <a:extLst>
              <a:ext uri="{FF2B5EF4-FFF2-40B4-BE49-F238E27FC236}">
                <a16:creationId xmlns:a16="http://schemas.microsoft.com/office/drawing/2014/main" id="{C8D045EA-7427-371C-BD57-671DB26E1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5" name="Isosceles Triangle 20">
            <a:extLst>
              <a:ext uri="{FF2B5EF4-FFF2-40B4-BE49-F238E27FC236}">
                <a16:creationId xmlns:a16="http://schemas.microsoft.com/office/drawing/2014/main" id="{85374383-6662-5798-4E4F-F6199ED13332}"/>
              </a:ext>
            </a:extLst>
          </p:cNvPr>
          <p:cNvSpPr/>
          <p:nvPr/>
        </p:nvSpPr>
        <p:spPr>
          <a:xfrm rot="10800000">
            <a:off x="7341277" y="483"/>
            <a:ext cx="488404" cy="210518"/>
          </a:xfrm>
          <a:prstGeom prst="triangle">
            <a:avLst/>
          </a:prstGeom>
          <a:solidFill>
            <a:srgbClr val="B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Title 22">
            <a:extLst>
              <a:ext uri="{FF2B5EF4-FFF2-40B4-BE49-F238E27FC236}">
                <a16:creationId xmlns:a16="http://schemas.microsoft.com/office/drawing/2014/main" id="{E2429A28-B74B-454E-9234-C44329923B99}"/>
              </a:ext>
            </a:extLst>
          </p:cNvPr>
          <p:cNvSpPr>
            <a:spLocks noGrp="1"/>
          </p:cNvSpPr>
          <p:nvPr>
            <p:ph type="title" idx="4294967295"/>
          </p:nvPr>
        </p:nvSpPr>
        <p:spPr/>
        <p:txBody>
          <a:bodyPr/>
          <a:lstStyle/>
          <a:p>
            <a:r>
              <a:rPr lang="en-US" dirty="0">
                <a:solidFill>
                  <a:schemeClr val="bg1"/>
                </a:solidFill>
              </a:rPr>
              <a:t>A1: Others’ Needs</a:t>
            </a:r>
          </a:p>
        </p:txBody>
      </p:sp>
      <p:sp>
        <p:nvSpPr>
          <p:cNvPr id="2" name="Rectangle 1"/>
          <p:cNvSpPr/>
          <p:nvPr/>
        </p:nvSpPr>
        <p:spPr>
          <a:xfrm>
            <a:off x="0" y="4101219"/>
            <a:ext cx="12192000" cy="2832981"/>
          </a:xfrm>
          <a:prstGeom prst="rect">
            <a:avLst/>
          </a:prstGeom>
          <a:solidFill>
            <a:srgbClr val="B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7774543" y="3765509"/>
            <a:ext cx="178927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B56700"/>
                </a:solidFill>
                <a:latin typeface="Garamond" panose="02020404030301010803" pitchFamily="18" charset="0"/>
                <a:ea typeface="Palatino" pitchFamily="2" charset="77"/>
                <a:sym typeface="Wingdings" panose="05000000000000000000" pitchFamily="2" charset="2"/>
              </a:rPr>
              <a:t>assertiveness</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sym typeface="Wingdings" panose="05000000000000000000" pitchFamily="2" charset="2"/>
              </a:rPr>
              <a:t> &lt;--&gt; </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reluctance</a:t>
            </a:r>
          </a:p>
        </p:txBody>
      </p:sp>
      <p:sp>
        <p:nvSpPr>
          <p:cNvPr id="7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dirty="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3"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4" name="Isosceles Triangle 83"/>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7" name="Isosceles Triangle 86"/>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8" name="Isosceles Triangle 87"/>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a:hlinkClick r:id="rId7" action="ppaction://hlinksldjump"/>
          </p:cNvPr>
          <p:cNvSpPr/>
          <p:nvPr/>
        </p:nvSpPr>
        <p:spPr>
          <a:xfrm>
            <a:off x="2831307"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A1: Others’ Needs</a:t>
            </a:r>
          </a:p>
        </p:txBody>
      </p:sp>
      <p:sp>
        <p:nvSpPr>
          <p:cNvPr id="103" name="Rounded Rectangle 102">
            <a:hlinkClick r:id="rId8" action="ppaction://hlinksldjump"/>
          </p:cNvPr>
          <p:cNvSpPr/>
          <p:nvPr/>
        </p:nvSpPr>
        <p:spPr>
          <a:xfrm>
            <a:off x="4524786"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A2: Agreement</a:t>
            </a:r>
          </a:p>
        </p:txBody>
      </p:sp>
      <p:sp>
        <p:nvSpPr>
          <p:cNvPr id="104" name="Rounded Rectangle 103">
            <a:hlinkClick r:id="rId9" action="ppaction://hlinksldjump"/>
          </p:cNvPr>
          <p:cNvSpPr/>
          <p:nvPr/>
        </p:nvSpPr>
        <p:spPr>
          <a:xfrm>
            <a:off x="621826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A3: Humility</a:t>
            </a:r>
          </a:p>
        </p:txBody>
      </p:sp>
      <p:sp>
        <p:nvSpPr>
          <p:cNvPr id="105" name="Rounded Rectangle 104">
            <a:hlinkClick r:id="rId10" action="ppaction://hlinksldjump"/>
          </p:cNvPr>
          <p:cNvSpPr/>
          <p:nvPr/>
        </p:nvSpPr>
        <p:spPr>
          <a:xfrm>
            <a:off x="7911744" y="3323019"/>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A4: Reserve</a:t>
            </a:r>
          </a:p>
        </p:txBody>
      </p:sp>
      <p:sp>
        <p:nvSpPr>
          <p:cNvPr id="51" name="Rectangle 50">
            <a:hlinkClick r:id="rId7" action="ppaction://hlinksldjump"/>
            <a:extLst>
              <a:ext uri="{FF2B5EF4-FFF2-40B4-BE49-F238E27FC236}">
                <a16:creationId xmlns:a16="http://schemas.microsoft.com/office/drawing/2014/main" id="{75288B3D-2F01-4662-8C74-47E258FE754A}"/>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11" action="ppaction://hlinksldjump"/>
            <a:extLst>
              <a:ext uri="{FF2B5EF4-FFF2-40B4-BE49-F238E27FC236}">
                <a16:creationId xmlns:a16="http://schemas.microsoft.com/office/drawing/2014/main" id="{06F8D9F6-720A-4785-9116-6E654040E8D1}"/>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B4477B63-D61C-4BDD-899C-359E3E29C983}"/>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3" action="ppaction://hlinksldjump"/>
            <a:extLst>
              <a:ext uri="{FF2B5EF4-FFF2-40B4-BE49-F238E27FC236}">
                <a16:creationId xmlns:a16="http://schemas.microsoft.com/office/drawing/2014/main" id="{3CB4C2AF-CDAF-458E-9DB3-3917B843282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1" action="ppaction://hlinksldjump"/>
            <a:extLst>
              <a:ext uri="{FF2B5EF4-FFF2-40B4-BE49-F238E27FC236}">
                <a16:creationId xmlns:a16="http://schemas.microsoft.com/office/drawing/2014/main" id="{B755FF1B-B925-4763-B61C-5BF44F27961A}"/>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bject 4">
            <a:extLst>
              <a:ext uri="{FF2B5EF4-FFF2-40B4-BE49-F238E27FC236}">
                <a16:creationId xmlns:a16="http://schemas.microsoft.com/office/drawing/2014/main" id="{EA946921-BC16-9B22-F88E-F8310956B17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A4: Reserve</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28" name="object 4">
            <a:extLst>
              <a:ext uri="{FF2B5EF4-FFF2-40B4-BE49-F238E27FC236}">
                <a16:creationId xmlns:a16="http://schemas.microsoft.com/office/drawing/2014/main" id="{A666C3EC-4B9C-2A60-89C1-2F6DD7D9B7B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B56700"/>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p:txBody>
      </p:sp>
      <p:sp>
        <p:nvSpPr>
          <p:cNvPr id="29" name="Rectangle 28">
            <a:extLst>
              <a:ext uri="{FF2B5EF4-FFF2-40B4-BE49-F238E27FC236}">
                <a16:creationId xmlns:a16="http://schemas.microsoft.com/office/drawing/2014/main" id="{0D6D9D53-BCE7-3E32-28F1-F82580FECCD9}"/>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bject 4">
            <a:extLst>
              <a:ext uri="{FF2B5EF4-FFF2-40B4-BE49-F238E27FC236}">
                <a16:creationId xmlns:a16="http://schemas.microsoft.com/office/drawing/2014/main" id="{5DE18049-039F-EF44-23DE-00807DD0DF44}"/>
              </a:ext>
            </a:extLst>
          </p:cNvPr>
          <p:cNvSpPr txBox="1">
            <a:spLocks/>
          </p:cNvSpPr>
          <p:nvPr/>
        </p:nvSpPr>
        <p:spPr>
          <a:xfrm>
            <a:off x="2297900" y="5477315"/>
            <a:ext cx="7923338" cy="24057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Do you express your </a:t>
            </a:r>
            <a:r>
              <a:rPr kumimoji="0" lang="en-US" sz="1600" b="1" u="none" strike="noStrike" kern="1200" cap="none" spc="0" normalizeH="0" baseline="0" noProof="0">
                <a:ln>
                  <a:noFill/>
                </a:ln>
                <a:solidFill>
                  <a:srgbClr val="B56700"/>
                </a:solidFill>
                <a:effectLst/>
                <a:uLnTx/>
                <a:uFillTx/>
                <a:latin typeface="Garamond" panose="02020404030301010803" pitchFamily="18" charset="0"/>
                <a:ea typeface="Palatino" pitchFamily="2" charset="77"/>
              </a:rPr>
              <a:t>opinion readily </a:t>
            </a: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and </a:t>
            </a:r>
            <a:r>
              <a:rPr kumimoji="0" lang="en-US" sz="1600" b="1" u="none" strike="noStrike" kern="1200" cap="none" spc="0" normalizeH="0" baseline="0" noProof="0">
                <a:ln>
                  <a:noFill/>
                </a:ln>
                <a:solidFill>
                  <a:srgbClr val="B56700"/>
                </a:solidFill>
                <a:effectLst/>
                <a:uLnTx/>
                <a:uFillTx/>
                <a:latin typeface="Garamond" panose="02020404030301010803" pitchFamily="18" charset="0"/>
                <a:ea typeface="Palatino" pitchFamily="2" charset="77"/>
              </a:rPr>
              <a:t>feel </a:t>
            </a: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comfortable in front of groups?</a:t>
            </a:r>
          </a:p>
        </p:txBody>
      </p:sp>
      <p:grpSp>
        <p:nvGrpSpPr>
          <p:cNvPr id="31" name="Group 30">
            <a:extLst>
              <a:ext uri="{FF2B5EF4-FFF2-40B4-BE49-F238E27FC236}">
                <a16:creationId xmlns:a16="http://schemas.microsoft.com/office/drawing/2014/main" id="{B15E39F9-A648-004F-331A-E9B5DFB107DC}"/>
              </a:ext>
            </a:extLst>
          </p:cNvPr>
          <p:cNvGrpSpPr/>
          <p:nvPr/>
        </p:nvGrpSpPr>
        <p:grpSpPr>
          <a:xfrm>
            <a:off x="1419881" y="4900058"/>
            <a:ext cx="9358869" cy="91576"/>
            <a:chOff x="1411236" y="1688541"/>
            <a:chExt cx="9358869" cy="91576"/>
          </a:xfrm>
          <a:solidFill>
            <a:srgbClr val="FBF4F0">
              <a:alpha val="40000"/>
            </a:srgbClr>
          </a:solidFill>
        </p:grpSpPr>
        <p:sp>
          <p:nvSpPr>
            <p:cNvPr id="32" name="Rectangle 31">
              <a:hlinkClick r:id="rId10" action="ppaction://hlinksldjump"/>
              <a:extLst>
                <a:ext uri="{FF2B5EF4-FFF2-40B4-BE49-F238E27FC236}">
                  <a16:creationId xmlns:a16="http://schemas.microsoft.com/office/drawing/2014/main" id="{62E5EA83-B55D-8955-A9E9-519ABBFCD004}"/>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hlinkClick r:id="rId10" action="ppaction://hlinksldjump"/>
              <a:extLst>
                <a:ext uri="{FF2B5EF4-FFF2-40B4-BE49-F238E27FC236}">
                  <a16:creationId xmlns:a16="http://schemas.microsoft.com/office/drawing/2014/main" id="{F46D2BC6-4C6D-6983-0216-8031AF46DC70}"/>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374AED5-477A-9B51-6AEF-0796D09C8B90}"/>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C868301-AF6D-D3E8-F35B-524119042F91}"/>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5CF9FE5-04A6-A69B-A0F7-40D57D45987A}"/>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object 4">
            <a:extLst>
              <a:ext uri="{FF2B5EF4-FFF2-40B4-BE49-F238E27FC236}">
                <a16:creationId xmlns:a16="http://schemas.microsoft.com/office/drawing/2014/main" id="{E388B54D-C7B9-FAAF-6648-FBA9CCAAB594}"/>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R</a:t>
            </a:r>
            <a:r>
              <a:rPr lang="en-US" sz="1000" dirty="0" err="1">
                <a:latin typeface="Verdana" panose="020B0604030504040204" pitchFamily="34" charset="0"/>
                <a:cs typeface="Lucida Grande" panose="020B0600040502020204" pitchFamily="34" charset="0"/>
              </a:rPr>
              <a:t>eserve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38" name="object 4">
            <a:extLst>
              <a:ext uri="{FF2B5EF4-FFF2-40B4-BE49-F238E27FC236}">
                <a16:creationId xmlns:a16="http://schemas.microsoft.com/office/drawing/2014/main" id="{F4573D97-216E-D9A7-F353-AAAB59B67256}"/>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R</a:t>
            </a:r>
            <a:r>
              <a:rPr lang="en-US" sz="1000" dirty="0" err="1">
                <a:latin typeface="Verdana" panose="020B0604030504040204" pitchFamily="34" charset="0"/>
                <a:cs typeface="Lucida Grande" panose="020B0600040502020204" pitchFamily="34" charset="0"/>
              </a:rPr>
              <a:t>eserve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39" name="object 4">
            <a:extLst>
              <a:ext uri="{FF2B5EF4-FFF2-40B4-BE49-F238E27FC236}">
                <a16:creationId xmlns:a16="http://schemas.microsoft.com/office/drawing/2014/main" id="{1F78E02F-84B7-02BA-6A31-8FD69188AD57}"/>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R</a:t>
            </a:r>
            <a:r>
              <a:rPr lang="en-US" sz="1000" dirty="0" err="1">
                <a:latin typeface="Verdana" panose="020B0604030504040204" pitchFamily="34" charset="0"/>
                <a:cs typeface="Lucida Grande" panose="020B0600040502020204" pitchFamily="34" charset="0"/>
              </a:rPr>
              <a:t>eserve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44" name="Rectangle 43">
            <a:extLst>
              <a:ext uri="{FF2B5EF4-FFF2-40B4-BE49-F238E27FC236}">
                <a16:creationId xmlns:a16="http://schemas.microsoft.com/office/drawing/2014/main" id="{25AD3EDE-95B6-1A7C-BCCC-F294AFD4CEDB}"/>
              </a:ext>
            </a:extLst>
          </p:cNvPr>
          <p:cNvSpPr/>
          <p:nvPr/>
        </p:nvSpPr>
        <p:spPr>
          <a:xfrm>
            <a:off x="5920909"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Accommodation</a:t>
            </a:r>
            <a:endParaRPr kumimoji="0" lang="en-US" sz="15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DEFER TO OTHERS</a:t>
            </a:r>
          </a:p>
        </p:txBody>
      </p:sp>
      <p:sp>
        <p:nvSpPr>
          <p:cNvPr id="45" name="object 4">
            <a:extLst>
              <a:ext uri="{FF2B5EF4-FFF2-40B4-BE49-F238E27FC236}">
                <a16:creationId xmlns:a16="http://schemas.microsoft.com/office/drawing/2014/main" id="{C8BD22F3-DE8C-38F9-6315-6084D19D0247}"/>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B56700"/>
                </a:solidFill>
                <a:latin typeface="Verdana" panose="020B0604030504040204" pitchFamily="34" charset="0"/>
                <a:cs typeface="Lucida Grande" panose="020B0600040502020204" pitchFamily="34" charset="0"/>
              </a:rPr>
              <a:t>CHALLENGER</a:t>
            </a: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 (A-)</a:t>
            </a:r>
          </a:p>
        </p:txBody>
      </p:sp>
      <p:sp>
        <p:nvSpPr>
          <p:cNvPr id="46" name="object 4">
            <a:extLst>
              <a:ext uri="{FF2B5EF4-FFF2-40B4-BE49-F238E27FC236}">
                <a16:creationId xmlns:a16="http://schemas.microsoft.com/office/drawing/2014/main" id="{2880537F-AB3C-EEB3-6C79-A9E3C1C982E4}"/>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ADAPTER (A+)</a:t>
            </a:r>
          </a:p>
        </p:txBody>
      </p:sp>
      <p:sp>
        <p:nvSpPr>
          <p:cNvPr id="47" name="object 4">
            <a:extLst>
              <a:ext uri="{FF2B5EF4-FFF2-40B4-BE49-F238E27FC236}">
                <a16:creationId xmlns:a16="http://schemas.microsoft.com/office/drawing/2014/main" id="{B185C233-39F0-3BB5-C671-181BCCB3B1A7}"/>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NEGOTIATOR (A=)</a:t>
            </a:r>
          </a:p>
        </p:txBody>
      </p:sp>
      <p:sp>
        <p:nvSpPr>
          <p:cNvPr id="48" name="object 4">
            <a:extLst>
              <a:ext uri="{FF2B5EF4-FFF2-40B4-BE49-F238E27FC236}">
                <a16:creationId xmlns:a16="http://schemas.microsoft.com/office/drawing/2014/main" id="{718C471F-C691-BBFD-A665-1580401897A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9" name="object 4">
            <a:extLst>
              <a:ext uri="{FF2B5EF4-FFF2-40B4-BE49-F238E27FC236}">
                <a16:creationId xmlns:a16="http://schemas.microsoft.com/office/drawing/2014/main" id="{D19419BB-338B-2868-EC45-730A3ADA71C4}"/>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50" name="object 4">
            <a:extLst>
              <a:ext uri="{FF2B5EF4-FFF2-40B4-BE49-F238E27FC236}">
                <a16:creationId xmlns:a16="http://schemas.microsoft.com/office/drawing/2014/main" id="{6CE7FCB7-8B52-4096-846B-14DAF1CAC4F3}"/>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43FE52B1-7669-4748-0BF3-76A33DF400C3}"/>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80640" r="12357" b="2224"/>
          <a:stretch/>
        </p:blipFill>
        <p:spPr>
          <a:xfrm>
            <a:off x="8799584" y="356209"/>
            <a:ext cx="608442" cy="603352"/>
          </a:xfrm>
          <a:prstGeom prst="rect">
            <a:avLst/>
          </a:prstGeom>
        </p:spPr>
      </p:pic>
      <p:pic>
        <p:nvPicPr>
          <p:cNvPr id="4" name="Picture 3" descr="A white letter on a grey square&#10;&#10;Description automatically generated">
            <a:hlinkClick r:id="rId15" action="ppaction://hlinksldjump"/>
            <a:extLst>
              <a:ext uri="{FF2B5EF4-FFF2-40B4-BE49-F238E27FC236}">
                <a16:creationId xmlns:a16="http://schemas.microsoft.com/office/drawing/2014/main" id="{56743920-9845-AFFF-A765-086BF35469AD}"/>
              </a:ext>
            </a:extLst>
          </p:cNvPr>
          <p:cNvPicPr>
            <a:picLocks noChangeAspect="1"/>
          </p:cNvPicPr>
          <p:nvPr/>
        </p:nvPicPr>
        <p:blipFill rotWithShape="1">
          <a:blip r:embed="rId16">
            <a:extLst>
              <a:ext uri="{28A0092B-C50C-407E-A947-70E740481C1C}">
                <a14:useLocalDpi xmlns:a14="http://schemas.microsoft.com/office/drawing/2010/main" val="0"/>
              </a:ext>
            </a:extLst>
          </a:blip>
          <a:srcRect l="9224" t="11562" r="24809" b="10635"/>
          <a:stretch/>
        </p:blipFill>
        <p:spPr>
          <a:xfrm>
            <a:off x="2848967" y="338538"/>
            <a:ext cx="625392" cy="622191"/>
          </a:xfrm>
          <a:prstGeom prst="rect">
            <a:avLst/>
          </a:prstGeom>
        </p:spPr>
      </p:pic>
      <p:pic>
        <p:nvPicPr>
          <p:cNvPr id="7" name="Picture 6" descr="A white square with a letter&#10;&#10;Description automatically generated">
            <a:hlinkClick r:id="rId11" action="ppaction://hlinksldjump"/>
            <a:extLst>
              <a:ext uri="{FF2B5EF4-FFF2-40B4-BE49-F238E27FC236}">
                <a16:creationId xmlns:a16="http://schemas.microsoft.com/office/drawing/2014/main" id="{E2707C85-86F2-6BBF-8592-87CB396AF7A6}"/>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568" r="12357" b="80296"/>
          <a:stretch/>
        </p:blipFill>
        <p:spPr>
          <a:xfrm>
            <a:off x="4308392" y="358665"/>
            <a:ext cx="608442" cy="603352"/>
          </a:xfrm>
          <a:prstGeom prst="rect">
            <a:avLst/>
          </a:prstGeom>
        </p:spPr>
      </p:pic>
      <p:pic>
        <p:nvPicPr>
          <p:cNvPr id="9" name="Picture 8" descr="A white square with a letter&#10;&#10;Description automatically generated">
            <a:hlinkClick r:id="rId12" action="ppaction://hlinksldjump"/>
            <a:extLst>
              <a:ext uri="{FF2B5EF4-FFF2-40B4-BE49-F238E27FC236}">
                <a16:creationId xmlns:a16="http://schemas.microsoft.com/office/drawing/2014/main" id="{C602219C-9DD3-B467-B11E-B99D46E0617D}"/>
              </a:ext>
            </a:extLst>
          </p:cNvPr>
          <p:cNvPicPr>
            <a:picLocks noChangeAspect="1"/>
          </p:cNvPicPr>
          <p:nvPr/>
        </p:nvPicPr>
        <p:blipFill rotWithShape="1">
          <a:blip r:embed="rId14">
            <a:extLst>
              <a:ext uri="{28A0092B-C50C-407E-A947-70E740481C1C}">
                <a14:useLocalDpi xmlns:a14="http://schemas.microsoft.com/office/drawing/2010/main" val="0"/>
              </a:ext>
            </a:extLst>
          </a:blip>
          <a:srcRect l="12761" t="28934" r="12357" b="53930"/>
          <a:stretch/>
        </p:blipFill>
        <p:spPr>
          <a:xfrm>
            <a:off x="5797508" y="368574"/>
            <a:ext cx="608442" cy="603352"/>
          </a:xfrm>
          <a:prstGeom prst="rect">
            <a:avLst/>
          </a:prstGeom>
        </p:spPr>
      </p:pic>
      <p:sp>
        <p:nvSpPr>
          <p:cNvPr id="6" name="Rectangle 5">
            <a:hlinkClick r:id="rId17" action="ppaction://hlinksldjump"/>
            <a:extLst>
              <a:ext uri="{FF2B5EF4-FFF2-40B4-BE49-F238E27FC236}">
                <a16:creationId xmlns:a16="http://schemas.microsoft.com/office/drawing/2014/main" id="{FAFA8A72-F810-8AAA-5BD9-7F054B096BC7}"/>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hlinkClick r:id="rId18" action="ppaction://hlinksldjump"/>
            <a:extLst>
              <a:ext uri="{FF2B5EF4-FFF2-40B4-BE49-F238E27FC236}">
                <a16:creationId xmlns:a16="http://schemas.microsoft.com/office/drawing/2014/main" id="{96637B0C-33CF-D63A-E8A4-0F04D6505C02}"/>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hlinkClick r:id="rId18" action="ppaction://hlinksldjump"/>
            <a:extLst>
              <a:ext uri="{FF2B5EF4-FFF2-40B4-BE49-F238E27FC236}">
                <a16:creationId xmlns:a16="http://schemas.microsoft.com/office/drawing/2014/main" id="{41C82E19-6323-5577-F8DB-72037E90CCCC}"/>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B803ABF8-364D-339F-A8E2-D1BF6BB575F7}"/>
              </a:ext>
            </a:extLst>
          </p:cNvPr>
          <p:cNvGrpSpPr/>
          <p:nvPr/>
        </p:nvGrpSpPr>
        <p:grpSpPr>
          <a:xfrm>
            <a:off x="1411236" y="1856181"/>
            <a:ext cx="9358869" cy="91576"/>
            <a:chOff x="1411236" y="1688541"/>
            <a:chExt cx="9358869" cy="91576"/>
          </a:xfrm>
          <a:solidFill>
            <a:srgbClr val="B97000">
              <a:alpha val="40000"/>
            </a:srgbClr>
          </a:solidFill>
        </p:grpSpPr>
        <p:sp>
          <p:nvSpPr>
            <p:cNvPr id="13" name="Rectangle 12">
              <a:extLst>
                <a:ext uri="{FF2B5EF4-FFF2-40B4-BE49-F238E27FC236}">
                  <a16:creationId xmlns:a16="http://schemas.microsoft.com/office/drawing/2014/main" id="{735E1000-6CEE-2205-4633-9691C79A6FA7}"/>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05807A4-2DA6-A7B0-D9C1-8D3C87B8DB82}"/>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A03B8D3-F74B-050B-93DF-5EB47419DE9A}"/>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6D39925-3595-445E-7C75-A0D2E69C77C5}"/>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481E04F-E06E-8FBC-0D07-71294249D2B0}"/>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34429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4643D1-AF50-4B4D-BE77-DBA009CFA7DE}"/>
              </a:ext>
            </a:extLst>
          </p:cNvPr>
          <p:cNvSpPr>
            <a:spLocks noGrp="1"/>
          </p:cNvSpPr>
          <p:nvPr>
            <p:ph idx="1"/>
          </p:nvPr>
        </p:nvSpPr>
        <p:spPr>
          <a:xfrm>
            <a:off x="5844915" y="1857902"/>
            <a:ext cx="10515600" cy="4351338"/>
          </a:xfrm>
        </p:spPr>
        <p:txBody>
          <a:bodyPr>
            <a:normAutofit/>
          </a:bodyPr>
          <a:lstStyle/>
          <a:p>
            <a:pPr marL="0" indent="0">
              <a:buNone/>
            </a:pPr>
            <a:endParaRPr lang="en-US" b="1" dirty="0">
              <a:solidFill>
                <a:srgbClr val="093253"/>
              </a:solidFill>
              <a:latin typeface="Garamond" panose="02020404030301010803" pitchFamily="18" charset="0"/>
              <a:ea typeface="Palatino" pitchFamily="2" charset="77"/>
            </a:endParaRPr>
          </a:p>
          <a:p>
            <a:pPr marL="0" indent="0">
              <a:buNone/>
            </a:pPr>
            <a:r>
              <a:rPr lang="en-US" sz="3000" b="1" u="sng" dirty="0">
                <a:solidFill>
                  <a:srgbClr val="18332F"/>
                </a:solidFill>
                <a:latin typeface="Garamond" panose="02020404030301010803" pitchFamily="18" charset="0"/>
                <a:ea typeface="Palatino" pitchFamily="2" charset="77"/>
              </a:rPr>
              <a:t>  ? </a:t>
            </a:r>
            <a:r>
              <a:rPr lang="en-US" sz="3000" b="1" dirty="0">
                <a:solidFill>
                  <a:srgbClr val="18332F"/>
                </a:solidFill>
                <a:latin typeface="Garamond" panose="02020404030301010803" pitchFamily="18" charset="0"/>
                <a:ea typeface="Palatino" pitchFamily="2" charset="77"/>
              </a:rPr>
              <a:t>%  </a:t>
            </a:r>
            <a:r>
              <a:rPr lang="en-US" b="1" dirty="0">
                <a:solidFill>
                  <a:srgbClr val="18332F"/>
                </a:solidFill>
                <a:latin typeface="Garamond" panose="02020404030301010803" pitchFamily="18" charset="0"/>
                <a:ea typeface="Palatino" pitchFamily="2" charset="77"/>
              </a:rPr>
              <a:t>Inherited</a:t>
            </a:r>
          </a:p>
          <a:p>
            <a:pPr marL="0" indent="0">
              <a:buNone/>
            </a:pPr>
            <a:endParaRPr lang="en-US" b="1" dirty="0">
              <a:solidFill>
                <a:srgbClr val="18332F"/>
              </a:solidFill>
              <a:latin typeface="Garamond" panose="02020404030301010803" pitchFamily="18" charset="0"/>
              <a:ea typeface="Palatino" pitchFamily="2" charset="77"/>
            </a:endParaRPr>
          </a:p>
          <a:p>
            <a:pPr marL="0" indent="0">
              <a:buNone/>
            </a:pPr>
            <a:r>
              <a:rPr lang="en-US" sz="3000" b="1" u="sng" dirty="0">
                <a:solidFill>
                  <a:srgbClr val="18332F"/>
                </a:solidFill>
                <a:latin typeface="Garamond" panose="02020404030301010803" pitchFamily="18" charset="0"/>
                <a:ea typeface="Palatino" pitchFamily="2" charset="77"/>
              </a:rPr>
              <a:t> ? </a:t>
            </a:r>
            <a:r>
              <a:rPr lang="en-US" sz="3000" b="1" dirty="0">
                <a:solidFill>
                  <a:srgbClr val="18332F"/>
                </a:solidFill>
                <a:latin typeface="Garamond" panose="02020404030301010803" pitchFamily="18" charset="0"/>
                <a:ea typeface="Palatino" pitchFamily="2" charset="77"/>
              </a:rPr>
              <a:t>%   </a:t>
            </a:r>
            <a:r>
              <a:rPr lang="en-US" b="1" dirty="0">
                <a:solidFill>
                  <a:srgbClr val="18332F"/>
                </a:solidFill>
                <a:latin typeface="Garamond" panose="02020404030301010803" pitchFamily="18" charset="0"/>
                <a:ea typeface="Palatino" pitchFamily="2" charset="77"/>
              </a:rPr>
              <a:t>Environmental </a:t>
            </a:r>
            <a:br>
              <a:rPr lang="en-US" b="1" dirty="0">
                <a:solidFill>
                  <a:srgbClr val="18332F"/>
                </a:solidFill>
                <a:latin typeface="Garamond" panose="02020404030301010803" pitchFamily="18" charset="0"/>
                <a:ea typeface="Palatino" pitchFamily="2" charset="77"/>
              </a:rPr>
            </a:br>
            <a:r>
              <a:rPr lang="en-US" b="1" dirty="0">
                <a:solidFill>
                  <a:srgbClr val="18332F"/>
                </a:solidFill>
                <a:latin typeface="Garamond" panose="02020404030301010803" pitchFamily="18" charset="0"/>
                <a:ea typeface="Palatino" pitchFamily="2" charset="77"/>
              </a:rPr>
              <a:t>           and other elements</a:t>
            </a:r>
          </a:p>
        </p:txBody>
      </p:sp>
      <p:sp>
        <p:nvSpPr>
          <p:cNvPr id="16" name="Rectangle 15">
            <a:extLst>
              <a:ext uri="{FF2B5EF4-FFF2-40B4-BE49-F238E27FC236}">
                <a16:creationId xmlns:a16="http://schemas.microsoft.com/office/drawing/2014/main" id="{82E5F08E-556A-416C-B28A-C2E9CA9D2536}"/>
              </a:ext>
            </a:extLst>
          </p:cNvPr>
          <p:cNvSpPr/>
          <p:nvPr/>
        </p:nvSpPr>
        <p:spPr>
          <a:xfrm>
            <a:off x="548059" y="467670"/>
            <a:ext cx="11080377" cy="567847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pic>
        <p:nvPicPr>
          <p:cNvPr id="17" name="Picture 16" descr="A blue line with a white background&#10;&#10;Description automatically generated">
            <a:extLst>
              <a:ext uri="{FF2B5EF4-FFF2-40B4-BE49-F238E27FC236}">
                <a16:creationId xmlns:a16="http://schemas.microsoft.com/office/drawing/2014/main" id="{77051FAC-EFB1-B39C-15D9-501D2231AD32}"/>
              </a:ext>
            </a:extLst>
          </p:cNvPr>
          <p:cNvPicPr>
            <a:picLocks noChangeAspect="1"/>
          </p:cNvPicPr>
          <p:nvPr/>
        </p:nvPicPr>
        <p:blipFill rotWithShape="1">
          <a:blip r:embed="rId3"/>
          <a:srcRect l="5269" t="32439" r="8182" b="25211"/>
          <a:stretch/>
        </p:blipFill>
        <p:spPr>
          <a:xfrm>
            <a:off x="9578940" y="310407"/>
            <a:ext cx="956281" cy="322704"/>
          </a:xfrm>
          <a:prstGeom prst="rect">
            <a:avLst/>
          </a:prstGeom>
        </p:spPr>
      </p:pic>
      <p:sp>
        <p:nvSpPr>
          <p:cNvPr id="18" name="Title 1">
            <a:extLst>
              <a:ext uri="{FF2B5EF4-FFF2-40B4-BE49-F238E27FC236}">
                <a16:creationId xmlns:a16="http://schemas.microsoft.com/office/drawing/2014/main" id="{A9EEFEEC-019C-026F-2B36-B29F22CFBD47}"/>
              </a:ext>
            </a:extLst>
          </p:cNvPr>
          <p:cNvSpPr txBox="1">
            <a:spLocks/>
          </p:cNvSpPr>
          <p:nvPr/>
        </p:nvSpPr>
        <p:spPr>
          <a:xfrm>
            <a:off x="1685742" y="2223935"/>
            <a:ext cx="4402505" cy="1885888"/>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400" b="1" kern="1200">
                <a:solidFill>
                  <a:srgbClr val="3369B4"/>
                </a:solidFill>
                <a:latin typeface="Raleway" panose="020B0503030101060003" pitchFamily="34" charset="0"/>
                <a:ea typeface="+mj-ea"/>
                <a:cs typeface="+mj-cs"/>
              </a:defRPr>
            </a:lvl1pPr>
          </a:lstStyle>
          <a:p>
            <a:r>
              <a:rPr lang="en-US" sz="3600" dirty="0">
                <a:solidFill>
                  <a:srgbClr val="2D68C4"/>
                </a:solidFill>
                <a:latin typeface="Verdana" panose="020B0604030504040204" pitchFamily="34" charset="0"/>
                <a:cs typeface="Lucida Grande" panose="020B0600040502020204" pitchFamily="34" charset="0"/>
              </a:rPr>
              <a:t>Personality: </a:t>
            </a:r>
            <a:br>
              <a:rPr lang="en-US" sz="3600" dirty="0">
                <a:solidFill>
                  <a:srgbClr val="2D68C4"/>
                </a:solidFill>
                <a:latin typeface="Verdana" panose="020B0604030504040204" pitchFamily="34" charset="0"/>
                <a:cs typeface="Lucida Grande" panose="020B0600040502020204" pitchFamily="34" charset="0"/>
              </a:rPr>
            </a:br>
            <a:r>
              <a:rPr lang="en-US" sz="3600" dirty="0">
                <a:solidFill>
                  <a:srgbClr val="2D68C4"/>
                </a:solidFill>
                <a:latin typeface="Verdana" panose="020B0604030504040204" pitchFamily="34" charset="0"/>
                <a:cs typeface="Lucida Grande" panose="020B0600040502020204" pitchFamily="34" charset="0"/>
              </a:rPr>
              <a:t>Where does it </a:t>
            </a:r>
            <a:br>
              <a:rPr lang="en-US" sz="3600" dirty="0">
                <a:solidFill>
                  <a:srgbClr val="2D68C4"/>
                </a:solidFill>
                <a:latin typeface="Verdana" panose="020B0604030504040204" pitchFamily="34" charset="0"/>
                <a:cs typeface="Lucida Grande" panose="020B0600040502020204" pitchFamily="34" charset="0"/>
              </a:rPr>
            </a:br>
            <a:r>
              <a:rPr lang="en-US" sz="3600" dirty="0">
                <a:solidFill>
                  <a:srgbClr val="2D68C4"/>
                </a:solidFill>
                <a:latin typeface="Verdana" panose="020B0604030504040204" pitchFamily="34" charset="0"/>
                <a:cs typeface="Lucida Grande" panose="020B0600040502020204" pitchFamily="34" charset="0"/>
              </a:rPr>
              <a:t>come from?</a:t>
            </a:r>
          </a:p>
        </p:txBody>
      </p:sp>
      <p:sp>
        <p:nvSpPr>
          <p:cNvPr id="23" name="Subtitle 2">
            <a:extLst>
              <a:ext uri="{FF2B5EF4-FFF2-40B4-BE49-F238E27FC236}">
                <a16:creationId xmlns:a16="http://schemas.microsoft.com/office/drawing/2014/main" id="{93A364DC-0AF3-2ABF-10A3-61C95BA7783B}"/>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24" name="Date Placeholder 3">
            <a:extLst>
              <a:ext uri="{FF2B5EF4-FFF2-40B4-BE49-F238E27FC236}">
                <a16:creationId xmlns:a16="http://schemas.microsoft.com/office/drawing/2014/main" id="{6422099D-23C3-9B60-47AD-4D8BBFC4C37F}"/>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26" name="Footer Placeholder 5">
            <a:extLst>
              <a:ext uri="{FF2B5EF4-FFF2-40B4-BE49-F238E27FC236}">
                <a16:creationId xmlns:a16="http://schemas.microsoft.com/office/drawing/2014/main" id="{A8F81C8D-40C5-D561-20AF-0A5E87602D85}"/>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Tree>
    <p:extLst>
      <p:ext uri="{BB962C8B-B14F-4D97-AF65-F5344CB8AC3E}">
        <p14:creationId xmlns:p14="http://schemas.microsoft.com/office/powerpoint/2010/main" val="6367192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A2E9D-7C19-5460-8AD6-ECA929E06BA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F6DA41"/>
              </a:solidFill>
            </a:endParaRPr>
          </a:p>
        </p:txBody>
      </p:sp>
      <p:sp>
        <p:nvSpPr>
          <p:cNvPr id="63" name="Rectangle 62">
            <a:extLst>
              <a:ext uri="{FF2B5EF4-FFF2-40B4-BE49-F238E27FC236}">
                <a16:creationId xmlns:a16="http://schemas.microsoft.com/office/drawing/2014/main" id="{45998E1E-C71F-7BB6-B993-5B97C06C8F90}"/>
              </a:ext>
            </a:extLst>
          </p:cNvPr>
          <p:cNvSpPr/>
          <p:nvPr/>
        </p:nvSpPr>
        <p:spPr>
          <a:xfrm>
            <a:off x="-1" y="2697696"/>
            <a:ext cx="12191999" cy="4206312"/>
          </a:xfrm>
          <a:prstGeom prst="rect">
            <a:avLst/>
          </a:prstGeom>
          <a:solidFill>
            <a:srgbClr val="B56700">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etter in a brown square&#10;&#10;Description automatically generated">
            <a:hlinkClick r:id="rId3" action="ppaction://hlinksldjump"/>
            <a:extLst>
              <a:ext uri="{FF2B5EF4-FFF2-40B4-BE49-F238E27FC236}">
                <a16:creationId xmlns:a16="http://schemas.microsoft.com/office/drawing/2014/main" id="{593482DE-C5A2-9845-5CBC-C3E3A356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58" y="274167"/>
            <a:ext cx="752265" cy="735360"/>
          </a:xfrm>
          <a:prstGeom prst="rect">
            <a:avLst/>
          </a:prstGeom>
        </p:spPr>
      </p:pic>
      <p:pic>
        <p:nvPicPr>
          <p:cNvPr id="24" name="Picture 23" descr="A logo with a black background&#10;&#10;Description automatically generated">
            <a:hlinkClick r:id="rId5" action="ppaction://hlinksldjump"/>
            <a:extLst>
              <a:ext uri="{FF2B5EF4-FFF2-40B4-BE49-F238E27FC236}">
                <a16:creationId xmlns:a16="http://schemas.microsoft.com/office/drawing/2014/main" id="{C8D045EA-7427-371C-BD57-671DB26E1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25" name="Isosceles Triangle 20">
            <a:extLst>
              <a:ext uri="{FF2B5EF4-FFF2-40B4-BE49-F238E27FC236}">
                <a16:creationId xmlns:a16="http://schemas.microsoft.com/office/drawing/2014/main" id="{85374383-6662-5798-4E4F-F6199ED13332}"/>
              </a:ext>
            </a:extLst>
          </p:cNvPr>
          <p:cNvSpPr/>
          <p:nvPr/>
        </p:nvSpPr>
        <p:spPr>
          <a:xfrm rot="10800000">
            <a:off x="7341277" y="483"/>
            <a:ext cx="488404" cy="210518"/>
          </a:xfrm>
          <a:prstGeom prst="triangle">
            <a:avLst/>
          </a:prstGeom>
          <a:solidFill>
            <a:srgbClr val="B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Title 22">
            <a:extLst>
              <a:ext uri="{FF2B5EF4-FFF2-40B4-BE49-F238E27FC236}">
                <a16:creationId xmlns:a16="http://schemas.microsoft.com/office/drawing/2014/main" id="{E2429A28-B74B-454E-9234-C44329923B99}"/>
              </a:ext>
            </a:extLst>
          </p:cNvPr>
          <p:cNvSpPr>
            <a:spLocks noGrp="1"/>
          </p:cNvSpPr>
          <p:nvPr>
            <p:ph type="title" idx="4294967295"/>
          </p:nvPr>
        </p:nvSpPr>
        <p:spPr/>
        <p:txBody>
          <a:bodyPr/>
          <a:lstStyle/>
          <a:p>
            <a:r>
              <a:rPr lang="en-US">
                <a:solidFill>
                  <a:schemeClr val="bg1"/>
                </a:solidFill>
              </a:rPr>
              <a:t>A1: Others’ Needs</a:t>
            </a:r>
          </a:p>
        </p:txBody>
      </p:sp>
      <p:sp>
        <p:nvSpPr>
          <p:cNvPr id="2" name="Rectangle 1"/>
          <p:cNvSpPr/>
          <p:nvPr/>
        </p:nvSpPr>
        <p:spPr>
          <a:xfrm>
            <a:off x="0" y="4101219"/>
            <a:ext cx="12192000" cy="2832981"/>
          </a:xfrm>
          <a:prstGeom prst="rect">
            <a:avLst/>
          </a:prstGeom>
          <a:solidFill>
            <a:srgbClr val="B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dirty="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3"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4" name="Isosceles Triangle 83"/>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7" name="Isosceles Triangle 86"/>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8" name="Isosceles Triangle 87"/>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a:hlinkClick r:id="rId7" action="ppaction://hlinksldjump"/>
          </p:cNvPr>
          <p:cNvSpPr/>
          <p:nvPr/>
        </p:nvSpPr>
        <p:spPr>
          <a:xfrm>
            <a:off x="2831307"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A1: Others’ Needs</a:t>
            </a:r>
          </a:p>
        </p:txBody>
      </p:sp>
      <p:sp>
        <p:nvSpPr>
          <p:cNvPr id="103" name="Rounded Rectangle 102">
            <a:hlinkClick r:id="rId8" action="ppaction://hlinksldjump"/>
          </p:cNvPr>
          <p:cNvSpPr/>
          <p:nvPr/>
        </p:nvSpPr>
        <p:spPr>
          <a:xfrm>
            <a:off x="4524786"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A2: Agreement</a:t>
            </a:r>
          </a:p>
        </p:txBody>
      </p:sp>
      <p:sp>
        <p:nvSpPr>
          <p:cNvPr id="104" name="Rounded Rectangle 103">
            <a:hlinkClick r:id="rId9" action="ppaction://hlinksldjump"/>
          </p:cNvPr>
          <p:cNvSpPr/>
          <p:nvPr/>
        </p:nvSpPr>
        <p:spPr>
          <a:xfrm>
            <a:off x="621826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A3: Humility</a:t>
            </a:r>
          </a:p>
        </p:txBody>
      </p:sp>
      <p:sp>
        <p:nvSpPr>
          <p:cNvPr id="105" name="Rounded Rectangle 104">
            <a:hlinkClick r:id="rId10" action="ppaction://hlinksldjump"/>
          </p:cNvPr>
          <p:cNvSpPr/>
          <p:nvPr/>
        </p:nvSpPr>
        <p:spPr>
          <a:xfrm>
            <a:off x="7911744" y="3323019"/>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A4: Reserve</a:t>
            </a:r>
          </a:p>
        </p:txBody>
      </p:sp>
      <p:sp>
        <p:nvSpPr>
          <p:cNvPr id="51" name="Rectangle 50">
            <a:hlinkClick r:id="rId7" action="ppaction://hlinksldjump"/>
            <a:extLst>
              <a:ext uri="{FF2B5EF4-FFF2-40B4-BE49-F238E27FC236}">
                <a16:creationId xmlns:a16="http://schemas.microsoft.com/office/drawing/2014/main" id="{75288B3D-2F01-4662-8C74-47E258FE754A}"/>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11" action="ppaction://hlinksldjump"/>
            <a:extLst>
              <a:ext uri="{FF2B5EF4-FFF2-40B4-BE49-F238E27FC236}">
                <a16:creationId xmlns:a16="http://schemas.microsoft.com/office/drawing/2014/main" id="{06F8D9F6-720A-4785-9116-6E654040E8D1}"/>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B4477B63-D61C-4BDD-899C-359E3E29C983}"/>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3" action="ppaction://hlinksldjump"/>
            <a:extLst>
              <a:ext uri="{FF2B5EF4-FFF2-40B4-BE49-F238E27FC236}">
                <a16:creationId xmlns:a16="http://schemas.microsoft.com/office/drawing/2014/main" id="{3CB4C2AF-CDAF-458E-9DB3-3917B843282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1" action="ppaction://hlinksldjump"/>
            <a:extLst>
              <a:ext uri="{FF2B5EF4-FFF2-40B4-BE49-F238E27FC236}">
                <a16:creationId xmlns:a16="http://schemas.microsoft.com/office/drawing/2014/main" id="{B755FF1B-B925-4763-B61C-5BF44F27961A}"/>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bject 4">
            <a:extLst>
              <a:ext uri="{FF2B5EF4-FFF2-40B4-BE49-F238E27FC236}">
                <a16:creationId xmlns:a16="http://schemas.microsoft.com/office/drawing/2014/main" id="{EA946921-BC16-9B22-F88E-F8310956B17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A4: Reserve</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28" name="object 4">
            <a:extLst>
              <a:ext uri="{FF2B5EF4-FFF2-40B4-BE49-F238E27FC236}">
                <a16:creationId xmlns:a16="http://schemas.microsoft.com/office/drawing/2014/main" id="{A666C3EC-4B9C-2A60-89C1-2F6DD7D9B7B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B56700"/>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p:txBody>
      </p:sp>
      <p:sp>
        <p:nvSpPr>
          <p:cNvPr id="29" name="Rectangle 28">
            <a:extLst>
              <a:ext uri="{FF2B5EF4-FFF2-40B4-BE49-F238E27FC236}">
                <a16:creationId xmlns:a16="http://schemas.microsoft.com/office/drawing/2014/main" id="{0D6D9D53-BCE7-3E32-28F1-F82580FECCD9}"/>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bject 4">
            <a:extLst>
              <a:ext uri="{FF2B5EF4-FFF2-40B4-BE49-F238E27FC236}">
                <a16:creationId xmlns:a16="http://schemas.microsoft.com/office/drawing/2014/main" id="{5DE18049-039F-EF44-23DE-00807DD0DF44}"/>
              </a:ext>
            </a:extLst>
          </p:cNvPr>
          <p:cNvSpPr txBox="1">
            <a:spLocks/>
          </p:cNvSpPr>
          <p:nvPr/>
        </p:nvSpPr>
        <p:spPr>
          <a:xfrm>
            <a:off x="2297900" y="5477315"/>
            <a:ext cx="7923338"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Or do you keep your opinions </a:t>
            </a:r>
            <a:r>
              <a:rPr kumimoji="0" lang="en-US" sz="1600" b="1" u="none" strike="noStrike" kern="1200" cap="none" spc="0" normalizeH="0" baseline="0" noProof="0">
                <a:ln>
                  <a:noFill/>
                </a:ln>
                <a:solidFill>
                  <a:srgbClr val="B56700"/>
                </a:solidFill>
                <a:effectLst/>
                <a:uLnTx/>
                <a:uFillTx/>
                <a:latin typeface="Garamond" panose="02020404030301010803" pitchFamily="18" charset="0"/>
                <a:ea typeface="Palatino" pitchFamily="2" charset="77"/>
              </a:rPr>
              <a:t>to yourself and </a:t>
            </a: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resist taking center stage</a:t>
            </a:r>
            <a:r>
              <a:rPr lang="en-US" sz="1600" b="1" dirty="0">
                <a:solidFill>
                  <a:srgbClr val="B56700"/>
                </a:solidFill>
                <a:latin typeface="Garamond" panose="02020404030301010803" pitchFamily="18" charset="0"/>
                <a:ea typeface="Palatino" pitchFamily="2" charset="77"/>
              </a:rPr>
              <a:t>?</a:t>
            </a:r>
            <a:endPar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endParaRPr>
          </a:p>
        </p:txBody>
      </p:sp>
      <p:sp>
        <p:nvSpPr>
          <p:cNvPr id="32" name="Rectangle 31">
            <a:hlinkClick r:id="rId10" action="ppaction://hlinksldjump"/>
            <a:extLst>
              <a:ext uri="{FF2B5EF4-FFF2-40B4-BE49-F238E27FC236}">
                <a16:creationId xmlns:a16="http://schemas.microsoft.com/office/drawing/2014/main" id="{62E5EA83-B55D-8955-A9E9-519ABBFCD004}"/>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3" name="Rectangle 32">
            <a:hlinkClick r:id="rId10" action="ppaction://hlinksldjump"/>
            <a:extLst>
              <a:ext uri="{FF2B5EF4-FFF2-40B4-BE49-F238E27FC236}">
                <a16:creationId xmlns:a16="http://schemas.microsoft.com/office/drawing/2014/main" id="{F46D2BC6-4C6D-6983-0216-8031AF46DC70}"/>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 name="Rectangle 33">
            <a:extLst>
              <a:ext uri="{FF2B5EF4-FFF2-40B4-BE49-F238E27FC236}">
                <a16:creationId xmlns:a16="http://schemas.microsoft.com/office/drawing/2014/main" id="{D374AED5-477A-9B51-6AEF-0796D09C8B90}"/>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hlinkClick r:id="rId14" action="ppaction://hlinksldjump"/>
            <a:extLst>
              <a:ext uri="{FF2B5EF4-FFF2-40B4-BE49-F238E27FC236}">
                <a16:creationId xmlns:a16="http://schemas.microsoft.com/office/drawing/2014/main" id="{2C868301-AF6D-D3E8-F35B-524119042F91}"/>
              </a:ext>
            </a:extLst>
          </p:cNvPr>
          <p:cNvSpPr/>
          <p:nvPr/>
        </p:nvSpPr>
        <p:spPr>
          <a:xfrm>
            <a:off x="7967295" y="4906967"/>
            <a:ext cx="2008328" cy="78501"/>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hlinkClick r:id="rId14" action="ppaction://hlinksldjump"/>
            <a:extLst>
              <a:ext uri="{FF2B5EF4-FFF2-40B4-BE49-F238E27FC236}">
                <a16:creationId xmlns:a16="http://schemas.microsoft.com/office/drawing/2014/main" id="{55CF9FE5-04A6-A69B-A0F7-40D57D45987A}"/>
              </a:ext>
            </a:extLst>
          </p:cNvPr>
          <p:cNvSpPr/>
          <p:nvPr/>
        </p:nvSpPr>
        <p:spPr>
          <a:xfrm>
            <a:off x="10095619" y="4906303"/>
            <a:ext cx="683131" cy="79548"/>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5AD3EDE-95B6-1A7C-BCCC-F294AFD4CEDB}"/>
              </a:ext>
            </a:extLst>
          </p:cNvPr>
          <p:cNvSpPr/>
          <p:nvPr/>
        </p:nvSpPr>
        <p:spPr>
          <a:xfrm>
            <a:off x="5920909"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Accommodation</a:t>
            </a:r>
            <a:endParaRPr kumimoji="0" lang="en-US" sz="15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DEFER TO OTHERS</a:t>
            </a:r>
          </a:p>
        </p:txBody>
      </p:sp>
      <p:sp>
        <p:nvSpPr>
          <p:cNvPr id="45" name="object 4">
            <a:extLst>
              <a:ext uri="{FF2B5EF4-FFF2-40B4-BE49-F238E27FC236}">
                <a16:creationId xmlns:a16="http://schemas.microsoft.com/office/drawing/2014/main" id="{C8BD22F3-DE8C-38F9-6315-6084D19D0247}"/>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B56700"/>
                </a:solidFill>
                <a:latin typeface="Verdana" panose="020B0604030504040204" pitchFamily="34" charset="0"/>
                <a:cs typeface="Lucida Grande" panose="020B0600040502020204" pitchFamily="34" charset="0"/>
              </a:rPr>
              <a:t>CHALLENGER</a:t>
            </a: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 (A-)</a:t>
            </a:r>
          </a:p>
        </p:txBody>
      </p:sp>
      <p:sp>
        <p:nvSpPr>
          <p:cNvPr id="46" name="object 4">
            <a:extLst>
              <a:ext uri="{FF2B5EF4-FFF2-40B4-BE49-F238E27FC236}">
                <a16:creationId xmlns:a16="http://schemas.microsoft.com/office/drawing/2014/main" id="{2880537F-AB3C-EEB3-6C79-A9E3C1C982E4}"/>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ADAPTER (A+)</a:t>
            </a:r>
          </a:p>
        </p:txBody>
      </p:sp>
      <p:sp>
        <p:nvSpPr>
          <p:cNvPr id="47" name="object 4">
            <a:extLst>
              <a:ext uri="{FF2B5EF4-FFF2-40B4-BE49-F238E27FC236}">
                <a16:creationId xmlns:a16="http://schemas.microsoft.com/office/drawing/2014/main" id="{B185C233-39F0-3BB5-C671-181BCCB3B1A7}"/>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NEGOTIATOR (A=)</a:t>
            </a:r>
          </a:p>
        </p:txBody>
      </p:sp>
      <p:sp>
        <p:nvSpPr>
          <p:cNvPr id="48" name="object 4">
            <a:extLst>
              <a:ext uri="{FF2B5EF4-FFF2-40B4-BE49-F238E27FC236}">
                <a16:creationId xmlns:a16="http://schemas.microsoft.com/office/drawing/2014/main" id="{718C471F-C691-BBFD-A665-1580401897A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9" name="object 4">
            <a:extLst>
              <a:ext uri="{FF2B5EF4-FFF2-40B4-BE49-F238E27FC236}">
                <a16:creationId xmlns:a16="http://schemas.microsoft.com/office/drawing/2014/main" id="{D19419BB-338B-2868-EC45-730A3ADA71C4}"/>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50" name="object 4">
            <a:extLst>
              <a:ext uri="{FF2B5EF4-FFF2-40B4-BE49-F238E27FC236}">
                <a16:creationId xmlns:a16="http://schemas.microsoft.com/office/drawing/2014/main" id="{6CE7FCB7-8B52-4096-846B-14DAF1CAC4F3}"/>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43FE52B1-7669-4748-0BF3-76A33DF400C3}"/>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80640" r="12357" b="2224"/>
          <a:stretch/>
        </p:blipFill>
        <p:spPr>
          <a:xfrm>
            <a:off x="8799584" y="356209"/>
            <a:ext cx="608442" cy="603352"/>
          </a:xfrm>
          <a:prstGeom prst="rect">
            <a:avLst/>
          </a:prstGeom>
        </p:spPr>
      </p:pic>
      <p:pic>
        <p:nvPicPr>
          <p:cNvPr id="4" name="Picture 3" descr="A white letter on a grey square&#10;&#10;Description automatically generated">
            <a:hlinkClick r:id="rId16" action="ppaction://hlinksldjump"/>
            <a:extLst>
              <a:ext uri="{FF2B5EF4-FFF2-40B4-BE49-F238E27FC236}">
                <a16:creationId xmlns:a16="http://schemas.microsoft.com/office/drawing/2014/main" id="{56743920-9845-AFFF-A765-086BF35469AD}"/>
              </a:ext>
            </a:extLst>
          </p:cNvPr>
          <p:cNvPicPr>
            <a:picLocks noChangeAspect="1"/>
          </p:cNvPicPr>
          <p:nvPr/>
        </p:nvPicPr>
        <p:blipFill rotWithShape="1">
          <a:blip r:embed="rId17">
            <a:extLst>
              <a:ext uri="{28A0092B-C50C-407E-A947-70E740481C1C}">
                <a14:useLocalDpi xmlns:a14="http://schemas.microsoft.com/office/drawing/2010/main" val="0"/>
              </a:ext>
            </a:extLst>
          </a:blip>
          <a:srcRect l="9224" t="11562" r="24809" b="10635"/>
          <a:stretch/>
        </p:blipFill>
        <p:spPr>
          <a:xfrm>
            <a:off x="2848967" y="338538"/>
            <a:ext cx="625392" cy="622191"/>
          </a:xfrm>
          <a:prstGeom prst="rect">
            <a:avLst/>
          </a:prstGeom>
        </p:spPr>
      </p:pic>
      <p:pic>
        <p:nvPicPr>
          <p:cNvPr id="7" name="Picture 6" descr="A white square with a letter&#10;&#10;Description automatically generated">
            <a:hlinkClick r:id="rId11" action="ppaction://hlinksldjump"/>
            <a:extLst>
              <a:ext uri="{FF2B5EF4-FFF2-40B4-BE49-F238E27FC236}">
                <a16:creationId xmlns:a16="http://schemas.microsoft.com/office/drawing/2014/main" id="{E2707C85-86F2-6BBF-8592-87CB396AF7A6}"/>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568" r="12357" b="80296"/>
          <a:stretch/>
        </p:blipFill>
        <p:spPr>
          <a:xfrm>
            <a:off x="4308392" y="358665"/>
            <a:ext cx="608442" cy="603352"/>
          </a:xfrm>
          <a:prstGeom prst="rect">
            <a:avLst/>
          </a:prstGeom>
        </p:spPr>
      </p:pic>
      <p:pic>
        <p:nvPicPr>
          <p:cNvPr id="9" name="Picture 8" descr="A white square with a letter&#10;&#10;Description automatically generated">
            <a:hlinkClick r:id="rId12" action="ppaction://hlinksldjump"/>
            <a:extLst>
              <a:ext uri="{FF2B5EF4-FFF2-40B4-BE49-F238E27FC236}">
                <a16:creationId xmlns:a16="http://schemas.microsoft.com/office/drawing/2014/main" id="{C602219C-9DD3-B467-B11E-B99D46E0617D}"/>
              </a:ext>
            </a:extLst>
          </p:cNvPr>
          <p:cNvPicPr>
            <a:picLocks noChangeAspect="1"/>
          </p:cNvPicPr>
          <p:nvPr/>
        </p:nvPicPr>
        <p:blipFill rotWithShape="1">
          <a:blip r:embed="rId15">
            <a:extLst>
              <a:ext uri="{28A0092B-C50C-407E-A947-70E740481C1C}">
                <a14:useLocalDpi xmlns:a14="http://schemas.microsoft.com/office/drawing/2010/main" val="0"/>
              </a:ext>
            </a:extLst>
          </a:blip>
          <a:srcRect l="12761" t="28934" r="12357" b="53930"/>
          <a:stretch/>
        </p:blipFill>
        <p:spPr>
          <a:xfrm>
            <a:off x="5797508" y="368574"/>
            <a:ext cx="608442" cy="603352"/>
          </a:xfrm>
          <a:prstGeom prst="rect">
            <a:avLst/>
          </a:prstGeom>
        </p:spPr>
      </p:pic>
      <p:sp>
        <p:nvSpPr>
          <p:cNvPr id="6" name="Rectangle 5">
            <a:hlinkClick r:id="rId18" action="ppaction://hlinksldjump"/>
            <a:extLst>
              <a:ext uri="{FF2B5EF4-FFF2-40B4-BE49-F238E27FC236}">
                <a16:creationId xmlns:a16="http://schemas.microsoft.com/office/drawing/2014/main" id="{FAFA8A72-F810-8AAA-5BD9-7F054B096BC7}"/>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6F22CB8-8997-18CF-EBA9-029D6AD6D772}"/>
              </a:ext>
            </a:extLst>
          </p:cNvPr>
          <p:cNvGrpSpPr/>
          <p:nvPr/>
        </p:nvGrpSpPr>
        <p:grpSpPr>
          <a:xfrm>
            <a:off x="1411236" y="1856181"/>
            <a:ext cx="9358869" cy="91576"/>
            <a:chOff x="1411236" y="1688541"/>
            <a:chExt cx="9358869" cy="91576"/>
          </a:xfrm>
          <a:solidFill>
            <a:srgbClr val="B97000">
              <a:alpha val="40000"/>
            </a:srgbClr>
          </a:solidFill>
        </p:grpSpPr>
        <p:sp>
          <p:nvSpPr>
            <p:cNvPr id="12" name="Rectangle 11">
              <a:extLst>
                <a:ext uri="{FF2B5EF4-FFF2-40B4-BE49-F238E27FC236}">
                  <a16:creationId xmlns:a16="http://schemas.microsoft.com/office/drawing/2014/main" id="{7AFC090D-64F0-810A-FB0C-92BBB9FB381E}"/>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91A9463-6807-AF13-7A7D-769AA97BB66D}"/>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2068F91-4A33-BFB5-6D77-C0708F04488E}"/>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2EF6822-E788-47DE-FFAC-00BE5958E1E8}"/>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E2515FF-CA89-6E4C-A2D7-0996A71BB1D4}"/>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A82CC18A-1020-EBE8-5BCD-41389E05AF1A}"/>
              </a:ext>
            </a:extLst>
          </p:cNvPr>
          <p:cNvSpPr/>
          <p:nvPr/>
        </p:nvSpPr>
        <p:spPr>
          <a:xfrm>
            <a:off x="7774543" y="3765509"/>
            <a:ext cx="178927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B56700"/>
                </a:solidFill>
                <a:latin typeface="Garamond" panose="02020404030301010803" pitchFamily="18" charset="0"/>
                <a:ea typeface="Palatino" pitchFamily="2" charset="77"/>
                <a:sym typeface="Wingdings" panose="05000000000000000000" pitchFamily="2" charset="2"/>
              </a:rPr>
              <a:t>assertiveness</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sym typeface="Wingdings" panose="05000000000000000000" pitchFamily="2" charset="2"/>
              </a:rPr>
              <a:t> &lt;--&gt; </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reluctance</a:t>
            </a:r>
          </a:p>
        </p:txBody>
      </p:sp>
      <p:sp>
        <p:nvSpPr>
          <p:cNvPr id="21" name="object 4">
            <a:extLst>
              <a:ext uri="{FF2B5EF4-FFF2-40B4-BE49-F238E27FC236}">
                <a16:creationId xmlns:a16="http://schemas.microsoft.com/office/drawing/2014/main" id="{947C4213-AA43-6074-6235-661216334D45}"/>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R</a:t>
            </a:r>
            <a:r>
              <a:rPr lang="en-US" sz="1000" dirty="0" err="1">
                <a:latin typeface="Verdana" panose="020B0604030504040204" pitchFamily="34" charset="0"/>
                <a:cs typeface="Lucida Grande" panose="020B0600040502020204" pitchFamily="34" charset="0"/>
              </a:rPr>
              <a:t>eserve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22" name="object 4">
            <a:extLst>
              <a:ext uri="{FF2B5EF4-FFF2-40B4-BE49-F238E27FC236}">
                <a16:creationId xmlns:a16="http://schemas.microsoft.com/office/drawing/2014/main" id="{EF17A192-20F9-FEEB-2D7C-0FE6B4D14A00}"/>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R</a:t>
            </a:r>
            <a:r>
              <a:rPr lang="en-US" sz="1000" dirty="0" err="1">
                <a:latin typeface="Verdana" panose="020B0604030504040204" pitchFamily="34" charset="0"/>
                <a:cs typeface="Lucida Grande" panose="020B0600040502020204" pitchFamily="34" charset="0"/>
              </a:rPr>
              <a:t>eserve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26" name="object 4">
            <a:extLst>
              <a:ext uri="{FF2B5EF4-FFF2-40B4-BE49-F238E27FC236}">
                <a16:creationId xmlns:a16="http://schemas.microsoft.com/office/drawing/2014/main" id="{6C17B18D-F1BE-DDC3-88E0-20092F89E309}"/>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R</a:t>
            </a:r>
            <a:r>
              <a:rPr lang="en-US" sz="1000" dirty="0" err="1">
                <a:latin typeface="Verdana" panose="020B0604030504040204" pitchFamily="34" charset="0"/>
                <a:cs typeface="Lucida Grande" panose="020B0600040502020204" pitchFamily="34" charset="0"/>
              </a:rPr>
              <a:t>eserve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38003952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A2E9D-7C19-5460-8AD6-ECA929E06BA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F6DA41"/>
              </a:solidFill>
            </a:endParaRPr>
          </a:p>
        </p:txBody>
      </p:sp>
      <p:sp>
        <p:nvSpPr>
          <p:cNvPr id="63" name="Rectangle 62">
            <a:extLst>
              <a:ext uri="{FF2B5EF4-FFF2-40B4-BE49-F238E27FC236}">
                <a16:creationId xmlns:a16="http://schemas.microsoft.com/office/drawing/2014/main" id="{45998E1E-C71F-7BB6-B993-5B97C06C8F90}"/>
              </a:ext>
            </a:extLst>
          </p:cNvPr>
          <p:cNvSpPr/>
          <p:nvPr/>
        </p:nvSpPr>
        <p:spPr>
          <a:xfrm>
            <a:off x="-1" y="2697696"/>
            <a:ext cx="12191999" cy="4206312"/>
          </a:xfrm>
          <a:prstGeom prst="rect">
            <a:avLst/>
          </a:prstGeom>
          <a:solidFill>
            <a:srgbClr val="B56700">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etter in a brown square&#10;&#10;Description automatically generated">
            <a:hlinkClick r:id="rId3" action="ppaction://hlinksldjump"/>
            <a:extLst>
              <a:ext uri="{FF2B5EF4-FFF2-40B4-BE49-F238E27FC236}">
                <a16:creationId xmlns:a16="http://schemas.microsoft.com/office/drawing/2014/main" id="{593482DE-C5A2-9845-5CBC-C3E3A356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58" y="274167"/>
            <a:ext cx="752265" cy="735360"/>
          </a:xfrm>
          <a:prstGeom prst="rect">
            <a:avLst/>
          </a:prstGeom>
        </p:spPr>
      </p:pic>
      <p:pic>
        <p:nvPicPr>
          <p:cNvPr id="24" name="Picture 23" descr="A logo with a black background&#10;&#10;Description automatically generated">
            <a:hlinkClick r:id="rId5" action="ppaction://hlinksldjump"/>
            <a:extLst>
              <a:ext uri="{FF2B5EF4-FFF2-40B4-BE49-F238E27FC236}">
                <a16:creationId xmlns:a16="http://schemas.microsoft.com/office/drawing/2014/main" id="{C8D045EA-7427-371C-BD57-671DB26E1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4472" y="230349"/>
            <a:ext cx="1530710" cy="799371"/>
          </a:xfrm>
          <a:prstGeom prst="rect">
            <a:avLst/>
          </a:prstGeom>
        </p:spPr>
      </p:pic>
      <p:sp>
        <p:nvSpPr>
          <p:cNvPr id="25" name="Isosceles Triangle 20">
            <a:extLst>
              <a:ext uri="{FF2B5EF4-FFF2-40B4-BE49-F238E27FC236}">
                <a16:creationId xmlns:a16="http://schemas.microsoft.com/office/drawing/2014/main" id="{85374383-6662-5798-4E4F-F6199ED13332}"/>
              </a:ext>
            </a:extLst>
          </p:cNvPr>
          <p:cNvSpPr/>
          <p:nvPr/>
        </p:nvSpPr>
        <p:spPr>
          <a:xfrm rot="10800000">
            <a:off x="7341277" y="483"/>
            <a:ext cx="488404" cy="210518"/>
          </a:xfrm>
          <a:prstGeom prst="triangle">
            <a:avLst/>
          </a:prstGeom>
          <a:solidFill>
            <a:srgbClr val="B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Title 22">
            <a:extLst>
              <a:ext uri="{FF2B5EF4-FFF2-40B4-BE49-F238E27FC236}">
                <a16:creationId xmlns:a16="http://schemas.microsoft.com/office/drawing/2014/main" id="{E2429A28-B74B-454E-9234-C44329923B99}"/>
              </a:ext>
            </a:extLst>
          </p:cNvPr>
          <p:cNvSpPr>
            <a:spLocks noGrp="1"/>
          </p:cNvSpPr>
          <p:nvPr>
            <p:ph type="title" idx="4294967295"/>
          </p:nvPr>
        </p:nvSpPr>
        <p:spPr/>
        <p:txBody>
          <a:bodyPr/>
          <a:lstStyle/>
          <a:p>
            <a:r>
              <a:rPr lang="en-US">
                <a:solidFill>
                  <a:schemeClr val="bg1"/>
                </a:solidFill>
              </a:rPr>
              <a:t>A1: Others’ Needs</a:t>
            </a:r>
          </a:p>
        </p:txBody>
      </p:sp>
      <p:sp>
        <p:nvSpPr>
          <p:cNvPr id="2" name="Rectangle 1"/>
          <p:cNvSpPr/>
          <p:nvPr/>
        </p:nvSpPr>
        <p:spPr>
          <a:xfrm>
            <a:off x="0" y="4101219"/>
            <a:ext cx="12192000" cy="2832981"/>
          </a:xfrm>
          <a:prstGeom prst="rect">
            <a:avLst/>
          </a:prstGeom>
          <a:solidFill>
            <a:srgbClr val="B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dirty="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dirty="0">
              <a:ln>
                <a:noFill/>
              </a:ln>
              <a:solidFill>
                <a:prstClr val="white">
                  <a:lumMod val="85000"/>
                </a:prstClr>
              </a:solidFill>
              <a:effectLst/>
              <a:uLnTx/>
              <a:uFillTx/>
              <a:latin typeface="Raleway"/>
              <a:ea typeface="+mn-ea"/>
              <a:cs typeface="Raleway"/>
            </a:endParaRPr>
          </a:p>
        </p:txBody>
      </p:sp>
      <p:sp>
        <p:nvSpPr>
          <p:cNvPr id="80"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1"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3" name="object 7">
            <a:extLst>
              <a:ext uri="{FF2B5EF4-FFF2-40B4-BE49-F238E27FC236}">
                <a16:creationId xmlns:a16="http://schemas.microsoft.com/office/drawing/2014/main" id="{7DB41899-63AD-47DD-A8FC-B501F2FEC03C}"/>
              </a:ext>
            </a:extLst>
          </p:cNvPr>
          <p:cNvSpPr txBox="1"/>
          <p:nvPr/>
        </p:nvSpPr>
        <p:spPr>
          <a:xfrm>
            <a:off x="8737313" y="34581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C</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84" name="Isosceles Triangle 83"/>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5" name="Isosceles Triangle 84"/>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7" name="Isosceles Triangle 86"/>
          <p:cNvSpPr/>
          <p:nvPr/>
        </p:nvSpPr>
        <p:spPr>
          <a:xfrm rot="10800000">
            <a:off x="883075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8" name="Isosceles Triangle 87"/>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ounded Rectangle 101">
            <a:hlinkClick r:id="rId7" action="ppaction://hlinksldjump"/>
          </p:cNvPr>
          <p:cNvSpPr/>
          <p:nvPr/>
        </p:nvSpPr>
        <p:spPr>
          <a:xfrm>
            <a:off x="2831307" y="3323019"/>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A1: Others’ Needs</a:t>
            </a:r>
          </a:p>
        </p:txBody>
      </p:sp>
      <p:sp>
        <p:nvSpPr>
          <p:cNvPr id="103" name="Rounded Rectangle 102">
            <a:hlinkClick r:id="rId8" action="ppaction://hlinksldjump"/>
          </p:cNvPr>
          <p:cNvSpPr/>
          <p:nvPr/>
        </p:nvSpPr>
        <p:spPr>
          <a:xfrm>
            <a:off x="4524786"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A2: Agreement</a:t>
            </a:r>
          </a:p>
        </p:txBody>
      </p:sp>
      <p:sp>
        <p:nvSpPr>
          <p:cNvPr id="104" name="Rounded Rectangle 103">
            <a:hlinkClick r:id="rId9" action="ppaction://hlinksldjump"/>
          </p:cNvPr>
          <p:cNvSpPr/>
          <p:nvPr/>
        </p:nvSpPr>
        <p:spPr>
          <a:xfrm>
            <a:off x="621826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A3: Humility</a:t>
            </a:r>
          </a:p>
        </p:txBody>
      </p:sp>
      <p:sp>
        <p:nvSpPr>
          <p:cNvPr id="105" name="Rounded Rectangle 104">
            <a:hlinkClick r:id="rId10" action="ppaction://hlinksldjump"/>
          </p:cNvPr>
          <p:cNvSpPr/>
          <p:nvPr/>
        </p:nvSpPr>
        <p:spPr>
          <a:xfrm>
            <a:off x="7911744" y="3323019"/>
            <a:ext cx="1468401" cy="399626"/>
          </a:xfrm>
          <a:prstGeom prst="roundRect">
            <a:avLst>
              <a:gd name="adj" fmla="val 0"/>
            </a:avLst>
          </a:prstGeom>
          <a:solidFill>
            <a:srgbClr val="B56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A4: Reserve</a:t>
            </a:r>
          </a:p>
        </p:txBody>
      </p:sp>
      <p:sp>
        <p:nvSpPr>
          <p:cNvPr id="51" name="Rectangle 50">
            <a:hlinkClick r:id="rId7" action="ppaction://hlinksldjump"/>
            <a:extLst>
              <a:ext uri="{FF2B5EF4-FFF2-40B4-BE49-F238E27FC236}">
                <a16:creationId xmlns:a16="http://schemas.microsoft.com/office/drawing/2014/main" id="{75288B3D-2F01-4662-8C74-47E258FE754A}"/>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hlinkClick r:id="rId11" action="ppaction://hlinksldjump"/>
            <a:extLst>
              <a:ext uri="{FF2B5EF4-FFF2-40B4-BE49-F238E27FC236}">
                <a16:creationId xmlns:a16="http://schemas.microsoft.com/office/drawing/2014/main" id="{06F8D9F6-720A-4785-9116-6E654040E8D1}"/>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hlinkClick r:id="rId12" action="ppaction://hlinksldjump"/>
            <a:extLst>
              <a:ext uri="{FF2B5EF4-FFF2-40B4-BE49-F238E27FC236}">
                <a16:creationId xmlns:a16="http://schemas.microsoft.com/office/drawing/2014/main" id="{B4477B63-D61C-4BDD-899C-359E3E29C983}"/>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hlinkClick r:id="rId13" action="ppaction://hlinksldjump"/>
            <a:extLst>
              <a:ext uri="{FF2B5EF4-FFF2-40B4-BE49-F238E27FC236}">
                <a16:creationId xmlns:a16="http://schemas.microsoft.com/office/drawing/2014/main" id="{3CB4C2AF-CDAF-458E-9DB3-3917B843282E}"/>
              </a:ext>
            </a:extLst>
          </p:cNvPr>
          <p:cNvSpPr/>
          <p:nvPr/>
        </p:nvSpPr>
        <p:spPr>
          <a:xfrm>
            <a:off x="8709093"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11" action="ppaction://hlinksldjump"/>
            <a:extLst>
              <a:ext uri="{FF2B5EF4-FFF2-40B4-BE49-F238E27FC236}">
                <a16:creationId xmlns:a16="http://schemas.microsoft.com/office/drawing/2014/main" id="{B755FF1B-B925-4763-B61C-5BF44F27961A}"/>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bject 4">
            <a:extLst>
              <a:ext uri="{FF2B5EF4-FFF2-40B4-BE49-F238E27FC236}">
                <a16:creationId xmlns:a16="http://schemas.microsoft.com/office/drawing/2014/main" id="{EA946921-BC16-9B22-F88E-F8310956B177}"/>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A4: Reserve</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28" name="object 4">
            <a:extLst>
              <a:ext uri="{FF2B5EF4-FFF2-40B4-BE49-F238E27FC236}">
                <a16:creationId xmlns:a16="http://schemas.microsoft.com/office/drawing/2014/main" id="{A666C3EC-4B9C-2A60-89C1-2F6DD7D9B7BC}"/>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B56700"/>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p:txBody>
      </p:sp>
      <p:sp>
        <p:nvSpPr>
          <p:cNvPr id="29" name="Rectangle 28">
            <a:extLst>
              <a:ext uri="{FF2B5EF4-FFF2-40B4-BE49-F238E27FC236}">
                <a16:creationId xmlns:a16="http://schemas.microsoft.com/office/drawing/2014/main" id="{0D6D9D53-BCE7-3E32-28F1-F82580FECCD9}"/>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bject 4">
            <a:extLst>
              <a:ext uri="{FF2B5EF4-FFF2-40B4-BE49-F238E27FC236}">
                <a16:creationId xmlns:a16="http://schemas.microsoft.com/office/drawing/2014/main" id="{5DE18049-039F-EF44-23DE-00807DD0DF44}"/>
              </a:ext>
            </a:extLst>
          </p:cNvPr>
          <p:cNvSpPr txBox="1">
            <a:spLocks/>
          </p:cNvSpPr>
          <p:nvPr/>
        </p:nvSpPr>
        <p:spPr>
          <a:xfrm>
            <a:off x="2297900" y="5477315"/>
            <a:ext cx="7923338"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Or are you somewhere in between?</a:t>
            </a:r>
          </a:p>
        </p:txBody>
      </p:sp>
      <p:sp>
        <p:nvSpPr>
          <p:cNvPr id="32" name="Rectangle 31">
            <a:hlinkClick r:id="rId10" action="ppaction://hlinksldjump"/>
            <a:extLst>
              <a:ext uri="{FF2B5EF4-FFF2-40B4-BE49-F238E27FC236}">
                <a16:creationId xmlns:a16="http://schemas.microsoft.com/office/drawing/2014/main" id="{62E5EA83-B55D-8955-A9E9-519ABBFCD004}"/>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3" name="Rectangle 32">
            <a:hlinkClick r:id="rId10" action="ppaction://hlinksldjump"/>
            <a:extLst>
              <a:ext uri="{FF2B5EF4-FFF2-40B4-BE49-F238E27FC236}">
                <a16:creationId xmlns:a16="http://schemas.microsoft.com/office/drawing/2014/main" id="{F46D2BC6-4C6D-6983-0216-8031AF46DC70}"/>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 name="Rectangle 33">
            <a:hlinkClick r:id="rId14" action="ppaction://hlinksldjump"/>
            <a:extLst>
              <a:ext uri="{FF2B5EF4-FFF2-40B4-BE49-F238E27FC236}">
                <a16:creationId xmlns:a16="http://schemas.microsoft.com/office/drawing/2014/main" id="{D374AED5-477A-9B51-6AEF-0796D09C8B90}"/>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hlinkClick r:id="rId15" action="ppaction://hlinksldjump"/>
            <a:extLst>
              <a:ext uri="{FF2B5EF4-FFF2-40B4-BE49-F238E27FC236}">
                <a16:creationId xmlns:a16="http://schemas.microsoft.com/office/drawing/2014/main" id="{2C868301-AF6D-D3E8-F35B-524119042F91}"/>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6" name="Rectangle 35">
            <a:hlinkClick r:id="rId15" action="ppaction://hlinksldjump"/>
            <a:extLst>
              <a:ext uri="{FF2B5EF4-FFF2-40B4-BE49-F238E27FC236}">
                <a16:creationId xmlns:a16="http://schemas.microsoft.com/office/drawing/2014/main" id="{55CF9FE5-04A6-A69B-A0F7-40D57D45987A}"/>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4" name="Rectangle 43">
            <a:extLst>
              <a:ext uri="{FF2B5EF4-FFF2-40B4-BE49-F238E27FC236}">
                <a16:creationId xmlns:a16="http://schemas.microsoft.com/office/drawing/2014/main" id="{25AD3EDE-95B6-1A7C-BCCC-F294AFD4CEDB}"/>
              </a:ext>
            </a:extLst>
          </p:cNvPr>
          <p:cNvSpPr/>
          <p:nvPr/>
        </p:nvSpPr>
        <p:spPr>
          <a:xfrm>
            <a:off x="5920909"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Accommodation</a:t>
            </a:r>
            <a:endParaRPr kumimoji="0" lang="en-US" sz="15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DEFER TO OTHERS</a:t>
            </a:r>
          </a:p>
        </p:txBody>
      </p:sp>
      <p:sp>
        <p:nvSpPr>
          <p:cNvPr id="45" name="object 4">
            <a:extLst>
              <a:ext uri="{FF2B5EF4-FFF2-40B4-BE49-F238E27FC236}">
                <a16:creationId xmlns:a16="http://schemas.microsoft.com/office/drawing/2014/main" id="{C8BD22F3-DE8C-38F9-6315-6084D19D0247}"/>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B56700"/>
                </a:solidFill>
                <a:latin typeface="Verdana" panose="020B0604030504040204" pitchFamily="34" charset="0"/>
                <a:cs typeface="Lucida Grande" panose="020B0600040502020204" pitchFamily="34" charset="0"/>
              </a:rPr>
              <a:t>CHALLENGER</a:t>
            </a: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 (A-)</a:t>
            </a:r>
          </a:p>
        </p:txBody>
      </p:sp>
      <p:sp>
        <p:nvSpPr>
          <p:cNvPr id="46" name="object 4">
            <a:extLst>
              <a:ext uri="{FF2B5EF4-FFF2-40B4-BE49-F238E27FC236}">
                <a16:creationId xmlns:a16="http://schemas.microsoft.com/office/drawing/2014/main" id="{2880537F-AB3C-EEB3-6C79-A9E3C1C982E4}"/>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ADAPTER (A+)</a:t>
            </a:r>
          </a:p>
        </p:txBody>
      </p:sp>
      <p:sp>
        <p:nvSpPr>
          <p:cNvPr id="47" name="object 4">
            <a:extLst>
              <a:ext uri="{FF2B5EF4-FFF2-40B4-BE49-F238E27FC236}">
                <a16:creationId xmlns:a16="http://schemas.microsoft.com/office/drawing/2014/main" id="{B185C233-39F0-3BB5-C671-181BCCB3B1A7}"/>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B56700"/>
                </a:solidFill>
                <a:effectLst/>
                <a:uLnTx/>
                <a:uFillTx/>
                <a:latin typeface="Verdana" panose="020B0604030504040204" pitchFamily="34" charset="0"/>
                <a:cs typeface="Lucida Grande" panose="020B0600040502020204" pitchFamily="34" charset="0"/>
              </a:rPr>
              <a:t>NEGOTIATOR (A=)</a:t>
            </a:r>
          </a:p>
        </p:txBody>
      </p:sp>
      <p:sp>
        <p:nvSpPr>
          <p:cNvPr id="48" name="object 4">
            <a:extLst>
              <a:ext uri="{FF2B5EF4-FFF2-40B4-BE49-F238E27FC236}">
                <a16:creationId xmlns:a16="http://schemas.microsoft.com/office/drawing/2014/main" id="{718C471F-C691-BBFD-A665-1580401897AD}"/>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9" name="object 4">
            <a:extLst>
              <a:ext uri="{FF2B5EF4-FFF2-40B4-BE49-F238E27FC236}">
                <a16:creationId xmlns:a16="http://schemas.microsoft.com/office/drawing/2014/main" id="{D19419BB-338B-2868-EC45-730A3ADA71C4}"/>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50" name="object 4">
            <a:extLst>
              <a:ext uri="{FF2B5EF4-FFF2-40B4-BE49-F238E27FC236}">
                <a16:creationId xmlns:a16="http://schemas.microsoft.com/office/drawing/2014/main" id="{6CE7FCB7-8B52-4096-846B-14DAF1CAC4F3}"/>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pic>
        <p:nvPicPr>
          <p:cNvPr id="3" name="Picture 2" descr="A white square with a letter&#10;&#10;Description automatically generated">
            <a:hlinkClick r:id="rId13" action="ppaction://hlinksldjump"/>
            <a:extLst>
              <a:ext uri="{FF2B5EF4-FFF2-40B4-BE49-F238E27FC236}">
                <a16:creationId xmlns:a16="http://schemas.microsoft.com/office/drawing/2014/main" id="{43FE52B1-7669-4748-0BF3-76A33DF400C3}"/>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80640" r="12357" b="2224"/>
          <a:stretch/>
        </p:blipFill>
        <p:spPr>
          <a:xfrm>
            <a:off x="8799584" y="356209"/>
            <a:ext cx="608442" cy="603352"/>
          </a:xfrm>
          <a:prstGeom prst="rect">
            <a:avLst/>
          </a:prstGeom>
        </p:spPr>
      </p:pic>
      <p:pic>
        <p:nvPicPr>
          <p:cNvPr id="4" name="Picture 3" descr="A white letter on a grey square&#10;&#10;Description automatically generated">
            <a:hlinkClick r:id="rId17" action="ppaction://hlinksldjump"/>
            <a:extLst>
              <a:ext uri="{FF2B5EF4-FFF2-40B4-BE49-F238E27FC236}">
                <a16:creationId xmlns:a16="http://schemas.microsoft.com/office/drawing/2014/main" id="{56743920-9845-AFFF-A765-086BF35469AD}"/>
              </a:ext>
            </a:extLst>
          </p:cNvPr>
          <p:cNvPicPr>
            <a:picLocks noChangeAspect="1"/>
          </p:cNvPicPr>
          <p:nvPr/>
        </p:nvPicPr>
        <p:blipFill rotWithShape="1">
          <a:blip r:embed="rId18">
            <a:extLst>
              <a:ext uri="{28A0092B-C50C-407E-A947-70E740481C1C}">
                <a14:useLocalDpi xmlns:a14="http://schemas.microsoft.com/office/drawing/2010/main" val="0"/>
              </a:ext>
            </a:extLst>
          </a:blip>
          <a:srcRect l="9224" t="11562" r="24809" b="10635"/>
          <a:stretch/>
        </p:blipFill>
        <p:spPr>
          <a:xfrm>
            <a:off x="2848967" y="338538"/>
            <a:ext cx="625392" cy="622191"/>
          </a:xfrm>
          <a:prstGeom prst="rect">
            <a:avLst/>
          </a:prstGeom>
        </p:spPr>
      </p:pic>
      <p:pic>
        <p:nvPicPr>
          <p:cNvPr id="7" name="Picture 6" descr="A white square with a letter&#10;&#10;Description automatically generated">
            <a:hlinkClick r:id="rId11" action="ppaction://hlinksldjump"/>
            <a:extLst>
              <a:ext uri="{FF2B5EF4-FFF2-40B4-BE49-F238E27FC236}">
                <a16:creationId xmlns:a16="http://schemas.microsoft.com/office/drawing/2014/main" id="{E2707C85-86F2-6BBF-8592-87CB396AF7A6}"/>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568" r="12357" b="80296"/>
          <a:stretch/>
        </p:blipFill>
        <p:spPr>
          <a:xfrm>
            <a:off x="4308392" y="358665"/>
            <a:ext cx="608442" cy="603352"/>
          </a:xfrm>
          <a:prstGeom prst="rect">
            <a:avLst/>
          </a:prstGeom>
        </p:spPr>
      </p:pic>
      <p:pic>
        <p:nvPicPr>
          <p:cNvPr id="9" name="Picture 8" descr="A white square with a letter&#10;&#10;Description automatically generated">
            <a:hlinkClick r:id="rId12" action="ppaction://hlinksldjump"/>
            <a:extLst>
              <a:ext uri="{FF2B5EF4-FFF2-40B4-BE49-F238E27FC236}">
                <a16:creationId xmlns:a16="http://schemas.microsoft.com/office/drawing/2014/main" id="{C602219C-9DD3-B467-B11E-B99D46E0617D}"/>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8934" r="12357" b="53930"/>
          <a:stretch/>
        </p:blipFill>
        <p:spPr>
          <a:xfrm>
            <a:off x="5797508" y="368574"/>
            <a:ext cx="608442" cy="603352"/>
          </a:xfrm>
          <a:prstGeom prst="rect">
            <a:avLst/>
          </a:prstGeom>
        </p:spPr>
      </p:pic>
      <p:grpSp>
        <p:nvGrpSpPr>
          <p:cNvPr id="10" name="Group 9">
            <a:extLst>
              <a:ext uri="{FF2B5EF4-FFF2-40B4-BE49-F238E27FC236}">
                <a16:creationId xmlns:a16="http://schemas.microsoft.com/office/drawing/2014/main" id="{73FCFE3C-EF99-9657-67B5-0226B07C4871}"/>
              </a:ext>
            </a:extLst>
          </p:cNvPr>
          <p:cNvGrpSpPr/>
          <p:nvPr/>
        </p:nvGrpSpPr>
        <p:grpSpPr>
          <a:xfrm>
            <a:off x="1411236" y="1856181"/>
            <a:ext cx="9358869" cy="91576"/>
            <a:chOff x="1411236" y="1688541"/>
            <a:chExt cx="9358869" cy="91576"/>
          </a:xfrm>
          <a:solidFill>
            <a:srgbClr val="B97000">
              <a:alpha val="40000"/>
            </a:srgbClr>
          </a:solidFill>
        </p:grpSpPr>
        <p:sp>
          <p:nvSpPr>
            <p:cNvPr id="11" name="Rectangle 10">
              <a:extLst>
                <a:ext uri="{FF2B5EF4-FFF2-40B4-BE49-F238E27FC236}">
                  <a16:creationId xmlns:a16="http://schemas.microsoft.com/office/drawing/2014/main" id="{D9A1A406-5CCB-1DA2-A8CE-A6623DA60717}"/>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A0C9B3E-8829-9AE6-8CF0-5EB8FFAB106C}"/>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BCE603-0957-BCAD-D2BF-64D24E701B5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A43A40B-4915-B74D-CE26-854CCA595541}"/>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9695D0A-98F3-7D2E-9211-1FA22BC626BF}"/>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D439A13D-D1C5-95DD-1C91-C3BFDD64BDDC}"/>
              </a:ext>
            </a:extLst>
          </p:cNvPr>
          <p:cNvSpPr/>
          <p:nvPr/>
        </p:nvSpPr>
        <p:spPr>
          <a:xfrm>
            <a:off x="7774543" y="3765509"/>
            <a:ext cx="178927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B56700"/>
                </a:solidFill>
                <a:latin typeface="Garamond" panose="02020404030301010803" pitchFamily="18" charset="0"/>
                <a:ea typeface="Palatino" pitchFamily="2" charset="77"/>
                <a:sym typeface="Wingdings" panose="05000000000000000000" pitchFamily="2" charset="2"/>
              </a:rPr>
              <a:t>assertiveness</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sym typeface="Wingdings" panose="05000000000000000000" pitchFamily="2" charset="2"/>
              </a:rPr>
              <a:t> &lt;--&gt; </a:t>
            </a:r>
            <a:r>
              <a:rPr kumimoji="0" lang="en-US" sz="1100" u="none" strike="noStrike" kern="1200" cap="none" spc="0" normalizeH="0" baseline="0" noProof="0" dirty="0">
                <a:ln>
                  <a:noFill/>
                </a:ln>
                <a:solidFill>
                  <a:srgbClr val="B56700"/>
                </a:solidFill>
                <a:effectLst/>
                <a:uLnTx/>
                <a:uFillTx/>
                <a:latin typeface="Garamond" panose="02020404030301010803" pitchFamily="18" charset="0"/>
                <a:ea typeface="Palatino" pitchFamily="2" charset="77"/>
              </a:rPr>
              <a:t>reluctance</a:t>
            </a:r>
          </a:p>
        </p:txBody>
      </p:sp>
      <p:sp>
        <p:nvSpPr>
          <p:cNvPr id="20" name="object 4">
            <a:extLst>
              <a:ext uri="{FF2B5EF4-FFF2-40B4-BE49-F238E27FC236}">
                <a16:creationId xmlns:a16="http://schemas.microsoft.com/office/drawing/2014/main" id="{E202C603-CE8D-2049-9FF8-8924A37CFF74}"/>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R</a:t>
            </a:r>
            <a:r>
              <a:rPr lang="en-US" sz="1000" dirty="0" err="1">
                <a:latin typeface="Verdana" panose="020B0604030504040204" pitchFamily="34" charset="0"/>
                <a:cs typeface="Lucida Grande" panose="020B0600040502020204" pitchFamily="34" charset="0"/>
              </a:rPr>
              <a:t>eserve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21" name="object 4">
            <a:extLst>
              <a:ext uri="{FF2B5EF4-FFF2-40B4-BE49-F238E27FC236}">
                <a16:creationId xmlns:a16="http://schemas.microsoft.com/office/drawing/2014/main" id="{17E711DE-CABB-CECE-69CE-69B40C36B948}"/>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R</a:t>
            </a:r>
            <a:r>
              <a:rPr lang="en-US" sz="1000" dirty="0" err="1">
                <a:latin typeface="Verdana" panose="020B0604030504040204" pitchFamily="34" charset="0"/>
                <a:cs typeface="Lucida Grande" panose="020B0600040502020204" pitchFamily="34" charset="0"/>
              </a:rPr>
              <a:t>eserve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22" name="object 4">
            <a:extLst>
              <a:ext uri="{FF2B5EF4-FFF2-40B4-BE49-F238E27FC236}">
                <a16:creationId xmlns:a16="http://schemas.microsoft.com/office/drawing/2014/main" id="{948D42DC-E089-183B-BC9D-F7C471B52F8C}"/>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R</a:t>
            </a:r>
            <a:r>
              <a:rPr lang="en-US" sz="1000" dirty="0" err="1">
                <a:latin typeface="Verdana" panose="020B0604030504040204" pitchFamily="34" charset="0"/>
                <a:cs typeface="Lucida Grande" panose="020B0600040502020204" pitchFamily="34" charset="0"/>
              </a:rPr>
              <a:t>eserve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2606749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6A71163-455F-128A-43FE-4609213108A9}"/>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4" name="Rectangle 43">
            <a:extLst>
              <a:ext uri="{FF2B5EF4-FFF2-40B4-BE49-F238E27FC236}">
                <a16:creationId xmlns:a16="http://schemas.microsoft.com/office/drawing/2014/main" id="{F8EE8F8A-11EF-94E8-DC51-E8708137494E}"/>
              </a:ext>
            </a:extLst>
          </p:cNvPr>
          <p:cNvSpPr/>
          <p:nvPr/>
        </p:nvSpPr>
        <p:spPr>
          <a:xfrm>
            <a:off x="-1" y="4328068"/>
            <a:ext cx="12191999" cy="2622240"/>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bject 4">
            <a:extLst>
              <a:ext uri="{FF2B5EF4-FFF2-40B4-BE49-F238E27FC236}">
                <a16:creationId xmlns:a16="http://schemas.microsoft.com/office/drawing/2014/main" id="{8771FE7D-7090-83F7-80E7-923199B3C34F}"/>
              </a:ext>
            </a:extLst>
          </p:cNvPr>
          <p:cNvSpPr txBox="1">
            <a:spLocks/>
          </p:cNvSpPr>
          <p:nvPr/>
        </p:nvSpPr>
        <p:spPr>
          <a:xfrm>
            <a:off x="5379675" y="4835171"/>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1400" b="1" u="none" strike="noStrike" kern="1200" cap="none" spc="0" normalizeH="0" baseline="0" noProof="0" dirty="0" err="1">
                <a:ln>
                  <a:noFill/>
                </a:ln>
                <a:solidFill>
                  <a:srgbClr val="498A1B"/>
                </a:solidFill>
                <a:effectLst/>
                <a:uLnTx/>
                <a:uFillTx/>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39" name="Picture 38" descr="A logo with a black background&#10;&#10;Description automatically generated">
            <a:hlinkClick r:id="rId3" action="ppaction://hlinksldjump"/>
            <a:extLst>
              <a:ext uri="{FF2B5EF4-FFF2-40B4-BE49-F238E27FC236}">
                <a16:creationId xmlns:a16="http://schemas.microsoft.com/office/drawing/2014/main" id="{BB6382AE-C8F4-5FCE-87B4-CD5CBD778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sp>
        <p:nvSpPr>
          <p:cNvPr id="33" name="Title 32">
            <a:extLst>
              <a:ext uri="{FF2B5EF4-FFF2-40B4-BE49-F238E27FC236}">
                <a16:creationId xmlns:a16="http://schemas.microsoft.com/office/drawing/2014/main" id="{1AEDF04E-A5AD-4751-AAEF-B54233CBAF56}"/>
              </a:ext>
            </a:extLst>
          </p:cNvPr>
          <p:cNvSpPr>
            <a:spLocks noGrp="1"/>
          </p:cNvSpPr>
          <p:nvPr>
            <p:ph type="title" idx="4294967295"/>
          </p:nvPr>
        </p:nvSpPr>
        <p:spPr/>
        <p:txBody>
          <a:bodyPr/>
          <a:lstStyle/>
          <a:p>
            <a:r>
              <a:rPr lang="en-US">
                <a:solidFill>
                  <a:schemeClr val="bg1"/>
                </a:solidFill>
              </a:rPr>
              <a:t>Consolidation</a:t>
            </a:r>
          </a:p>
        </p:txBody>
      </p:sp>
      <p:sp>
        <p:nvSpPr>
          <p:cNvPr id="2" name="object 4">
            <a:extLst>
              <a:ext uri="{FF2B5EF4-FFF2-40B4-BE49-F238E27FC236}">
                <a16:creationId xmlns:a16="http://schemas.microsoft.com/office/drawing/2014/main" id="{CA67224D-0C16-4671-9B98-5E855E8D484D}"/>
              </a:ext>
            </a:extLst>
          </p:cNvPr>
          <p:cNvSpPr txBox="1">
            <a:spLocks/>
          </p:cNvSpPr>
          <p:nvPr/>
        </p:nvSpPr>
        <p:spPr>
          <a:xfrm>
            <a:off x="1670663" y="2724633"/>
            <a:ext cx="2624488" cy="46987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Flexible, task-switcher, spontaneous, comfortable with ambiguity, able to “make do” with less, rules=guidelines</a:t>
            </a:r>
          </a:p>
        </p:txBody>
      </p:sp>
      <p:sp>
        <p:nvSpPr>
          <p:cNvPr id="3" name="object 4">
            <a:extLst>
              <a:ext uri="{FF2B5EF4-FFF2-40B4-BE49-F238E27FC236}">
                <a16:creationId xmlns:a16="http://schemas.microsoft.com/office/drawing/2014/main" id="{CA67224D-0C16-4671-9B98-5E855E8D484D}"/>
              </a:ext>
            </a:extLst>
          </p:cNvPr>
          <p:cNvSpPr txBox="1">
            <a:spLocks/>
          </p:cNvSpPr>
          <p:nvPr/>
        </p:nvSpPr>
        <p:spPr>
          <a:xfrm>
            <a:off x="1670664" y="3460793"/>
            <a:ext cx="2276304" cy="31906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Distractible (and distracting to others), disorganized, irresponsible, unproductive</a:t>
            </a:r>
          </a:p>
        </p:txBody>
      </p:sp>
      <p:sp>
        <p:nvSpPr>
          <p:cNvPr id="4" name="object 4">
            <a:extLst>
              <a:ext uri="{FF2B5EF4-FFF2-40B4-BE49-F238E27FC236}">
                <a16:creationId xmlns:a16="http://schemas.microsoft.com/office/drawing/2014/main" id="{CA67224D-0C16-4671-9B98-5E855E8D484D}"/>
              </a:ext>
            </a:extLst>
          </p:cNvPr>
          <p:cNvSpPr txBox="1">
            <a:spLocks/>
          </p:cNvSpPr>
          <p:nvPr/>
        </p:nvSpPr>
        <p:spPr>
          <a:xfrm>
            <a:off x="5026518" y="2724633"/>
            <a:ext cx="2732932" cy="6222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Switches tasks or proceeds linearly according to needs of the situation, uses plans and organization to achieve objectives instead of being ruled by them</a:t>
            </a:r>
          </a:p>
        </p:txBody>
      </p:sp>
      <p:sp>
        <p:nvSpPr>
          <p:cNvPr id="5" name="object 4">
            <a:extLst>
              <a:ext uri="{FF2B5EF4-FFF2-40B4-BE49-F238E27FC236}">
                <a16:creationId xmlns:a16="http://schemas.microsoft.com/office/drawing/2014/main" id="{CA67224D-0C16-4671-9B98-5E855E8D484D}"/>
              </a:ext>
            </a:extLst>
          </p:cNvPr>
          <p:cNvSpPr txBox="1">
            <a:spLocks/>
          </p:cNvSpPr>
          <p:nvPr/>
        </p:nvSpPr>
        <p:spPr>
          <a:xfrm>
            <a:off x="5026520" y="3460793"/>
            <a:ext cx="2642940" cy="46987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Lacks sustained and disciplined focus and structure necessary for immediate and long-term projects</a:t>
            </a:r>
          </a:p>
        </p:txBody>
      </p:sp>
      <p:sp>
        <p:nvSpPr>
          <p:cNvPr id="6" name="object 4">
            <a:extLst>
              <a:ext uri="{FF2B5EF4-FFF2-40B4-BE49-F238E27FC236}">
                <a16:creationId xmlns:a16="http://schemas.microsoft.com/office/drawing/2014/main" id="{CA67224D-0C16-4671-9B98-5E855E8D484D}"/>
              </a:ext>
            </a:extLst>
          </p:cNvPr>
          <p:cNvSpPr txBox="1">
            <a:spLocks/>
          </p:cNvSpPr>
          <p:nvPr/>
        </p:nvSpPr>
        <p:spPr>
          <a:xfrm>
            <a:off x="8958479" y="2719814"/>
            <a:ext cx="1947993" cy="31906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Focused, planful, disciplined, sequential, dependable, rules=rules</a:t>
            </a:r>
          </a:p>
        </p:txBody>
      </p:sp>
      <p:sp>
        <p:nvSpPr>
          <p:cNvPr id="7" name="object 4">
            <a:extLst>
              <a:ext uri="{FF2B5EF4-FFF2-40B4-BE49-F238E27FC236}">
                <a16:creationId xmlns:a16="http://schemas.microsoft.com/office/drawing/2014/main" id="{CA67224D-0C16-4671-9B98-5E855E8D484D}"/>
              </a:ext>
            </a:extLst>
          </p:cNvPr>
          <p:cNvSpPr txBox="1">
            <a:spLocks/>
          </p:cNvSpPr>
          <p:nvPr/>
        </p:nvSpPr>
        <p:spPr>
          <a:xfrm>
            <a:off x="8958479" y="3445553"/>
            <a:ext cx="1947993" cy="321755"/>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defTabSz="914400" rtl="0" eaLnBrk="1" fontAlgn="auto" latinLnBrk="0" hangingPunct="1">
              <a:lnSpc>
                <a:spcPct val="90000"/>
              </a:lnSpc>
              <a:spcBef>
                <a:spcPts val="100"/>
              </a:spcBef>
              <a:spcAft>
                <a:spcPts val="600"/>
              </a:spcAft>
              <a:buClrTx/>
              <a:buSzTx/>
              <a:buFontTx/>
              <a:buNone/>
              <a:tabLst/>
              <a:defRPr/>
            </a:pPr>
            <a:r>
              <a:rPr kumimoji="0" lang="en-US" sz="1100" u="none" strike="noStrike" kern="1200" cap="none" spc="0" normalizeH="0" baseline="0" noProof="0" dirty="0">
                <a:ln>
                  <a:noFill/>
                </a:ln>
                <a:solidFill>
                  <a:prstClr val="black"/>
                </a:solidFill>
                <a:effectLst/>
                <a:uLnTx/>
                <a:uFillTx/>
                <a:latin typeface="Garamond" panose="02020404030301010803" pitchFamily="18" charset="0"/>
                <a:ea typeface="Palatino" pitchFamily="2" charset="77"/>
              </a:rPr>
              <a:t>Demanding, rigid, compulsive, over-driven/ambitious</a:t>
            </a:r>
          </a:p>
        </p:txBody>
      </p:sp>
      <p:sp>
        <p:nvSpPr>
          <p:cNvPr id="14" name="object 7">
            <a:extLst>
              <a:ext uri="{FF2B5EF4-FFF2-40B4-BE49-F238E27FC236}">
                <a16:creationId xmlns:a16="http://schemas.microsoft.com/office/drawing/2014/main" id="{7DB41899-63AD-47DD-A8FC-B501F2FEC03C}"/>
              </a:ext>
            </a:extLst>
          </p:cNvPr>
          <p:cNvSpPr txBox="1"/>
          <p:nvPr/>
        </p:nvSpPr>
        <p:spPr>
          <a:xfrm>
            <a:off x="2760346" y="348830"/>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N</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15" name="object 7">
            <a:extLst>
              <a:ext uri="{FF2B5EF4-FFF2-40B4-BE49-F238E27FC236}">
                <a16:creationId xmlns:a16="http://schemas.microsoft.com/office/drawing/2014/main" id="{7DB41899-63AD-47DD-A8FC-B501F2FEC03C}"/>
              </a:ext>
            </a:extLst>
          </p:cNvPr>
          <p:cNvSpPr txBox="1"/>
          <p:nvPr/>
        </p:nvSpPr>
        <p:spPr>
          <a:xfrm>
            <a:off x="4230772" y="339788"/>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E</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16" name="object 7">
            <a:extLst>
              <a:ext uri="{FF2B5EF4-FFF2-40B4-BE49-F238E27FC236}">
                <a16:creationId xmlns:a16="http://schemas.microsoft.com/office/drawing/2014/main" id="{7DB41899-63AD-47DD-A8FC-B501F2FEC03C}"/>
              </a:ext>
            </a:extLst>
          </p:cNvPr>
          <p:cNvSpPr txBox="1"/>
          <p:nvPr/>
        </p:nvSpPr>
        <p:spPr>
          <a:xfrm>
            <a:off x="5732952" y="342803"/>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O</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17" name="object 7">
            <a:extLst>
              <a:ext uri="{FF2B5EF4-FFF2-40B4-BE49-F238E27FC236}">
                <a16:creationId xmlns:a16="http://schemas.microsoft.com/office/drawing/2014/main" id="{7DB41899-63AD-47DD-A8FC-B501F2FEC03C}"/>
              </a:ext>
            </a:extLst>
          </p:cNvPr>
          <p:cNvSpPr txBox="1"/>
          <p:nvPr/>
        </p:nvSpPr>
        <p:spPr>
          <a:xfrm>
            <a:off x="7235132" y="348832"/>
            <a:ext cx="670559"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0" normalizeH="0" baseline="0" noProof="0">
                <a:ln>
                  <a:noFill/>
                </a:ln>
                <a:solidFill>
                  <a:prstClr val="white">
                    <a:lumMod val="85000"/>
                  </a:prstClr>
                </a:solidFill>
                <a:effectLst/>
                <a:uLnTx/>
                <a:uFillTx/>
                <a:latin typeface="Raleway"/>
                <a:ea typeface="+mn-ea"/>
                <a:cs typeface="Raleway"/>
              </a:rPr>
              <a:t>A</a:t>
            </a:r>
            <a:endParaRPr kumimoji="0" lang="en-US" sz="2000" b="1" i="0" u="none" strike="noStrike" kern="1200" cap="none" spc="0" normalizeH="0" baseline="0" noProof="0">
              <a:ln>
                <a:noFill/>
              </a:ln>
              <a:solidFill>
                <a:prstClr val="white">
                  <a:lumMod val="85000"/>
                </a:prstClr>
              </a:solidFill>
              <a:effectLst/>
              <a:uLnTx/>
              <a:uFillTx/>
              <a:latin typeface="Raleway"/>
              <a:ea typeface="+mn-ea"/>
              <a:cs typeface="Raleway"/>
            </a:endParaRPr>
          </a:p>
        </p:txBody>
      </p:sp>
      <p:sp>
        <p:nvSpPr>
          <p:cNvPr id="19" name="Isosceles Triangle 18"/>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0" name="Isosceles Triangle 19"/>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1" name="Isosceles Triangle 20"/>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2" name="Isosceles Triangle 21"/>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3" name="Isosceles Triangle 22"/>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p:cNvGrpSpPr/>
          <p:nvPr/>
        </p:nvGrpSpPr>
        <p:grpSpPr>
          <a:xfrm>
            <a:off x="1117348" y="5420147"/>
            <a:ext cx="8251335" cy="399626"/>
            <a:chOff x="2821581" y="5420147"/>
            <a:chExt cx="8251335" cy="399626"/>
          </a:xfrm>
          <a:solidFill>
            <a:srgbClr val="498A1B"/>
          </a:solidFill>
          <a:effectLst/>
        </p:grpSpPr>
        <p:sp>
          <p:nvSpPr>
            <p:cNvPr id="34" name="Rounded Rectangle 33">
              <a:hlinkClick r:id="rId5" action="ppaction://hlinksldjump"/>
            </p:cNvPr>
            <p:cNvSpPr/>
            <p:nvPr/>
          </p:nvSpPr>
          <p:spPr>
            <a:xfrm>
              <a:off x="2821581" y="5420147"/>
              <a:ext cx="1468401" cy="399626"/>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C1: Perfectionism</a:t>
              </a:r>
            </a:p>
          </p:txBody>
        </p:sp>
        <p:sp>
          <p:nvSpPr>
            <p:cNvPr id="35" name="Rounded Rectangle 34">
              <a:hlinkClick r:id="rId6" action="ppaction://hlinksldjump"/>
            </p:cNvPr>
            <p:cNvSpPr/>
            <p:nvPr/>
          </p:nvSpPr>
          <p:spPr>
            <a:xfrm>
              <a:off x="4517315" y="5420147"/>
              <a:ext cx="1468401" cy="399626"/>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C2: Organization</a:t>
              </a:r>
            </a:p>
          </p:txBody>
        </p:sp>
        <p:sp>
          <p:nvSpPr>
            <p:cNvPr id="36" name="Rounded Rectangle 35">
              <a:hlinkClick r:id="rId7" action="ppaction://hlinksldjump"/>
            </p:cNvPr>
            <p:cNvSpPr/>
            <p:nvPr/>
          </p:nvSpPr>
          <p:spPr>
            <a:xfrm>
              <a:off x="6213049" y="5420147"/>
              <a:ext cx="1468401" cy="399626"/>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C3: Drive</a:t>
              </a:r>
            </a:p>
          </p:txBody>
        </p:sp>
        <p:sp>
          <p:nvSpPr>
            <p:cNvPr id="37" name="Rounded Rectangle 36">
              <a:hlinkClick r:id="rId8" action="ppaction://hlinksldjump"/>
            </p:cNvPr>
            <p:cNvSpPr/>
            <p:nvPr/>
          </p:nvSpPr>
          <p:spPr>
            <a:xfrm>
              <a:off x="7908783" y="5420147"/>
              <a:ext cx="1468401" cy="399626"/>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C4: Concentration</a:t>
              </a:r>
            </a:p>
          </p:txBody>
        </p:sp>
        <p:sp>
          <p:nvSpPr>
            <p:cNvPr id="55" name="Rounded Rectangle 54">
              <a:hlinkClick r:id="rId9" action="ppaction://hlinksldjump"/>
            </p:cNvPr>
            <p:cNvSpPr/>
            <p:nvPr/>
          </p:nvSpPr>
          <p:spPr>
            <a:xfrm>
              <a:off x="9604515" y="5420147"/>
              <a:ext cx="1468401" cy="399626"/>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solidFill>
                  <a:effectLst/>
                  <a:uLnTx/>
                  <a:uFillTx/>
                  <a:latin typeface="Verdana" panose="020B0604030504040204" pitchFamily="34" charset="0"/>
                  <a:cs typeface="Lucida Grande" panose="020B0600040502020204" pitchFamily="34" charset="0"/>
                </a:rPr>
                <a:t>C5: </a:t>
              </a:r>
              <a:r>
                <a:rPr kumimoji="0" lang="en-US" sz="900" b="1" u="none" strike="noStrike" kern="1200" cap="none" spc="-40" normalizeH="0" baseline="0" noProof="0" dirty="0" err="1">
                  <a:ln>
                    <a:noFill/>
                  </a:ln>
                  <a:solidFill>
                    <a:prstClr val="white"/>
                  </a:solidFill>
                  <a:effectLst/>
                  <a:uLnTx/>
                  <a:uFillTx/>
                  <a:latin typeface="Verdana" panose="020B0604030504040204" pitchFamily="34" charset="0"/>
                  <a:cs typeface="Lucida Grande" panose="020B0600040502020204" pitchFamily="34" charset="0"/>
                </a:rPr>
                <a:t>Methodicalness</a:t>
              </a:r>
              <a:endParaRPr kumimoji="0" lang="en-US" sz="900" b="1" u="none" strike="noStrike" kern="1200" cap="none" spc="-40" normalizeH="0" baseline="0" noProof="0" dirty="0">
                <a:ln>
                  <a:noFill/>
                </a:ln>
                <a:solidFill>
                  <a:prstClr val="white"/>
                </a:solidFill>
                <a:effectLst/>
                <a:uLnTx/>
                <a:uFillTx/>
                <a:latin typeface="Verdana" panose="020B0604030504040204" pitchFamily="34" charset="0"/>
                <a:cs typeface="Lucida Grande" panose="020B0600040502020204" pitchFamily="34" charset="0"/>
              </a:endParaRPr>
            </a:p>
          </p:txBody>
        </p:sp>
      </p:grpSp>
      <p:sp>
        <p:nvSpPr>
          <p:cNvPr id="47" name="Rectangle 46">
            <a:hlinkClick r:id="rId10" action="ppaction://hlinksldjump"/>
            <a:extLst>
              <a:ext uri="{FF2B5EF4-FFF2-40B4-BE49-F238E27FC236}">
                <a16:creationId xmlns:a16="http://schemas.microsoft.com/office/drawing/2014/main" id="{73733A1F-2EBB-4436-A520-2EFA6A6CCA81}"/>
              </a:ext>
            </a:extLst>
          </p:cNvPr>
          <p:cNvSpPr/>
          <p:nvPr/>
        </p:nvSpPr>
        <p:spPr>
          <a:xfrm>
            <a:off x="2760346"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hlinkClick r:id="rId11" action="ppaction://hlinksldjump"/>
            <a:extLst>
              <a:ext uri="{FF2B5EF4-FFF2-40B4-BE49-F238E27FC236}">
                <a16:creationId xmlns:a16="http://schemas.microsoft.com/office/drawing/2014/main" id="{AC1333EA-D47C-4D26-8333-7215322165BF}"/>
              </a:ext>
            </a:extLst>
          </p:cNvPr>
          <p:cNvSpPr/>
          <p:nvPr/>
        </p:nvSpPr>
        <p:spPr>
          <a:xfrm>
            <a:off x="4246649" y="0"/>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hlinkClick r:id="rId12" action="ppaction://hlinksldjump"/>
            <a:extLst>
              <a:ext uri="{FF2B5EF4-FFF2-40B4-BE49-F238E27FC236}">
                <a16:creationId xmlns:a16="http://schemas.microsoft.com/office/drawing/2014/main" id="{856A45E9-42A9-45AE-9F34-B2AA43A15155}"/>
              </a:ext>
            </a:extLst>
          </p:cNvPr>
          <p:cNvSpPr/>
          <p:nvPr/>
        </p:nvSpPr>
        <p:spPr>
          <a:xfrm>
            <a:off x="5730345"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 action="ppaction://noaction"/>
            <a:extLst>
              <a:ext uri="{FF2B5EF4-FFF2-40B4-BE49-F238E27FC236}">
                <a16:creationId xmlns:a16="http://schemas.microsoft.com/office/drawing/2014/main" id="{E18E852D-0EB7-4BAB-B9CA-3E53A2A720A3}"/>
              </a:ext>
            </a:extLst>
          </p:cNvPr>
          <p:cNvSpPr/>
          <p:nvPr/>
        </p:nvSpPr>
        <p:spPr>
          <a:xfrm>
            <a:off x="7204331" y="8232"/>
            <a:ext cx="731520" cy="9144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hlinkClick r:id="rId11" action="ppaction://hlinksldjump"/>
            <a:extLst>
              <a:ext uri="{FF2B5EF4-FFF2-40B4-BE49-F238E27FC236}">
                <a16:creationId xmlns:a16="http://schemas.microsoft.com/office/drawing/2014/main" id="{F434D420-8925-4FD7-BB6C-87683EDD64A4}"/>
              </a:ext>
            </a:extLst>
          </p:cNvPr>
          <p:cNvSpPr/>
          <p:nvPr/>
        </p:nvSpPr>
        <p:spPr>
          <a:xfrm>
            <a:off x="11304265" y="401724"/>
            <a:ext cx="437866" cy="39578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ounded Rectangle 54">
            <a:hlinkClick r:id="rId13" action="ppaction://hlinksldjump"/>
            <a:extLst>
              <a:ext uri="{FF2B5EF4-FFF2-40B4-BE49-F238E27FC236}">
                <a16:creationId xmlns:a16="http://schemas.microsoft.com/office/drawing/2014/main" id="{5326A806-64D5-4F51-ABF8-4E5BF7149243}"/>
              </a:ext>
            </a:extLst>
          </p:cNvPr>
          <p:cNvSpPr/>
          <p:nvPr/>
        </p:nvSpPr>
        <p:spPr>
          <a:xfrm>
            <a:off x="9596014" y="5420147"/>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solidFill>
                <a:effectLst/>
                <a:uLnTx/>
                <a:uFillTx/>
                <a:latin typeface="Verdana" panose="020B0604030504040204" pitchFamily="34" charset="0"/>
                <a:cs typeface="Lucida Grande" panose="020B0600040502020204" pitchFamily="34" charset="0"/>
              </a:rPr>
              <a:t>C6: Detail</a:t>
            </a:r>
          </a:p>
        </p:txBody>
      </p:sp>
      <p:pic>
        <p:nvPicPr>
          <p:cNvPr id="40" name="Picture 39" descr="A white letter on a grey square&#10;&#10;Description automatically generated">
            <a:hlinkClick r:id="rId14" action="ppaction://hlinksldjump"/>
            <a:extLst>
              <a:ext uri="{FF2B5EF4-FFF2-40B4-BE49-F238E27FC236}">
                <a16:creationId xmlns:a16="http://schemas.microsoft.com/office/drawing/2014/main" id="{6F00E820-6836-0A8B-0495-4AFFB158B0B7}"/>
              </a:ext>
            </a:extLst>
          </p:cNvPr>
          <p:cNvPicPr>
            <a:picLocks noChangeAspect="1"/>
          </p:cNvPicPr>
          <p:nvPr/>
        </p:nvPicPr>
        <p:blipFill rotWithShape="1">
          <a:blip r:embed="rId15">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41" name="Picture 40" descr="A white square with a letter&#10;&#10;Description automatically generated">
            <a:hlinkClick r:id="rId11" action="ppaction://hlinksldjump"/>
            <a:extLst>
              <a:ext uri="{FF2B5EF4-FFF2-40B4-BE49-F238E27FC236}">
                <a16:creationId xmlns:a16="http://schemas.microsoft.com/office/drawing/2014/main" id="{71EAB34E-5760-244A-3366-1C70F3A24C21}"/>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42" name="Picture 41" descr="A white square with a letter&#10;&#10;Description automatically generated">
            <a:hlinkClick r:id="rId12" action="ppaction://hlinksldjump"/>
            <a:extLst>
              <a:ext uri="{FF2B5EF4-FFF2-40B4-BE49-F238E27FC236}">
                <a16:creationId xmlns:a16="http://schemas.microsoft.com/office/drawing/2014/main" id="{C7F36199-E525-D100-AC0F-6CC36AF23A2D}"/>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43" name="Picture 42" descr="A white square with a letter&#10;&#10;Description automatically generated">
            <a:hlinkClick r:id="rId17" action="ppaction://hlinksldjump"/>
            <a:extLst>
              <a:ext uri="{FF2B5EF4-FFF2-40B4-BE49-F238E27FC236}">
                <a16:creationId xmlns:a16="http://schemas.microsoft.com/office/drawing/2014/main" id="{DF051E5C-6D83-61CC-DF29-B346AC2C2562}"/>
              </a:ext>
            </a:extLst>
          </p:cNvPr>
          <p:cNvPicPr>
            <a:picLocks noChangeAspect="1"/>
          </p:cNvPicPr>
          <p:nvPr/>
        </p:nvPicPr>
        <p:blipFill rotWithShape="1">
          <a:blip r:embed="rId16">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pic>
        <p:nvPicPr>
          <p:cNvPr id="62" name="Picture 61" descr="A green square with a white letter c&#10;&#10;Description automatically generated">
            <a:hlinkClick r:id="rId18" action="ppaction://hlinksldjump"/>
            <a:extLst>
              <a:ext uri="{FF2B5EF4-FFF2-40B4-BE49-F238E27FC236}">
                <a16:creationId xmlns:a16="http://schemas.microsoft.com/office/drawing/2014/main" id="{7DC78E53-7135-571D-193E-2E0245CC167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63" name="object 4">
            <a:extLst>
              <a:ext uri="{FF2B5EF4-FFF2-40B4-BE49-F238E27FC236}">
                <a16:creationId xmlns:a16="http://schemas.microsoft.com/office/drawing/2014/main" id="{CA4BDF4F-3D91-A3CD-FF12-1F3F413E9C29}"/>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64" name="object 4">
            <a:extLst>
              <a:ext uri="{FF2B5EF4-FFF2-40B4-BE49-F238E27FC236}">
                <a16:creationId xmlns:a16="http://schemas.microsoft.com/office/drawing/2014/main" id="{58CA2DAD-C29B-56BE-7AC3-08A3608D6363}"/>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65" name="object 4">
            <a:extLst>
              <a:ext uri="{FF2B5EF4-FFF2-40B4-BE49-F238E27FC236}">
                <a16:creationId xmlns:a16="http://schemas.microsoft.com/office/drawing/2014/main" id="{70CBE052-96D0-D598-C1A9-17875F514E85}"/>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66" name="object 4">
            <a:extLst>
              <a:ext uri="{FF2B5EF4-FFF2-40B4-BE49-F238E27FC236}">
                <a16:creationId xmlns:a16="http://schemas.microsoft.com/office/drawing/2014/main" id="{7022EF5C-D03B-9DEC-CD93-953DC921EB12}"/>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67" name="object 4">
            <a:extLst>
              <a:ext uri="{FF2B5EF4-FFF2-40B4-BE49-F238E27FC236}">
                <a16:creationId xmlns:a16="http://schemas.microsoft.com/office/drawing/2014/main" id="{CB0AC944-9A62-3572-7833-F15122582C5F}"/>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68" name="object 4">
            <a:extLst>
              <a:ext uri="{FF2B5EF4-FFF2-40B4-BE49-F238E27FC236}">
                <a16:creationId xmlns:a16="http://schemas.microsoft.com/office/drawing/2014/main" id="{511EC1B7-14ED-026B-43F5-21DDC10EEE9E}"/>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69" name="Rectangle 68">
            <a:extLst>
              <a:ext uri="{FF2B5EF4-FFF2-40B4-BE49-F238E27FC236}">
                <a16:creationId xmlns:a16="http://schemas.microsoft.com/office/drawing/2014/main" id="{16F2EE3A-2E3B-B791-C00B-75C089B521EE}"/>
              </a:ext>
            </a:extLst>
          </p:cNvPr>
          <p:cNvSpPr/>
          <p:nvPr/>
        </p:nvSpPr>
        <p:spPr>
          <a:xfrm>
            <a:off x="7473897" y="818588"/>
            <a:ext cx="3246084" cy="574516"/>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500" b="1"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5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70" name="Group 69">
            <a:extLst>
              <a:ext uri="{FF2B5EF4-FFF2-40B4-BE49-F238E27FC236}">
                <a16:creationId xmlns:a16="http://schemas.microsoft.com/office/drawing/2014/main" id="{8439EF03-E365-5A6A-DB57-4AE5BE507397}"/>
              </a:ext>
            </a:extLst>
          </p:cNvPr>
          <p:cNvGrpSpPr/>
          <p:nvPr/>
        </p:nvGrpSpPr>
        <p:grpSpPr>
          <a:xfrm>
            <a:off x="1411236" y="1856181"/>
            <a:ext cx="9358869" cy="91576"/>
            <a:chOff x="1411236" y="1688541"/>
            <a:chExt cx="9358869" cy="91576"/>
          </a:xfrm>
          <a:solidFill>
            <a:srgbClr val="498A1B">
              <a:alpha val="32941"/>
            </a:srgbClr>
          </a:solidFill>
        </p:grpSpPr>
        <p:sp>
          <p:nvSpPr>
            <p:cNvPr id="71" name="Rectangle 70">
              <a:extLst>
                <a:ext uri="{FF2B5EF4-FFF2-40B4-BE49-F238E27FC236}">
                  <a16:creationId xmlns:a16="http://schemas.microsoft.com/office/drawing/2014/main" id="{5B42471A-FD6E-3767-FC3B-F3EB2F627F71}"/>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3570A1DB-6814-1620-18BC-544478A20D34}"/>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98B206C9-53BC-2DBD-80ED-4F205C9F4BD4}"/>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75C97D4B-F98E-2A38-504C-EA447EA6351D}"/>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4CE89A90-5588-BD0F-BFF4-46A4B831747D}"/>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6" name="Picture 75">
            <a:extLst>
              <a:ext uri="{FF2B5EF4-FFF2-40B4-BE49-F238E27FC236}">
                <a16:creationId xmlns:a16="http://schemas.microsoft.com/office/drawing/2014/main" id="{F4DC01C5-D4A6-49CA-9D10-4066A6FAC35E}"/>
              </a:ext>
            </a:extLst>
          </p:cNvPr>
          <p:cNvPicPr>
            <a:picLocks noChangeAspect="1"/>
          </p:cNvPicPr>
          <p:nvPr/>
        </p:nvPicPr>
        <p:blipFill>
          <a:blip r:embed="rId20"/>
          <a:stretch>
            <a:fillRect/>
          </a:stretch>
        </p:blipFill>
        <p:spPr>
          <a:xfrm>
            <a:off x="1411236" y="2730675"/>
            <a:ext cx="145645" cy="150847"/>
          </a:xfrm>
          <a:prstGeom prst="rect">
            <a:avLst/>
          </a:prstGeom>
        </p:spPr>
      </p:pic>
      <p:pic>
        <p:nvPicPr>
          <p:cNvPr id="77" name="Picture 76">
            <a:extLst>
              <a:ext uri="{FF2B5EF4-FFF2-40B4-BE49-F238E27FC236}">
                <a16:creationId xmlns:a16="http://schemas.microsoft.com/office/drawing/2014/main" id="{FE90596B-1A30-5C5A-710A-2E31A2F40986}"/>
              </a:ext>
            </a:extLst>
          </p:cNvPr>
          <p:cNvPicPr>
            <a:picLocks noChangeAspect="1"/>
          </p:cNvPicPr>
          <p:nvPr/>
        </p:nvPicPr>
        <p:blipFill>
          <a:blip r:embed="rId21"/>
          <a:stretch>
            <a:fillRect/>
          </a:stretch>
        </p:blipFill>
        <p:spPr>
          <a:xfrm>
            <a:off x="1402593" y="3515954"/>
            <a:ext cx="166199" cy="172135"/>
          </a:xfrm>
          <a:prstGeom prst="rect">
            <a:avLst/>
          </a:prstGeom>
        </p:spPr>
      </p:pic>
      <p:pic>
        <p:nvPicPr>
          <p:cNvPr id="79" name="Picture 78">
            <a:extLst>
              <a:ext uri="{FF2B5EF4-FFF2-40B4-BE49-F238E27FC236}">
                <a16:creationId xmlns:a16="http://schemas.microsoft.com/office/drawing/2014/main" id="{0FEF8FC2-09B9-E737-8AC6-4C3138AC2C8D}"/>
              </a:ext>
            </a:extLst>
          </p:cNvPr>
          <p:cNvPicPr>
            <a:picLocks noChangeAspect="1"/>
          </p:cNvPicPr>
          <p:nvPr/>
        </p:nvPicPr>
        <p:blipFill>
          <a:blip r:embed="rId20"/>
          <a:stretch>
            <a:fillRect/>
          </a:stretch>
        </p:blipFill>
        <p:spPr>
          <a:xfrm>
            <a:off x="4726065" y="2719814"/>
            <a:ext cx="145645" cy="150847"/>
          </a:xfrm>
          <a:prstGeom prst="rect">
            <a:avLst/>
          </a:prstGeom>
        </p:spPr>
      </p:pic>
      <p:pic>
        <p:nvPicPr>
          <p:cNvPr id="80" name="Picture 79">
            <a:extLst>
              <a:ext uri="{FF2B5EF4-FFF2-40B4-BE49-F238E27FC236}">
                <a16:creationId xmlns:a16="http://schemas.microsoft.com/office/drawing/2014/main" id="{7F9687F5-A9DB-5A80-460F-01A42B3EBE34}"/>
              </a:ext>
            </a:extLst>
          </p:cNvPr>
          <p:cNvPicPr>
            <a:picLocks noChangeAspect="1"/>
          </p:cNvPicPr>
          <p:nvPr/>
        </p:nvPicPr>
        <p:blipFill>
          <a:blip r:embed="rId21"/>
          <a:stretch>
            <a:fillRect/>
          </a:stretch>
        </p:blipFill>
        <p:spPr>
          <a:xfrm>
            <a:off x="4717422" y="3505093"/>
            <a:ext cx="166199" cy="172135"/>
          </a:xfrm>
          <a:prstGeom prst="rect">
            <a:avLst/>
          </a:prstGeom>
        </p:spPr>
      </p:pic>
      <p:pic>
        <p:nvPicPr>
          <p:cNvPr id="81" name="Picture 80">
            <a:extLst>
              <a:ext uri="{FF2B5EF4-FFF2-40B4-BE49-F238E27FC236}">
                <a16:creationId xmlns:a16="http://schemas.microsoft.com/office/drawing/2014/main" id="{ABE2CE00-F3EC-FAA6-71E1-5700AB0BC984}"/>
              </a:ext>
            </a:extLst>
          </p:cNvPr>
          <p:cNvPicPr>
            <a:picLocks noChangeAspect="1"/>
          </p:cNvPicPr>
          <p:nvPr/>
        </p:nvPicPr>
        <p:blipFill>
          <a:blip r:embed="rId20"/>
          <a:stretch>
            <a:fillRect/>
          </a:stretch>
        </p:blipFill>
        <p:spPr>
          <a:xfrm>
            <a:off x="8698024" y="2719814"/>
            <a:ext cx="145645" cy="150847"/>
          </a:xfrm>
          <a:prstGeom prst="rect">
            <a:avLst/>
          </a:prstGeom>
        </p:spPr>
      </p:pic>
      <p:pic>
        <p:nvPicPr>
          <p:cNvPr id="82" name="Picture 81">
            <a:extLst>
              <a:ext uri="{FF2B5EF4-FFF2-40B4-BE49-F238E27FC236}">
                <a16:creationId xmlns:a16="http://schemas.microsoft.com/office/drawing/2014/main" id="{F59994D7-68D7-02A1-5010-71D054F0C8CF}"/>
              </a:ext>
            </a:extLst>
          </p:cNvPr>
          <p:cNvPicPr>
            <a:picLocks noChangeAspect="1"/>
          </p:cNvPicPr>
          <p:nvPr/>
        </p:nvPicPr>
        <p:blipFill>
          <a:blip r:embed="rId21"/>
          <a:stretch>
            <a:fillRect/>
          </a:stretch>
        </p:blipFill>
        <p:spPr>
          <a:xfrm>
            <a:off x="8689381" y="3505093"/>
            <a:ext cx="166199" cy="172135"/>
          </a:xfrm>
          <a:prstGeom prst="rect">
            <a:avLst/>
          </a:prstGeom>
        </p:spPr>
      </p:pic>
    </p:spTree>
    <p:extLst>
      <p:ext uri="{BB962C8B-B14F-4D97-AF65-F5344CB8AC3E}">
        <p14:creationId xmlns:p14="http://schemas.microsoft.com/office/powerpoint/2010/main" val="20881431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211358" y="3765509"/>
            <a:ext cx="1314784"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viable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polished</a:t>
            </a: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C5: </a:t>
            </a:r>
            <a:r>
              <a:rPr kumimoji="0" lang="en-US" sz="900" b="1" u="none" strike="noStrike" kern="1200" cap="none" spc="-40" normalizeH="0" baseline="0" noProof="0" dirty="0" err="1">
                <a:ln>
                  <a:noFill/>
                </a:ln>
                <a:solidFill>
                  <a:prstClr val="white">
                    <a:lumMod val="65000"/>
                  </a:prstClr>
                </a:solidFill>
                <a:effectLst/>
                <a:uLnTx/>
                <a:uFillTx/>
                <a:latin typeface="Verdana" panose="020B0604030504040204" pitchFamily="34" charset="0"/>
                <a:cs typeface="Lucida Grande" panose="020B0600040502020204" pitchFamily="34" charset="0"/>
              </a:rPr>
              <a:t>Methodicalness</a:t>
            </a:r>
            <a:endPar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462178"/>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Do you tend to focus on the quantity of your work over quality</a:t>
            </a:r>
            <a:r>
              <a:rPr kumimoji="0" lang="en-US" sz="1600" b="1"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 - </a:t>
            </a: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that there is a “good enough” standard? </a:t>
            </a:r>
          </a:p>
        </p:txBody>
      </p:sp>
      <p:grpSp>
        <p:nvGrpSpPr>
          <p:cNvPr id="91" name="Group 90">
            <a:extLst>
              <a:ext uri="{FF2B5EF4-FFF2-40B4-BE49-F238E27FC236}">
                <a16:creationId xmlns:a16="http://schemas.microsoft.com/office/drawing/2014/main" id="{64802E98-0C47-E115-2449-3C013F5B2649}"/>
              </a:ext>
            </a:extLst>
          </p:cNvPr>
          <p:cNvGrpSpPr/>
          <p:nvPr/>
        </p:nvGrpSpPr>
        <p:grpSpPr>
          <a:xfrm>
            <a:off x="1419881" y="4900058"/>
            <a:ext cx="9358869" cy="91576"/>
            <a:chOff x="1411236" y="1688541"/>
            <a:chExt cx="9358869" cy="91576"/>
          </a:xfrm>
          <a:solidFill>
            <a:srgbClr val="FBF4F0">
              <a:alpha val="40000"/>
            </a:srgbClr>
          </a:solidFill>
        </p:grpSpPr>
        <p:sp>
          <p:nvSpPr>
            <p:cNvPr id="92" name="Rectangle 91">
              <a:hlinkClick r:id="rId11" action="ppaction://hlinksldjump"/>
              <a:extLst>
                <a:ext uri="{FF2B5EF4-FFF2-40B4-BE49-F238E27FC236}">
                  <a16:creationId xmlns:a16="http://schemas.microsoft.com/office/drawing/2014/main" id="{6CA1AA49-2D73-B86F-B7F6-934864760566}"/>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a:hlinkClick r:id="rId11" action="ppaction://hlinksldjump"/>
              <a:extLst>
                <a:ext uri="{FF2B5EF4-FFF2-40B4-BE49-F238E27FC236}">
                  <a16:creationId xmlns:a16="http://schemas.microsoft.com/office/drawing/2014/main" id="{EC0D4D87-3B61-D21A-EA0E-FBB72BB35BF6}"/>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883A214D-85A9-A323-9920-F6D6D8333DA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43CFC488-B5E7-4035-9A0F-93077B55676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7" name="object 4">
            <a:extLst>
              <a:ext uri="{FF2B5EF4-FFF2-40B4-BE49-F238E27FC236}">
                <a16:creationId xmlns:a16="http://schemas.microsoft.com/office/drawing/2014/main" id="{86AEDB40-6E44-4D60-9C35-72E7665E0227}"/>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P</a:t>
            </a:r>
            <a:r>
              <a:rPr lang="en-US" sz="1000" dirty="0" err="1">
                <a:latin typeface="Verdana" panose="020B0604030504040204" pitchFamily="34" charset="0"/>
                <a:cs typeface="Lucida Grande" panose="020B0600040502020204" pitchFamily="34" charset="0"/>
              </a:rPr>
              <a:t>erfectionism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98" name="object 4">
            <a:extLst>
              <a:ext uri="{FF2B5EF4-FFF2-40B4-BE49-F238E27FC236}">
                <a16:creationId xmlns:a16="http://schemas.microsoft.com/office/drawing/2014/main" id="{DF089B33-0C01-7329-73F8-2250754D5602}"/>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P</a:t>
            </a:r>
            <a:r>
              <a:rPr lang="en-US" sz="1000" dirty="0" err="1">
                <a:latin typeface="Verdana" panose="020B0604030504040204" pitchFamily="34" charset="0"/>
                <a:cs typeface="Lucida Grande" panose="020B0600040502020204" pitchFamily="34" charset="0"/>
              </a:rPr>
              <a:t>erfectionism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9" name="object 4">
            <a:extLst>
              <a:ext uri="{FF2B5EF4-FFF2-40B4-BE49-F238E27FC236}">
                <a16:creationId xmlns:a16="http://schemas.microsoft.com/office/drawing/2014/main" id="{12BCE1EC-9F8A-DBDD-7F42-6A1552FE797F}"/>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P</a:t>
            </a:r>
            <a:r>
              <a:rPr lang="en-US" sz="1000" dirty="0" err="1">
                <a:latin typeface="Verdana" panose="020B0604030504040204" pitchFamily="34" charset="0"/>
                <a:cs typeface="Lucida Grande" panose="020B0600040502020204" pitchFamily="34" charset="0"/>
              </a:rPr>
              <a:t>erfectionism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03" name="object 4">
            <a:extLst>
              <a:ext uri="{FF2B5EF4-FFF2-40B4-BE49-F238E27FC236}">
                <a16:creationId xmlns:a16="http://schemas.microsoft.com/office/drawing/2014/main" id="{9EAA3E4B-03E4-247E-20BF-92F30EA47399}"/>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C1: Perfectionism</a:t>
            </a:r>
          </a:p>
        </p:txBody>
      </p:sp>
      <p:sp>
        <p:nvSpPr>
          <p:cNvPr id="3" name="Rectangle 2">
            <a:hlinkClick r:id="rId19"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hlinkClick r:id="rId20" action="ppaction://hlinksldjump"/>
            <a:extLst>
              <a:ext uri="{FF2B5EF4-FFF2-40B4-BE49-F238E27FC236}">
                <a16:creationId xmlns:a16="http://schemas.microsoft.com/office/drawing/2014/main" id="{267A5E44-152B-15B0-FEEC-42157CE31BAB}"/>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 name="Rectangle 5">
            <a:hlinkClick r:id="rId20" action="ppaction://hlinksldjump"/>
            <a:extLst>
              <a:ext uri="{FF2B5EF4-FFF2-40B4-BE49-F238E27FC236}">
                <a16:creationId xmlns:a16="http://schemas.microsoft.com/office/drawing/2014/main" id="{E6699679-28B0-6CD7-310D-BB8405B63618}"/>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25013064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211358" y="3765509"/>
            <a:ext cx="1314784"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viable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polished</a:t>
            </a: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C5: </a:t>
            </a:r>
            <a:r>
              <a:rPr kumimoji="0" lang="en-US" sz="900" b="1" u="none" strike="noStrike" kern="1200" cap="none" spc="-40" normalizeH="0" baseline="0" noProof="0" dirty="0" err="1">
                <a:ln>
                  <a:noFill/>
                </a:ln>
                <a:solidFill>
                  <a:prstClr val="white">
                    <a:lumMod val="65000"/>
                  </a:prstClr>
                </a:solidFill>
                <a:effectLst/>
                <a:uLnTx/>
                <a:uFillTx/>
                <a:latin typeface="Verdana" panose="020B0604030504040204" pitchFamily="34" charset="0"/>
                <a:cs typeface="Lucida Grande" panose="020B0600040502020204" pitchFamily="34" charset="0"/>
              </a:rPr>
              <a:t>Methodicalness</a:t>
            </a:r>
            <a:endPar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 do you put lots of time and attention to get things “</a:t>
            </a:r>
            <a:r>
              <a:rPr kumimoji="0" lang="en-US" sz="1600" b="1"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just right”?</a:t>
            </a:r>
            <a:endPar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endParaRPr>
          </a:p>
        </p:txBody>
      </p:sp>
      <p:sp>
        <p:nvSpPr>
          <p:cNvPr id="92" name="Rectangle 91">
            <a:hlinkClick r:id="rId11" action="ppaction://hlinksldjump"/>
            <a:extLst>
              <a:ext uri="{FF2B5EF4-FFF2-40B4-BE49-F238E27FC236}">
                <a16:creationId xmlns:a16="http://schemas.microsoft.com/office/drawing/2014/main" id="{6CA1AA49-2D73-B86F-B7F6-934864760566}"/>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3" name="Rectangle 92">
            <a:hlinkClick r:id="rId11" action="ppaction://hlinksldjump"/>
            <a:extLst>
              <a:ext uri="{FF2B5EF4-FFF2-40B4-BE49-F238E27FC236}">
                <a16:creationId xmlns:a16="http://schemas.microsoft.com/office/drawing/2014/main" id="{EC0D4D87-3B61-D21A-EA0E-FBB72BB35BF6}"/>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hlinkClick r:id="rId19" action="ppaction://hlinksldjump"/>
            <a:extLst>
              <a:ext uri="{FF2B5EF4-FFF2-40B4-BE49-F238E27FC236}">
                <a16:creationId xmlns:a16="http://schemas.microsoft.com/office/drawing/2014/main" id="{883A214D-85A9-A323-9920-F6D6D8333DAA}"/>
              </a:ext>
            </a:extLst>
          </p:cNvPr>
          <p:cNvSpPr/>
          <p:nvPr/>
        </p:nvSpPr>
        <p:spPr>
          <a:xfrm>
            <a:off x="7967295" y="4906967"/>
            <a:ext cx="2008328" cy="78501"/>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95">
            <a:hlinkClick r:id="rId19" action="ppaction://hlinksldjump"/>
            <a:extLst>
              <a:ext uri="{FF2B5EF4-FFF2-40B4-BE49-F238E27FC236}">
                <a16:creationId xmlns:a16="http://schemas.microsoft.com/office/drawing/2014/main" id="{43CFC488-B5E7-4035-9A0F-93077B556769}"/>
              </a:ext>
            </a:extLst>
          </p:cNvPr>
          <p:cNvSpPr/>
          <p:nvPr/>
        </p:nvSpPr>
        <p:spPr>
          <a:xfrm>
            <a:off x="10095619" y="4906303"/>
            <a:ext cx="683131" cy="79548"/>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object 4">
            <a:extLst>
              <a:ext uri="{FF2B5EF4-FFF2-40B4-BE49-F238E27FC236}">
                <a16:creationId xmlns:a16="http://schemas.microsoft.com/office/drawing/2014/main" id="{86AEDB40-6E44-4D60-9C35-72E7665E0227}"/>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P</a:t>
            </a:r>
            <a:r>
              <a:rPr lang="en-US" sz="1000" dirty="0" err="1">
                <a:latin typeface="Verdana" panose="020B0604030504040204" pitchFamily="34" charset="0"/>
                <a:cs typeface="Lucida Grande" panose="020B0600040502020204" pitchFamily="34" charset="0"/>
              </a:rPr>
              <a:t>erfectionism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98" name="object 4">
            <a:extLst>
              <a:ext uri="{FF2B5EF4-FFF2-40B4-BE49-F238E27FC236}">
                <a16:creationId xmlns:a16="http://schemas.microsoft.com/office/drawing/2014/main" id="{DF089B33-0C01-7329-73F8-2250754D5602}"/>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P</a:t>
            </a:r>
            <a:r>
              <a:rPr lang="en-US" sz="1000" dirty="0" err="1">
                <a:latin typeface="Verdana" panose="020B0604030504040204" pitchFamily="34" charset="0"/>
                <a:cs typeface="Lucida Grande" panose="020B0600040502020204" pitchFamily="34" charset="0"/>
              </a:rPr>
              <a:t>erfectionism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9" name="object 4">
            <a:extLst>
              <a:ext uri="{FF2B5EF4-FFF2-40B4-BE49-F238E27FC236}">
                <a16:creationId xmlns:a16="http://schemas.microsoft.com/office/drawing/2014/main" id="{12BCE1EC-9F8A-DBDD-7F42-6A1552FE797F}"/>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P</a:t>
            </a:r>
            <a:r>
              <a:rPr lang="en-US" sz="1000" dirty="0" err="1">
                <a:latin typeface="Verdana" panose="020B0604030504040204" pitchFamily="34" charset="0"/>
                <a:cs typeface="Lucida Grande" panose="020B0600040502020204" pitchFamily="34" charset="0"/>
              </a:rPr>
              <a:t>erfectionism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03" name="object 4">
            <a:extLst>
              <a:ext uri="{FF2B5EF4-FFF2-40B4-BE49-F238E27FC236}">
                <a16:creationId xmlns:a16="http://schemas.microsoft.com/office/drawing/2014/main" id="{9EAA3E4B-03E4-247E-20BF-92F30EA47399}"/>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C1: Perfectionism</a:t>
            </a:r>
          </a:p>
        </p:txBody>
      </p:sp>
      <p:sp>
        <p:nvSpPr>
          <p:cNvPr id="3" name="Rectangle 2">
            <a:hlinkClick r:id="rId20"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8487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211358" y="3765509"/>
            <a:ext cx="1314784"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viable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polished</a:t>
            </a: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solidFill>
                <a:effectLst/>
                <a:uLnTx/>
                <a:uFillTx/>
                <a:latin typeface="Verdana" panose="020B0604030504040204" pitchFamily="34" charset="0"/>
                <a:cs typeface="Lucida Grande" panose="020B060004050202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C5: </a:t>
            </a:r>
            <a:r>
              <a:rPr kumimoji="0" lang="en-US" sz="900" b="1" u="none" strike="noStrike" kern="1200" cap="none" spc="-40" normalizeH="0" baseline="0" noProof="0" dirty="0" err="1">
                <a:ln>
                  <a:noFill/>
                </a:ln>
                <a:solidFill>
                  <a:prstClr val="white">
                    <a:lumMod val="65000"/>
                  </a:prstClr>
                </a:solidFill>
                <a:effectLst/>
                <a:uLnTx/>
                <a:uFillTx/>
                <a:latin typeface="Verdana" panose="020B0604030504040204" pitchFamily="34" charset="0"/>
                <a:cs typeface="Lucida Grande" panose="020B0600040502020204" pitchFamily="34" charset="0"/>
              </a:rPr>
              <a:t>Methodicalness</a:t>
            </a:r>
            <a:endPar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 are you somewhere in between?</a:t>
            </a:r>
          </a:p>
        </p:txBody>
      </p:sp>
      <p:sp>
        <p:nvSpPr>
          <p:cNvPr id="92" name="Rectangle 91">
            <a:hlinkClick r:id="rId11" action="ppaction://hlinksldjump"/>
            <a:extLst>
              <a:ext uri="{FF2B5EF4-FFF2-40B4-BE49-F238E27FC236}">
                <a16:creationId xmlns:a16="http://schemas.microsoft.com/office/drawing/2014/main" id="{6CA1AA49-2D73-B86F-B7F6-934864760566}"/>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3" name="Rectangle 92">
            <a:hlinkClick r:id="rId11" action="ppaction://hlinksldjump"/>
            <a:extLst>
              <a:ext uri="{FF2B5EF4-FFF2-40B4-BE49-F238E27FC236}">
                <a16:creationId xmlns:a16="http://schemas.microsoft.com/office/drawing/2014/main" id="{EC0D4D87-3B61-D21A-EA0E-FBB72BB35BF6}"/>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hlinkClick r:id="rId19" action="ppaction://hlinksldjump"/>
            <a:extLst>
              <a:ext uri="{FF2B5EF4-FFF2-40B4-BE49-F238E27FC236}">
                <a16:creationId xmlns:a16="http://schemas.microsoft.com/office/drawing/2014/main" id="{883A214D-85A9-A323-9920-F6D6D8333DAA}"/>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6" name="Rectangle 95">
            <a:hlinkClick r:id="rId19" action="ppaction://hlinksldjump"/>
            <a:extLst>
              <a:ext uri="{FF2B5EF4-FFF2-40B4-BE49-F238E27FC236}">
                <a16:creationId xmlns:a16="http://schemas.microsoft.com/office/drawing/2014/main" id="{43CFC488-B5E7-4035-9A0F-93077B556769}"/>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7" name="object 4">
            <a:extLst>
              <a:ext uri="{FF2B5EF4-FFF2-40B4-BE49-F238E27FC236}">
                <a16:creationId xmlns:a16="http://schemas.microsoft.com/office/drawing/2014/main" id="{86AEDB40-6E44-4D60-9C35-72E7665E0227}"/>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P</a:t>
            </a:r>
            <a:r>
              <a:rPr lang="en-US" sz="1000" dirty="0" err="1">
                <a:latin typeface="Verdana" panose="020B0604030504040204" pitchFamily="34" charset="0"/>
                <a:cs typeface="Lucida Grande" panose="020B0600040502020204" pitchFamily="34" charset="0"/>
              </a:rPr>
              <a:t>erfectionism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98" name="object 4">
            <a:extLst>
              <a:ext uri="{FF2B5EF4-FFF2-40B4-BE49-F238E27FC236}">
                <a16:creationId xmlns:a16="http://schemas.microsoft.com/office/drawing/2014/main" id="{DF089B33-0C01-7329-73F8-2250754D5602}"/>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P</a:t>
            </a:r>
            <a:r>
              <a:rPr lang="en-US" sz="1000" dirty="0" err="1">
                <a:latin typeface="Verdana" panose="020B0604030504040204" pitchFamily="34" charset="0"/>
                <a:cs typeface="Lucida Grande" panose="020B0600040502020204" pitchFamily="34" charset="0"/>
              </a:rPr>
              <a:t>erfectionism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9" name="object 4">
            <a:extLst>
              <a:ext uri="{FF2B5EF4-FFF2-40B4-BE49-F238E27FC236}">
                <a16:creationId xmlns:a16="http://schemas.microsoft.com/office/drawing/2014/main" id="{12BCE1EC-9F8A-DBDD-7F42-6A1552FE797F}"/>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P</a:t>
            </a:r>
            <a:r>
              <a:rPr lang="en-US" sz="1000" dirty="0" err="1">
                <a:latin typeface="Verdana" panose="020B0604030504040204" pitchFamily="34" charset="0"/>
                <a:cs typeface="Lucida Grande" panose="020B0600040502020204" pitchFamily="34" charset="0"/>
              </a:rPr>
              <a:t>erfectionism</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03" name="object 4">
            <a:extLst>
              <a:ext uri="{FF2B5EF4-FFF2-40B4-BE49-F238E27FC236}">
                <a16:creationId xmlns:a16="http://schemas.microsoft.com/office/drawing/2014/main" id="{9EAA3E4B-03E4-247E-20BF-92F30EA47399}"/>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C1: Perfectionism</a:t>
            </a:r>
          </a:p>
        </p:txBody>
      </p:sp>
      <p:sp>
        <p:nvSpPr>
          <p:cNvPr id="3" name="Rectangle 2">
            <a:hlinkClick r:id="rId20"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36990123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2860935" y="3765509"/>
            <a:ext cx="1394934"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casual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organized</a:t>
            </a: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C5: </a:t>
            </a:r>
            <a:r>
              <a:rPr kumimoji="0" lang="en-US" sz="900" b="1" u="none" strike="noStrike" kern="1200" cap="none" spc="-40" normalizeH="0" baseline="0" noProof="0" dirty="0" err="1">
                <a:ln>
                  <a:noFill/>
                </a:ln>
                <a:solidFill>
                  <a:prstClr val="white">
                    <a:lumMod val="65000"/>
                  </a:prstClr>
                </a:solidFill>
                <a:effectLst/>
                <a:uLnTx/>
                <a:uFillTx/>
                <a:latin typeface="Verdana" panose="020B0604030504040204" pitchFamily="34" charset="0"/>
                <a:cs typeface="Lucida Grande" panose="020B0600040502020204" pitchFamily="34" charset="0"/>
              </a:rPr>
              <a:t>Methodicalness</a:t>
            </a:r>
            <a:endPar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Is it natural and easy for you to work </a:t>
            </a:r>
            <a:r>
              <a:rPr kumimoji="0" lang="en-US" sz="1600" b="1"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amidst clutter or </a:t>
            </a: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disorganized files?</a:t>
            </a:r>
          </a:p>
        </p:txBody>
      </p:sp>
      <p:grpSp>
        <p:nvGrpSpPr>
          <p:cNvPr id="91" name="Group 90">
            <a:extLst>
              <a:ext uri="{FF2B5EF4-FFF2-40B4-BE49-F238E27FC236}">
                <a16:creationId xmlns:a16="http://schemas.microsoft.com/office/drawing/2014/main" id="{64802E98-0C47-E115-2449-3C013F5B2649}"/>
              </a:ext>
            </a:extLst>
          </p:cNvPr>
          <p:cNvGrpSpPr/>
          <p:nvPr/>
        </p:nvGrpSpPr>
        <p:grpSpPr>
          <a:xfrm>
            <a:off x="1419881" y="4900058"/>
            <a:ext cx="9358869" cy="91576"/>
            <a:chOff x="1411236" y="1688541"/>
            <a:chExt cx="9358869" cy="91576"/>
          </a:xfrm>
          <a:solidFill>
            <a:srgbClr val="FBF4F0">
              <a:alpha val="40000"/>
            </a:srgbClr>
          </a:solidFill>
        </p:grpSpPr>
        <p:sp>
          <p:nvSpPr>
            <p:cNvPr id="92" name="Rectangle 91">
              <a:hlinkClick r:id="rId12" action="ppaction://hlinksldjump"/>
              <a:extLst>
                <a:ext uri="{FF2B5EF4-FFF2-40B4-BE49-F238E27FC236}">
                  <a16:creationId xmlns:a16="http://schemas.microsoft.com/office/drawing/2014/main" id="{6CA1AA49-2D73-B86F-B7F6-934864760566}"/>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a:hlinkClick r:id="rId12" action="ppaction://hlinksldjump"/>
              <a:extLst>
                <a:ext uri="{FF2B5EF4-FFF2-40B4-BE49-F238E27FC236}">
                  <a16:creationId xmlns:a16="http://schemas.microsoft.com/office/drawing/2014/main" id="{EC0D4D87-3B61-D21A-EA0E-FBB72BB35BF6}"/>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883A214D-85A9-A323-9920-F6D6D8333DA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43CFC488-B5E7-4035-9A0F-93077B55676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7" name="object 4">
            <a:extLst>
              <a:ext uri="{FF2B5EF4-FFF2-40B4-BE49-F238E27FC236}">
                <a16:creationId xmlns:a16="http://schemas.microsoft.com/office/drawing/2014/main" id="{86AEDB40-6E44-4D60-9C35-72E7665E0227}"/>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O</a:t>
            </a:r>
            <a:r>
              <a:rPr lang="en-US" sz="1000" dirty="0" err="1">
                <a:latin typeface="Verdana" panose="020B0604030504040204" pitchFamily="34" charset="0"/>
                <a:cs typeface="Lucida Grande" panose="020B0600040502020204" pitchFamily="34" charset="0"/>
              </a:rPr>
              <a:t>rganization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98" name="object 4">
            <a:extLst>
              <a:ext uri="{FF2B5EF4-FFF2-40B4-BE49-F238E27FC236}">
                <a16:creationId xmlns:a16="http://schemas.microsoft.com/office/drawing/2014/main" id="{DF089B33-0C01-7329-73F8-2250754D5602}"/>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O</a:t>
            </a:r>
            <a:r>
              <a:rPr lang="en-US" sz="1000" dirty="0" err="1">
                <a:latin typeface="Verdana" panose="020B0604030504040204" pitchFamily="34" charset="0"/>
                <a:cs typeface="Lucida Grande" panose="020B0600040502020204" pitchFamily="34" charset="0"/>
              </a:rPr>
              <a:t>rganization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9" name="object 4">
            <a:extLst>
              <a:ext uri="{FF2B5EF4-FFF2-40B4-BE49-F238E27FC236}">
                <a16:creationId xmlns:a16="http://schemas.microsoft.com/office/drawing/2014/main" id="{12BCE1EC-9F8A-DBDD-7F42-6A1552FE797F}"/>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O</a:t>
            </a:r>
            <a:r>
              <a:rPr lang="en-US" sz="1000" dirty="0" err="1">
                <a:latin typeface="Verdana" panose="020B0604030504040204" pitchFamily="34" charset="0"/>
                <a:cs typeface="Lucida Grande" panose="020B0600040502020204" pitchFamily="34" charset="0"/>
              </a:rPr>
              <a:t>rganization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03" name="object 4">
            <a:extLst>
              <a:ext uri="{FF2B5EF4-FFF2-40B4-BE49-F238E27FC236}">
                <a16:creationId xmlns:a16="http://schemas.microsoft.com/office/drawing/2014/main" id="{9EAA3E4B-03E4-247E-20BF-92F30EA47399}"/>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C2: </a:t>
            </a:r>
            <a:r>
              <a:rPr kumimoji="0" lang="en-US" sz="2000" b="1" u="none" strike="noStrike" kern="1200" cap="none" spc="0" normalizeH="0" baseline="0" noProof="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Organization</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3" name="Rectangle 2">
            <a:hlinkClick r:id="rId19"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hlinkClick r:id="rId20" action="ppaction://hlinksldjump"/>
            <a:extLst>
              <a:ext uri="{FF2B5EF4-FFF2-40B4-BE49-F238E27FC236}">
                <a16:creationId xmlns:a16="http://schemas.microsoft.com/office/drawing/2014/main" id="{267A5E44-152B-15B0-FEEC-42157CE31BAB}"/>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 name="Rectangle 5">
            <a:hlinkClick r:id="rId20" action="ppaction://hlinksldjump"/>
            <a:extLst>
              <a:ext uri="{FF2B5EF4-FFF2-40B4-BE49-F238E27FC236}">
                <a16:creationId xmlns:a16="http://schemas.microsoft.com/office/drawing/2014/main" id="{E6699679-28B0-6CD7-310D-BB8405B63618}"/>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10162090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C5: </a:t>
            </a:r>
            <a:r>
              <a:rPr kumimoji="0" lang="en-US" sz="900" b="1" u="none" strike="noStrike" kern="1200" cap="none" spc="-40" normalizeH="0" baseline="0" noProof="0" dirty="0" err="1">
                <a:ln>
                  <a:noFill/>
                </a:ln>
                <a:solidFill>
                  <a:prstClr val="white">
                    <a:lumMod val="65000"/>
                  </a:prstClr>
                </a:solidFill>
                <a:effectLst/>
                <a:uLnTx/>
                <a:uFillTx/>
                <a:latin typeface="Verdana" panose="020B0604030504040204" pitchFamily="34" charset="0"/>
                <a:cs typeface="Lucida Grande" panose="020B0600040502020204" pitchFamily="34" charset="0"/>
              </a:rPr>
              <a:t>Methodicalness</a:t>
            </a:r>
            <a:endPar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 do you need to feel organized before you are able to tend to work goals?</a:t>
            </a:r>
          </a:p>
        </p:txBody>
      </p:sp>
      <p:sp>
        <p:nvSpPr>
          <p:cNvPr id="92" name="Rectangle 91">
            <a:hlinkClick r:id="rId12" action="ppaction://hlinksldjump"/>
            <a:extLst>
              <a:ext uri="{FF2B5EF4-FFF2-40B4-BE49-F238E27FC236}">
                <a16:creationId xmlns:a16="http://schemas.microsoft.com/office/drawing/2014/main" id="{6CA1AA49-2D73-B86F-B7F6-934864760566}"/>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3" name="Rectangle 92">
            <a:hlinkClick r:id="rId12" action="ppaction://hlinksldjump"/>
            <a:extLst>
              <a:ext uri="{FF2B5EF4-FFF2-40B4-BE49-F238E27FC236}">
                <a16:creationId xmlns:a16="http://schemas.microsoft.com/office/drawing/2014/main" id="{EC0D4D87-3B61-D21A-EA0E-FBB72BB35BF6}"/>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hlinkClick r:id="rId19" action="ppaction://hlinksldjump"/>
            <a:extLst>
              <a:ext uri="{FF2B5EF4-FFF2-40B4-BE49-F238E27FC236}">
                <a16:creationId xmlns:a16="http://schemas.microsoft.com/office/drawing/2014/main" id="{883A214D-85A9-A323-9920-F6D6D8333DAA}"/>
              </a:ext>
            </a:extLst>
          </p:cNvPr>
          <p:cNvSpPr/>
          <p:nvPr/>
        </p:nvSpPr>
        <p:spPr>
          <a:xfrm>
            <a:off x="7967295" y="4906967"/>
            <a:ext cx="2008328" cy="78501"/>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95">
            <a:hlinkClick r:id="rId19" action="ppaction://hlinksldjump"/>
            <a:extLst>
              <a:ext uri="{FF2B5EF4-FFF2-40B4-BE49-F238E27FC236}">
                <a16:creationId xmlns:a16="http://schemas.microsoft.com/office/drawing/2014/main" id="{43CFC488-B5E7-4035-9A0F-93077B556769}"/>
              </a:ext>
            </a:extLst>
          </p:cNvPr>
          <p:cNvSpPr/>
          <p:nvPr/>
        </p:nvSpPr>
        <p:spPr>
          <a:xfrm>
            <a:off x="10095619" y="4906303"/>
            <a:ext cx="683131" cy="79548"/>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hlinkClick r:id="rId20"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9A1A3E1-6307-98EB-F74C-FC5D81691AAC}"/>
              </a:ext>
            </a:extLst>
          </p:cNvPr>
          <p:cNvSpPr/>
          <p:nvPr/>
        </p:nvSpPr>
        <p:spPr>
          <a:xfrm>
            <a:off x="2860935" y="3765509"/>
            <a:ext cx="1394934"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casual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organized</a:t>
            </a:r>
          </a:p>
        </p:txBody>
      </p:sp>
      <p:sp>
        <p:nvSpPr>
          <p:cNvPr id="6" name="object 4">
            <a:extLst>
              <a:ext uri="{FF2B5EF4-FFF2-40B4-BE49-F238E27FC236}">
                <a16:creationId xmlns:a16="http://schemas.microsoft.com/office/drawing/2014/main" id="{93AB6A16-45AC-40AE-CF0E-982DC51954C6}"/>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O</a:t>
            </a:r>
            <a:r>
              <a:rPr lang="en-US" sz="1000" dirty="0" err="1">
                <a:latin typeface="Verdana" panose="020B0604030504040204" pitchFamily="34" charset="0"/>
                <a:cs typeface="Lucida Grande" panose="020B0600040502020204" pitchFamily="34" charset="0"/>
              </a:rPr>
              <a:t>rganization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7" name="object 4">
            <a:extLst>
              <a:ext uri="{FF2B5EF4-FFF2-40B4-BE49-F238E27FC236}">
                <a16:creationId xmlns:a16="http://schemas.microsoft.com/office/drawing/2014/main" id="{4AE212D8-2A77-EAE8-1D88-27079F33920B}"/>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O</a:t>
            </a:r>
            <a:r>
              <a:rPr lang="en-US" sz="1000" dirty="0" err="1">
                <a:latin typeface="Verdana" panose="020B0604030504040204" pitchFamily="34" charset="0"/>
                <a:cs typeface="Lucida Grande" panose="020B0600040502020204" pitchFamily="34" charset="0"/>
              </a:rPr>
              <a:t>rganization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 name="object 4">
            <a:extLst>
              <a:ext uri="{FF2B5EF4-FFF2-40B4-BE49-F238E27FC236}">
                <a16:creationId xmlns:a16="http://schemas.microsoft.com/office/drawing/2014/main" id="{DBC08003-419F-2DA9-C084-F8600A66DC89}"/>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O</a:t>
            </a:r>
            <a:r>
              <a:rPr lang="en-US" sz="1000" dirty="0" err="1">
                <a:latin typeface="Verdana" panose="020B0604030504040204" pitchFamily="34" charset="0"/>
                <a:cs typeface="Lucida Grande" panose="020B0600040502020204" pitchFamily="34" charset="0"/>
              </a:rPr>
              <a:t>rganization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 name="object 4">
            <a:extLst>
              <a:ext uri="{FF2B5EF4-FFF2-40B4-BE49-F238E27FC236}">
                <a16:creationId xmlns:a16="http://schemas.microsoft.com/office/drawing/2014/main" id="{4E7DC1CD-FBD0-AC15-66B6-BB12CBB2C269}"/>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C2: Organization</a:t>
            </a:r>
          </a:p>
        </p:txBody>
      </p:sp>
    </p:spTree>
    <p:extLst>
      <p:ext uri="{BB962C8B-B14F-4D97-AF65-F5344CB8AC3E}">
        <p14:creationId xmlns:p14="http://schemas.microsoft.com/office/powerpoint/2010/main" val="3305439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C5: </a:t>
            </a:r>
            <a:r>
              <a:rPr kumimoji="0" lang="en-US" sz="900" b="1" u="none" strike="noStrike" kern="1200" cap="none" spc="-40" normalizeH="0" baseline="0" noProof="0" dirty="0" err="1">
                <a:ln>
                  <a:noFill/>
                </a:ln>
                <a:solidFill>
                  <a:prstClr val="white">
                    <a:lumMod val="65000"/>
                  </a:prstClr>
                </a:solidFill>
                <a:effectLst/>
                <a:uLnTx/>
                <a:uFillTx/>
                <a:latin typeface="Verdana" panose="020B0604030504040204" pitchFamily="34" charset="0"/>
                <a:cs typeface="Lucida Grande" panose="020B0600040502020204" pitchFamily="34" charset="0"/>
              </a:rPr>
              <a:t>Methodicalness</a:t>
            </a:r>
            <a:endPar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 do you find a happy medium?</a:t>
            </a:r>
          </a:p>
        </p:txBody>
      </p:sp>
      <p:sp>
        <p:nvSpPr>
          <p:cNvPr id="92" name="Rectangle 91">
            <a:hlinkClick r:id="rId12" action="ppaction://hlinksldjump"/>
            <a:extLst>
              <a:ext uri="{FF2B5EF4-FFF2-40B4-BE49-F238E27FC236}">
                <a16:creationId xmlns:a16="http://schemas.microsoft.com/office/drawing/2014/main" id="{6CA1AA49-2D73-B86F-B7F6-934864760566}"/>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3" name="Rectangle 92">
            <a:hlinkClick r:id="rId12" action="ppaction://hlinksldjump"/>
            <a:extLst>
              <a:ext uri="{FF2B5EF4-FFF2-40B4-BE49-F238E27FC236}">
                <a16:creationId xmlns:a16="http://schemas.microsoft.com/office/drawing/2014/main" id="{EC0D4D87-3B61-D21A-EA0E-FBB72BB35BF6}"/>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hlinkClick r:id="rId19" action="ppaction://hlinksldjump"/>
            <a:extLst>
              <a:ext uri="{FF2B5EF4-FFF2-40B4-BE49-F238E27FC236}">
                <a16:creationId xmlns:a16="http://schemas.microsoft.com/office/drawing/2014/main" id="{883A214D-85A9-A323-9920-F6D6D8333DAA}"/>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6" name="Rectangle 95">
            <a:hlinkClick r:id="rId19" action="ppaction://hlinksldjump"/>
            <a:extLst>
              <a:ext uri="{FF2B5EF4-FFF2-40B4-BE49-F238E27FC236}">
                <a16:creationId xmlns:a16="http://schemas.microsoft.com/office/drawing/2014/main" id="{43CFC488-B5E7-4035-9A0F-93077B556769}"/>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Rectangle 2">
            <a:hlinkClick r:id="rId20"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 name="Rectangle 3">
            <a:extLst>
              <a:ext uri="{FF2B5EF4-FFF2-40B4-BE49-F238E27FC236}">
                <a16:creationId xmlns:a16="http://schemas.microsoft.com/office/drawing/2014/main" id="{1A699142-8528-F959-BB4A-200A885FCCC4}"/>
              </a:ext>
            </a:extLst>
          </p:cNvPr>
          <p:cNvSpPr/>
          <p:nvPr/>
        </p:nvSpPr>
        <p:spPr>
          <a:xfrm>
            <a:off x="2860935" y="3765509"/>
            <a:ext cx="1394934"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casual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organized</a:t>
            </a:r>
          </a:p>
        </p:txBody>
      </p:sp>
      <p:sp>
        <p:nvSpPr>
          <p:cNvPr id="6" name="object 4">
            <a:extLst>
              <a:ext uri="{FF2B5EF4-FFF2-40B4-BE49-F238E27FC236}">
                <a16:creationId xmlns:a16="http://schemas.microsoft.com/office/drawing/2014/main" id="{44C8B766-D071-4D39-C72D-E1C1ECB585D0}"/>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O</a:t>
            </a:r>
            <a:r>
              <a:rPr lang="en-US" sz="1000" dirty="0" err="1">
                <a:latin typeface="Verdana" panose="020B0604030504040204" pitchFamily="34" charset="0"/>
                <a:cs typeface="Lucida Grande" panose="020B0600040502020204" pitchFamily="34" charset="0"/>
              </a:rPr>
              <a:t>rganization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7" name="object 4">
            <a:extLst>
              <a:ext uri="{FF2B5EF4-FFF2-40B4-BE49-F238E27FC236}">
                <a16:creationId xmlns:a16="http://schemas.microsoft.com/office/drawing/2014/main" id="{6F28F5B7-F04E-A119-8E05-CD8098AB9A41}"/>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O</a:t>
            </a:r>
            <a:r>
              <a:rPr lang="en-US" sz="1000" dirty="0" err="1">
                <a:latin typeface="Verdana" panose="020B0604030504040204" pitchFamily="34" charset="0"/>
                <a:cs typeface="Lucida Grande" panose="020B0600040502020204" pitchFamily="34" charset="0"/>
              </a:rPr>
              <a:t>rganization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 name="object 4">
            <a:extLst>
              <a:ext uri="{FF2B5EF4-FFF2-40B4-BE49-F238E27FC236}">
                <a16:creationId xmlns:a16="http://schemas.microsoft.com/office/drawing/2014/main" id="{8DBC4D07-BAB0-D675-0482-627460F74A21}"/>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O</a:t>
            </a:r>
            <a:r>
              <a:rPr lang="en-US" sz="1000" dirty="0" err="1">
                <a:latin typeface="Verdana" panose="020B0604030504040204" pitchFamily="34" charset="0"/>
                <a:cs typeface="Lucida Grande" panose="020B0600040502020204" pitchFamily="34" charset="0"/>
              </a:rPr>
              <a:t>rganization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 name="object 4">
            <a:extLst>
              <a:ext uri="{FF2B5EF4-FFF2-40B4-BE49-F238E27FC236}">
                <a16:creationId xmlns:a16="http://schemas.microsoft.com/office/drawing/2014/main" id="{6E5D9FD1-5F3C-FD77-36B1-0BBA9BE62913}"/>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C2: Organization</a:t>
            </a:r>
          </a:p>
        </p:txBody>
      </p:sp>
    </p:spTree>
    <p:extLst>
      <p:ext uri="{BB962C8B-B14F-4D97-AF65-F5344CB8AC3E}">
        <p14:creationId xmlns:p14="http://schemas.microsoft.com/office/powerpoint/2010/main" val="17331709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43697" y="3765509"/>
            <a:ext cx="1428596"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contented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driven</a:t>
            </a: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C5: </a:t>
            </a:r>
            <a:r>
              <a:rPr kumimoji="0" lang="en-US" sz="900" b="1" u="none" strike="noStrike" kern="1200" cap="none" spc="-40" normalizeH="0" baseline="0" noProof="0" dirty="0" err="1">
                <a:ln>
                  <a:noFill/>
                </a:ln>
                <a:solidFill>
                  <a:prstClr val="white">
                    <a:lumMod val="65000"/>
                  </a:prstClr>
                </a:solidFill>
                <a:effectLst/>
                <a:uLnTx/>
                <a:uFillTx/>
                <a:latin typeface="Verdana" panose="020B0604030504040204" pitchFamily="34" charset="0"/>
                <a:cs typeface="Lucida Grande" panose="020B0600040502020204" pitchFamily="34" charset="0"/>
              </a:rPr>
              <a:t>Methodicalness</a:t>
            </a:r>
            <a:endPar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45820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Do</a:t>
            </a: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 you have little need to set career and performance goals, feeling satisfied </a:t>
            </a:r>
            <a:r>
              <a:rPr kumimoji="0" lang="en-US" sz="1600" b="1"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with where you are?</a:t>
            </a:r>
            <a:endPar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endParaRPr>
          </a:p>
        </p:txBody>
      </p:sp>
      <p:grpSp>
        <p:nvGrpSpPr>
          <p:cNvPr id="91" name="Group 90">
            <a:extLst>
              <a:ext uri="{FF2B5EF4-FFF2-40B4-BE49-F238E27FC236}">
                <a16:creationId xmlns:a16="http://schemas.microsoft.com/office/drawing/2014/main" id="{64802E98-0C47-E115-2449-3C013F5B2649}"/>
              </a:ext>
            </a:extLst>
          </p:cNvPr>
          <p:cNvGrpSpPr/>
          <p:nvPr/>
        </p:nvGrpSpPr>
        <p:grpSpPr>
          <a:xfrm>
            <a:off x="1419881" y="4900058"/>
            <a:ext cx="9358869" cy="91576"/>
            <a:chOff x="1411236" y="1688541"/>
            <a:chExt cx="9358869" cy="91576"/>
          </a:xfrm>
          <a:solidFill>
            <a:srgbClr val="FBF4F0">
              <a:alpha val="40000"/>
            </a:srgbClr>
          </a:solidFill>
        </p:grpSpPr>
        <p:sp>
          <p:nvSpPr>
            <p:cNvPr id="92" name="Rectangle 91">
              <a:hlinkClick r:id="rId13" action="ppaction://hlinksldjump"/>
              <a:extLst>
                <a:ext uri="{FF2B5EF4-FFF2-40B4-BE49-F238E27FC236}">
                  <a16:creationId xmlns:a16="http://schemas.microsoft.com/office/drawing/2014/main" id="{6CA1AA49-2D73-B86F-B7F6-934864760566}"/>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a:hlinkClick r:id="rId13" action="ppaction://hlinksldjump"/>
              <a:extLst>
                <a:ext uri="{FF2B5EF4-FFF2-40B4-BE49-F238E27FC236}">
                  <a16:creationId xmlns:a16="http://schemas.microsoft.com/office/drawing/2014/main" id="{EC0D4D87-3B61-D21A-EA0E-FBB72BB35BF6}"/>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883A214D-85A9-A323-9920-F6D6D8333DA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43CFC488-B5E7-4035-9A0F-93077B55676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7" name="object 4">
            <a:extLst>
              <a:ext uri="{FF2B5EF4-FFF2-40B4-BE49-F238E27FC236}">
                <a16:creationId xmlns:a16="http://schemas.microsoft.com/office/drawing/2014/main" id="{86AEDB40-6E44-4D60-9C35-72E7665E0227}"/>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D</a:t>
            </a:r>
            <a:r>
              <a:rPr lang="en-US" sz="1000" dirty="0">
                <a:latin typeface="Verdana" panose="020B0604030504040204" pitchFamily="34" charset="0"/>
                <a:cs typeface="Lucida Grande" panose="020B0600040502020204" pitchFamily="34" charset="0"/>
              </a:rPr>
              <a:t>rive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98" name="object 4">
            <a:extLst>
              <a:ext uri="{FF2B5EF4-FFF2-40B4-BE49-F238E27FC236}">
                <a16:creationId xmlns:a16="http://schemas.microsoft.com/office/drawing/2014/main" id="{DF089B33-0C01-7329-73F8-2250754D5602}"/>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D</a:t>
            </a:r>
            <a:r>
              <a:rPr lang="en-US" sz="1000" dirty="0">
                <a:latin typeface="Verdana" panose="020B0604030504040204" pitchFamily="34" charset="0"/>
                <a:cs typeface="Lucida Grande" panose="020B0600040502020204" pitchFamily="34" charset="0"/>
              </a:rPr>
              <a:t>rive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9" name="object 4">
            <a:extLst>
              <a:ext uri="{FF2B5EF4-FFF2-40B4-BE49-F238E27FC236}">
                <a16:creationId xmlns:a16="http://schemas.microsoft.com/office/drawing/2014/main" id="{12BCE1EC-9F8A-DBDD-7F42-6A1552FE797F}"/>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D</a:t>
            </a:r>
            <a:r>
              <a:rPr lang="en-US" sz="1000" dirty="0">
                <a:latin typeface="Verdana" panose="020B0604030504040204" pitchFamily="34" charset="0"/>
                <a:cs typeface="Lucida Grande" panose="020B0600040502020204" pitchFamily="34" charset="0"/>
              </a:rPr>
              <a:t>rive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03" name="object 4">
            <a:extLst>
              <a:ext uri="{FF2B5EF4-FFF2-40B4-BE49-F238E27FC236}">
                <a16:creationId xmlns:a16="http://schemas.microsoft.com/office/drawing/2014/main" id="{9EAA3E4B-03E4-247E-20BF-92F30EA47399}"/>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C3: Drive</a:t>
            </a:r>
          </a:p>
        </p:txBody>
      </p:sp>
      <p:sp>
        <p:nvSpPr>
          <p:cNvPr id="3" name="Rectangle 2">
            <a:hlinkClick r:id="rId19"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hlinkClick r:id="rId20" action="ppaction://hlinksldjump"/>
            <a:extLst>
              <a:ext uri="{FF2B5EF4-FFF2-40B4-BE49-F238E27FC236}">
                <a16:creationId xmlns:a16="http://schemas.microsoft.com/office/drawing/2014/main" id="{267A5E44-152B-15B0-FEEC-42157CE31BAB}"/>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 name="Rectangle 5">
            <a:hlinkClick r:id="rId20" action="ppaction://hlinksldjump"/>
            <a:extLst>
              <a:ext uri="{FF2B5EF4-FFF2-40B4-BE49-F238E27FC236}">
                <a16:creationId xmlns:a16="http://schemas.microsoft.com/office/drawing/2014/main" id="{E6699679-28B0-6CD7-310D-BB8405B63618}"/>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503511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4643D1-AF50-4B4D-BE77-DBA009CFA7DE}"/>
              </a:ext>
            </a:extLst>
          </p:cNvPr>
          <p:cNvSpPr>
            <a:spLocks noGrp="1"/>
          </p:cNvSpPr>
          <p:nvPr>
            <p:ph idx="1"/>
          </p:nvPr>
        </p:nvSpPr>
        <p:spPr>
          <a:xfrm>
            <a:off x="5844915" y="1857902"/>
            <a:ext cx="10515600" cy="4351338"/>
          </a:xfrm>
        </p:spPr>
        <p:txBody>
          <a:bodyPr>
            <a:normAutofit/>
          </a:bodyPr>
          <a:lstStyle/>
          <a:p>
            <a:pPr marL="0" indent="0">
              <a:buNone/>
            </a:pPr>
            <a:endParaRPr lang="en-US" b="1" dirty="0">
              <a:solidFill>
                <a:srgbClr val="18332F"/>
              </a:solidFill>
              <a:latin typeface="Garamond" panose="02020404030301010803" pitchFamily="18" charset="0"/>
              <a:ea typeface="Palatino" pitchFamily="2" charset="77"/>
            </a:endParaRPr>
          </a:p>
          <a:p>
            <a:pPr marL="0" indent="0">
              <a:buNone/>
            </a:pPr>
            <a:r>
              <a:rPr lang="en-US" sz="3000" b="1" u="sng" dirty="0">
                <a:solidFill>
                  <a:srgbClr val="18332F"/>
                </a:solidFill>
                <a:latin typeface="Garamond" panose="02020404030301010803" pitchFamily="18" charset="0"/>
                <a:ea typeface="Palatino" pitchFamily="2" charset="77"/>
              </a:rPr>
              <a:t> 40-60 </a:t>
            </a:r>
            <a:r>
              <a:rPr lang="en-US" sz="3000" b="1" dirty="0">
                <a:solidFill>
                  <a:srgbClr val="18332F"/>
                </a:solidFill>
                <a:latin typeface="Garamond" panose="02020404030301010803" pitchFamily="18" charset="0"/>
                <a:ea typeface="Palatino" pitchFamily="2" charset="77"/>
              </a:rPr>
              <a:t>%  </a:t>
            </a:r>
            <a:r>
              <a:rPr lang="en-US" b="1" dirty="0">
                <a:solidFill>
                  <a:srgbClr val="18332F"/>
                </a:solidFill>
                <a:latin typeface="Garamond" panose="02020404030301010803" pitchFamily="18" charset="0"/>
                <a:ea typeface="Palatino" pitchFamily="2" charset="77"/>
              </a:rPr>
              <a:t>Inherited</a:t>
            </a:r>
          </a:p>
          <a:p>
            <a:pPr marL="0" indent="0">
              <a:buNone/>
            </a:pPr>
            <a:endParaRPr lang="en-US" b="1" dirty="0">
              <a:solidFill>
                <a:srgbClr val="18332F"/>
              </a:solidFill>
              <a:latin typeface="Garamond" panose="02020404030301010803" pitchFamily="18" charset="0"/>
              <a:ea typeface="Palatino" pitchFamily="2" charset="77"/>
            </a:endParaRPr>
          </a:p>
          <a:p>
            <a:pPr marL="0" indent="0">
              <a:buNone/>
            </a:pPr>
            <a:r>
              <a:rPr lang="en-US" sz="3000" b="1" u="sng" dirty="0">
                <a:solidFill>
                  <a:srgbClr val="18332F"/>
                </a:solidFill>
                <a:latin typeface="Garamond" panose="02020404030301010803" pitchFamily="18" charset="0"/>
                <a:ea typeface="Palatino" pitchFamily="2" charset="77"/>
              </a:rPr>
              <a:t> 40-60 </a:t>
            </a:r>
            <a:r>
              <a:rPr lang="en-US" sz="3000" b="1" dirty="0">
                <a:solidFill>
                  <a:srgbClr val="18332F"/>
                </a:solidFill>
                <a:latin typeface="Garamond" panose="02020404030301010803" pitchFamily="18" charset="0"/>
                <a:ea typeface="Palatino" pitchFamily="2" charset="77"/>
              </a:rPr>
              <a:t>%  </a:t>
            </a:r>
            <a:r>
              <a:rPr lang="en-US" b="1" dirty="0">
                <a:solidFill>
                  <a:srgbClr val="18332F"/>
                </a:solidFill>
                <a:latin typeface="Garamond" panose="02020404030301010803" pitchFamily="18" charset="0"/>
                <a:ea typeface="Palatino" pitchFamily="2" charset="77"/>
              </a:rPr>
              <a:t>Environmental </a:t>
            </a:r>
            <a:br>
              <a:rPr lang="en-US" b="1" dirty="0">
                <a:solidFill>
                  <a:srgbClr val="18332F"/>
                </a:solidFill>
                <a:latin typeface="Garamond" panose="02020404030301010803" pitchFamily="18" charset="0"/>
                <a:ea typeface="Palatino" pitchFamily="2" charset="77"/>
              </a:rPr>
            </a:br>
            <a:r>
              <a:rPr lang="en-US" b="1" dirty="0">
                <a:solidFill>
                  <a:srgbClr val="18332F"/>
                </a:solidFill>
                <a:latin typeface="Garamond" panose="02020404030301010803" pitchFamily="18" charset="0"/>
                <a:ea typeface="Palatino" pitchFamily="2" charset="77"/>
              </a:rPr>
              <a:t>                  and other elements</a:t>
            </a:r>
          </a:p>
        </p:txBody>
      </p:sp>
      <p:sp>
        <p:nvSpPr>
          <p:cNvPr id="16" name="Rectangle 15">
            <a:extLst>
              <a:ext uri="{FF2B5EF4-FFF2-40B4-BE49-F238E27FC236}">
                <a16:creationId xmlns:a16="http://schemas.microsoft.com/office/drawing/2014/main" id="{82E5F08E-556A-416C-B28A-C2E9CA9D2536}"/>
              </a:ext>
            </a:extLst>
          </p:cNvPr>
          <p:cNvSpPr/>
          <p:nvPr/>
        </p:nvSpPr>
        <p:spPr>
          <a:xfrm>
            <a:off x="548059" y="467670"/>
            <a:ext cx="11080377" cy="567847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pic>
        <p:nvPicPr>
          <p:cNvPr id="17" name="Picture 16" descr="A blue line with a white background&#10;&#10;Description automatically generated">
            <a:extLst>
              <a:ext uri="{FF2B5EF4-FFF2-40B4-BE49-F238E27FC236}">
                <a16:creationId xmlns:a16="http://schemas.microsoft.com/office/drawing/2014/main" id="{77051FAC-EFB1-B39C-15D9-501D2231AD32}"/>
              </a:ext>
            </a:extLst>
          </p:cNvPr>
          <p:cNvPicPr>
            <a:picLocks noChangeAspect="1"/>
          </p:cNvPicPr>
          <p:nvPr/>
        </p:nvPicPr>
        <p:blipFill rotWithShape="1">
          <a:blip r:embed="rId3"/>
          <a:srcRect l="5269" t="32439" r="8182" b="25211"/>
          <a:stretch/>
        </p:blipFill>
        <p:spPr>
          <a:xfrm>
            <a:off x="9578940" y="310407"/>
            <a:ext cx="956281" cy="322704"/>
          </a:xfrm>
          <a:prstGeom prst="rect">
            <a:avLst/>
          </a:prstGeom>
        </p:spPr>
      </p:pic>
      <p:sp>
        <p:nvSpPr>
          <p:cNvPr id="23" name="Subtitle 2">
            <a:extLst>
              <a:ext uri="{FF2B5EF4-FFF2-40B4-BE49-F238E27FC236}">
                <a16:creationId xmlns:a16="http://schemas.microsoft.com/office/drawing/2014/main" id="{93A364DC-0AF3-2ABF-10A3-61C95BA7783B}"/>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24" name="Date Placeholder 3">
            <a:extLst>
              <a:ext uri="{FF2B5EF4-FFF2-40B4-BE49-F238E27FC236}">
                <a16:creationId xmlns:a16="http://schemas.microsoft.com/office/drawing/2014/main" id="{6422099D-23C3-9B60-47AD-4D8BBFC4C37F}"/>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26" name="Footer Placeholder 5">
            <a:extLst>
              <a:ext uri="{FF2B5EF4-FFF2-40B4-BE49-F238E27FC236}">
                <a16:creationId xmlns:a16="http://schemas.microsoft.com/office/drawing/2014/main" id="{A8F81C8D-40C5-D561-20AF-0A5E87602D85}"/>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2" name="Title 1">
            <a:extLst>
              <a:ext uri="{FF2B5EF4-FFF2-40B4-BE49-F238E27FC236}">
                <a16:creationId xmlns:a16="http://schemas.microsoft.com/office/drawing/2014/main" id="{788984C8-50C5-9716-4708-AC7C6A624B77}"/>
              </a:ext>
            </a:extLst>
          </p:cNvPr>
          <p:cNvSpPr txBox="1">
            <a:spLocks/>
          </p:cNvSpPr>
          <p:nvPr/>
        </p:nvSpPr>
        <p:spPr>
          <a:xfrm>
            <a:off x="1685742" y="2223935"/>
            <a:ext cx="4402505" cy="1885888"/>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400" b="1" kern="1200">
                <a:solidFill>
                  <a:srgbClr val="3369B4"/>
                </a:solidFill>
                <a:latin typeface="Raleway" panose="020B0503030101060003" pitchFamily="34" charset="0"/>
                <a:ea typeface="+mj-ea"/>
                <a:cs typeface="+mj-cs"/>
              </a:defRPr>
            </a:lvl1pPr>
          </a:lstStyle>
          <a:p>
            <a:r>
              <a:rPr lang="en-US" sz="3600" dirty="0">
                <a:solidFill>
                  <a:srgbClr val="2D68C4"/>
                </a:solidFill>
                <a:latin typeface="Verdana" panose="020B0604030504040204" pitchFamily="34" charset="0"/>
                <a:cs typeface="Lucida Grande" panose="020B0600040502020204" pitchFamily="34" charset="0"/>
              </a:rPr>
              <a:t>Personality: </a:t>
            </a:r>
            <a:br>
              <a:rPr lang="en-US" sz="3600" dirty="0">
                <a:solidFill>
                  <a:srgbClr val="2D68C4"/>
                </a:solidFill>
                <a:latin typeface="Verdana" panose="020B0604030504040204" pitchFamily="34" charset="0"/>
                <a:cs typeface="Lucida Grande" panose="020B0600040502020204" pitchFamily="34" charset="0"/>
              </a:rPr>
            </a:br>
            <a:r>
              <a:rPr lang="en-US" sz="3600" dirty="0">
                <a:solidFill>
                  <a:srgbClr val="2D68C4"/>
                </a:solidFill>
                <a:latin typeface="Verdana" panose="020B0604030504040204" pitchFamily="34" charset="0"/>
                <a:cs typeface="Lucida Grande" panose="020B0600040502020204" pitchFamily="34" charset="0"/>
              </a:rPr>
              <a:t>Where does it </a:t>
            </a:r>
            <a:br>
              <a:rPr lang="en-US" sz="3600" dirty="0">
                <a:solidFill>
                  <a:srgbClr val="2D68C4"/>
                </a:solidFill>
                <a:latin typeface="Verdana" panose="020B0604030504040204" pitchFamily="34" charset="0"/>
                <a:cs typeface="Lucida Grande" panose="020B0600040502020204" pitchFamily="34" charset="0"/>
              </a:rPr>
            </a:br>
            <a:r>
              <a:rPr lang="en-US" sz="3600" dirty="0">
                <a:solidFill>
                  <a:srgbClr val="2D68C4"/>
                </a:solidFill>
                <a:latin typeface="Verdana" panose="020B0604030504040204" pitchFamily="34" charset="0"/>
                <a:cs typeface="Lucida Grande" panose="020B0600040502020204" pitchFamily="34" charset="0"/>
              </a:rPr>
              <a:t>come from?</a:t>
            </a:r>
          </a:p>
        </p:txBody>
      </p:sp>
    </p:spTree>
    <p:extLst>
      <p:ext uri="{BB962C8B-B14F-4D97-AF65-F5344CB8AC3E}">
        <p14:creationId xmlns:p14="http://schemas.microsoft.com/office/powerpoint/2010/main" val="14375169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C5: </a:t>
            </a:r>
            <a:r>
              <a:rPr kumimoji="0" lang="en-US" sz="900" b="1" u="none" strike="noStrike" kern="1200" cap="none" spc="-40" normalizeH="0" baseline="0" noProof="0" dirty="0" err="1">
                <a:ln>
                  <a:noFill/>
                </a:ln>
                <a:solidFill>
                  <a:prstClr val="white">
                    <a:lumMod val="65000"/>
                  </a:prstClr>
                </a:solidFill>
                <a:effectLst/>
                <a:uLnTx/>
                <a:uFillTx/>
                <a:latin typeface="Verdana" panose="020B0604030504040204" pitchFamily="34" charset="0"/>
                <a:cs typeface="Lucida Grande" panose="020B0600040502020204" pitchFamily="34" charset="0"/>
              </a:rPr>
              <a:t>Methodicalness</a:t>
            </a:r>
            <a:endPar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 are you driven to </a:t>
            </a:r>
            <a:r>
              <a:rPr kumimoji="0" lang="en-US" sz="1600" b="1"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set success</a:t>
            </a: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 goals?</a:t>
            </a:r>
          </a:p>
        </p:txBody>
      </p:sp>
      <p:sp>
        <p:nvSpPr>
          <p:cNvPr id="92" name="Rectangle 91">
            <a:hlinkClick r:id="rId13" action="ppaction://hlinksldjump"/>
            <a:extLst>
              <a:ext uri="{FF2B5EF4-FFF2-40B4-BE49-F238E27FC236}">
                <a16:creationId xmlns:a16="http://schemas.microsoft.com/office/drawing/2014/main" id="{6CA1AA49-2D73-B86F-B7F6-934864760566}"/>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3" name="Rectangle 92">
            <a:hlinkClick r:id="rId13" action="ppaction://hlinksldjump"/>
            <a:extLst>
              <a:ext uri="{FF2B5EF4-FFF2-40B4-BE49-F238E27FC236}">
                <a16:creationId xmlns:a16="http://schemas.microsoft.com/office/drawing/2014/main" id="{EC0D4D87-3B61-D21A-EA0E-FBB72BB35BF6}"/>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hlinkClick r:id="rId19" action="ppaction://hlinksldjump"/>
            <a:extLst>
              <a:ext uri="{FF2B5EF4-FFF2-40B4-BE49-F238E27FC236}">
                <a16:creationId xmlns:a16="http://schemas.microsoft.com/office/drawing/2014/main" id="{883A214D-85A9-A323-9920-F6D6D8333DAA}"/>
              </a:ext>
            </a:extLst>
          </p:cNvPr>
          <p:cNvSpPr/>
          <p:nvPr/>
        </p:nvSpPr>
        <p:spPr>
          <a:xfrm>
            <a:off x="7967295" y="4906967"/>
            <a:ext cx="2008328" cy="78501"/>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95">
            <a:hlinkClick r:id="rId19" action="ppaction://hlinksldjump"/>
            <a:extLst>
              <a:ext uri="{FF2B5EF4-FFF2-40B4-BE49-F238E27FC236}">
                <a16:creationId xmlns:a16="http://schemas.microsoft.com/office/drawing/2014/main" id="{43CFC488-B5E7-4035-9A0F-93077B556769}"/>
              </a:ext>
            </a:extLst>
          </p:cNvPr>
          <p:cNvSpPr/>
          <p:nvPr/>
        </p:nvSpPr>
        <p:spPr>
          <a:xfrm>
            <a:off x="10095619" y="4906303"/>
            <a:ext cx="683131" cy="79548"/>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hlinkClick r:id="rId20"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8641D4-4E23-0EB6-99A0-E865E68A3B3F}"/>
              </a:ext>
            </a:extLst>
          </p:cNvPr>
          <p:cNvSpPr/>
          <p:nvPr/>
        </p:nvSpPr>
        <p:spPr>
          <a:xfrm>
            <a:off x="4543697" y="3765509"/>
            <a:ext cx="1428596"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contented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driven</a:t>
            </a:r>
          </a:p>
        </p:txBody>
      </p:sp>
      <p:sp>
        <p:nvSpPr>
          <p:cNvPr id="10" name="object 4">
            <a:extLst>
              <a:ext uri="{FF2B5EF4-FFF2-40B4-BE49-F238E27FC236}">
                <a16:creationId xmlns:a16="http://schemas.microsoft.com/office/drawing/2014/main" id="{531A391B-0155-2AE2-A0E4-6B3D474B47B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D</a:t>
            </a:r>
            <a:r>
              <a:rPr lang="en-US" sz="1000" dirty="0">
                <a:latin typeface="Verdana" panose="020B0604030504040204" pitchFamily="34" charset="0"/>
                <a:cs typeface="Lucida Grande" panose="020B0600040502020204" pitchFamily="34" charset="0"/>
              </a:rPr>
              <a:t>rive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11" name="object 4">
            <a:extLst>
              <a:ext uri="{FF2B5EF4-FFF2-40B4-BE49-F238E27FC236}">
                <a16:creationId xmlns:a16="http://schemas.microsoft.com/office/drawing/2014/main" id="{1A09C24D-EABB-10E0-1FE9-97BBE0BD76A7}"/>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D</a:t>
            </a:r>
            <a:r>
              <a:rPr lang="en-US" sz="1000" dirty="0">
                <a:latin typeface="Verdana" panose="020B0604030504040204" pitchFamily="34" charset="0"/>
                <a:cs typeface="Lucida Grande" panose="020B0600040502020204" pitchFamily="34" charset="0"/>
              </a:rPr>
              <a:t>rive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2" name="object 4">
            <a:extLst>
              <a:ext uri="{FF2B5EF4-FFF2-40B4-BE49-F238E27FC236}">
                <a16:creationId xmlns:a16="http://schemas.microsoft.com/office/drawing/2014/main" id="{D4894A15-5DFC-F91A-2B09-54F717C06469}"/>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D</a:t>
            </a:r>
            <a:r>
              <a:rPr lang="en-US" sz="1000" dirty="0">
                <a:latin typeface="Verdana" panose="020B0604030504040204" pitchFamily="34" charset="0"/>
                <a:cs typeface="Lucida Grande" panose="020B0600040502020204" pitchFamily="34" charset="0"/>
              </a:rPr>
              <a:t>rive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3" name="object 4">
            <a:extLst>
              <a:ext uri="{FF2B5EF4-FFF2-40B4-BE49-F238E27FC236}">
                <a16:creationId xmlns:a16="http://schemas.microsoft.com/office/drawing/2014/main" id="{A1DB7393-3FBA-41F7-260E-D3C7D6B4A065}"/>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C3: Drive</a:t>
            </a:r>
          </a:p>
        </p:txBody>
      </p:sp>
    </p:spTree>
    <p:extLst>
      <p:ext uri="{BB962C8B-B14F-4D97-AF65-F5344CB8AC3E}">
        <p14:creationId xmlns:p14="http://schemas.microsoft.com/office/powerpoint/2010/main" val="33716152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C5: </a:t>
            </a:r>
            <a:r>
              <a:rPr kumimoji="0" lang="en-US" sz="900" b="1" u="none" strike="noStrike" kern="1200" cap="none" spc="-40" normalizeH="0" baseline="0" noProof="0" dirty="0" err="1">
                <a:ln>
                  <a:noFill/>
                </a:ln>
                <a:solidFill>
                  <a:prstClr val="white">
                    <a:lumMod val="65000"/>
                  </a:prstClr>
                </a:solidFill>
                <a:effectLst/>
                <a:uLnTx/>
                <a:uFillTx/>
                <a:latin typeface="Verdana" panose="020B0604030504040204" pitchFamily="34" charset="0"/>
                <a:cs typeface="Lucida Grande" panose="020B0600040502020204" pitchFamily="34" charset="0"/>
              </a:rPr>
              <a:t>Methodicalness</a:t>
            </a:r>
            <a:endPar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 are you somewhere in between?</a:t>
            </a:r>
          </a:p>
        </p:txBody>
      </p:sp>
      <p:sp>
        <p:nvSpPr>
          <p:cNvPr id="92" name="Rectangle 91">
            <a:hlinkClick r:id="rId13" action="ppaction://hlinksldjump"/>
            <a:extLst>
              <a:ext uri="{FF2B5EF4-FFF2-40B4-BE49-F238E27FC236}">
                <a16:creationId xmlns:a16="http://schemas.microsoft.com/office/drawing/2014/main" id="{6CA1AA49-2D73-B86F-B7F6-934864760566}"/>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3" name="Rectangle 92">
            <a:hlinkClick r:id="rId13" action="ppaction://hlinksldjump"/>
            <a:extLst>
              <a:ext uri="{FF2B5EF4-FFF2-40B4-BE49-F238E27FC236}">
                <a16:creationId xmlns:a16="http://schemas.microsoft.com/office/drawing/2014/main" id="{EC0D4D87-3B61-D21A-EA0E-FBB72BB35BF6}"/>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hlinkClick r:id="rId19" action="ppaction://hlinksldjump"/>
            <a:extLst>
              <a:ext uri="{FF2B5EF4-FFF2-40B4-BE49-F238E27FC236}">
                <a16:creationId xmlns:a16="http://schemas.microsoft.com/office/drawing/2014/main" id="{883A214D-85A9-A323-9920-F6D6D8333DAA}"/>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6" name="Rectangle 95">
            <a:hlinkClick r:id="rId19" action="ppaction://hlinksldjump"/>
            <a:extLst>
              <a:ext uri="{FF2B5EF4-FFF2-40B4-BE49-F238E27FC236}">
                <a16:creationId xmlns:a16="http://schemas.microsoft.com/office/drawing/2014/main" id="{43CFC488-B5E7-4035-9A0F-93077B556769}"/>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Rectangle 2">
            <a:hlinkClick r:id="rId20"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2A274EAF-E936-EB84-D98A-E4DD71D4D905}"/>
              </a:ext>
            </a:extLst>
          </p:cNvPr>
          <p:cNvSpPr/>
          <p:nvPr/>
        </p:nvSpPr>
        <p:spPr>
          <a:xfrm>
            <a:off x="4543697" y="3765509"/>
            <a:ext cx="1428596"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contented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driven</a:t>
            </a:r>
          </a:p>
        </p:txBody>
      </p:sp>
      <p:sp>
        <p:nvSpPr>
          <p:cNvPr id="10" name="object 4">
            <a:extLst>
              <a:ext uri="{FF2B5EF4-FFF2-40B4-BE49-F238E27FC236}">
                <a16:creationId xmlns:a16="http://schemas.microsoft.com/office/drawing/2014/main" id="{788EA07A-B9FE-3D54-0562-6A68C23EB3D7}"/>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D</a:t>
            </a:r>
            <a:r>
              <a:rPr lang="en-US" sz="1000" dirty="0">
                <a:latin typeface="Verdana" panose="020B0604030504040204" pitchFamily="34" charset="0"/>
                <a:cs typeface="Lucida Grande" panose="020B0600040502020204" pitchFamily="34" charset="0"/>
              </a:rPr>
              <a:t>rive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11" name="object 4">
            <a:extLst>
              <a:ext uri="{FF2B5EF4-FFF2-40B4-BE49-F238E27FC236}">
                <a16:creationId xmlns:a16="http://schemas.microsoft.com/office/drawing/2014/main" id="{837DAAFD-C029-D560-C7E3-EC0C7496BF50}"/>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D</a:t>
            </a:r>
            <a:r>
              <a:rPr lang="en-US" sz="1000" dirty="0">
                <a:latin typeface="Verdana" panose="020B0604030504040204" pitchFamily="34" charset="0"/>
                <a:cs typeface="Lucida Grande" panose="020B0600040502020204" pitchFamily="34" charset="0"/>
              </a:rPr>
              <a:t>rive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2" name="object 4">
            <a:extLst>
              <a:ext uri="{FF2B5EF4-FFF2-40B4-BE49-F238E27FC236}">
                <a16:creationId xmlns:a16="http://schemas.microsoft.com/office/drawing/2014/main" id="{9D3355D8-5768-BCBD-9DC1-56DE466DB522}"/>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D</a:t>
            </a:r>
            <a:r>
              <a:rPr lang="en-US" sz="1000" dirty="0">
                <a:latin typeface="Verdana" panose="020B0604030504040204" pitchFamily="34" charset="0"/>
                <a:cs typeface="Lucida Grande" panose="020B0600040502020204" pitchFamily="34" charset="0"/>
              </a:rPr>
              <a:t>rive</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3" name="object 4">
            <a:extLst>
              <a:ext uri="{FF2B5EF4-FFF2-40B4-BE49-F238E27FC236}">
                <a16:creationId xmlns:a16="http://schemas.microsoft.com/office/drawing/2014/main" id="{994697E0-911B-D414-4105-D48A26AF779B}"/>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C3: Drive</a:t>
            </a:r>
          </a:p>
        </p:txBody>
      </p:sp>
    </p:spTree>
    <p:extLst>
      <p:ext uri="{BB962C8B-B14F-4D97-AF65-F5344CB8AC3E}">
        <p14:creationId xmlns:p14="http://schemas.microsoft.com/office/powerpoint/2010/main" val="12632239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169231" y="3765509"/>
            <a:ext cx="1556837"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distractible &lt;--&gt; </a:t>
            </a:r>
            <a:r>
              <a:rPr kumimoji="0" lang="en-US" sz="1100"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focused</a:t>
            </a:r>
            <a:endPar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endParaRP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a:spLocks/>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C5: </a:t>
            </a:r>
            <a:r>
              <a:rPr kumimoji="0" lang="en-US" sz="900" b="1" u="none" strike="noStrike" kern="1200" cap="none" spc="-40" normalizeH="0" baseline="0" noProof="0" dirty="0" err="1">
                <a:ln>
                  <a:noFill/>
                </a:ln>
                <a:solidFill>
                  <a:prstClr val="white">
                    <a:lumMod val="65000"/>
                  </a:prstClr>
                </a:solidFill>
                <a:effectLst/>
                <a:uLnTx/>
                <a:uFillTx/>
                <a:latin typeface="Verdana" panose="020B0604030504040204" pitchFamily="34" charset="0"/>
                <a:cs typeface="Lucida Grande" panose="020B0600040502020204" pitchFamily="34" charset="0"/>
              </a:rPr>
              <a:t>Methodicalness</a:t>
            </a:r>
            <a:endPar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45820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Are you energized by task switching during your workday and juggling </a:t>
            </a:r>
            <a:r>
              <a:rPr kumimoji="0" lang="en-US" sz="1600" b="1"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multiple priorities</a:t>
            </a: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a:t>
            </a:r>
          </a:p>
        </p:txBody>
      </p:sp>
      <p:grpSp>
        <p:nvGrpSpPr>
          <p:cNvPr id="91" name="Group 90">
            <a:extLst>
              <a:ext uri="{FF2B5EF4-FFF2-40B4-BE49-F238E27FC236}">
                <a16:creationId xmlns:a16="http://schemas.microsoft.com/office/drawing/2014/main" id="{64802E98-0C47-E115-2449-3C013F5B2649}"/>
              </a:ext>
            </a:extLst>
          </p:cNvPr>
          <p:cNvGrpSpPr/>
          <p:nvPr/>
        </p:nvGrpSpPr>
        <p:grpSpPr>
          <a:xfrm>
            <a:off x="1419881" y="4900058"/>
            <a:ext cx="9358869" cy="91576"/>
            <a:chOff x="1411236" y="1688541"/>
            <a:chExt cx="9358869" cy="91576"/>
          </a:xfrm>
          <a:solidFill>
            <a:srgbClr val="FBF4F0">
              <a:alpha val="40000"/>
            </a:srgbClr>
          </a:solidFill>
        </p:grpSpPr>
        <p:sp>
          <p:nvSpPr>
            <p:cNvPr id="92" name="Rectangle 91">
              <a:hlinkClick r:id="rId14" action="ppaction://hlinksldjump"/>
              <a:extLst>
                <a:ext uri="{FF2B5EF4-FFF2-40B4-BE49-F238E27FC236}">
                  <a16:creationId xmlns:a16="http://schemas.microsoft.com/office/drawing/2014/main" id="{6CA1AA49-2D73-B86F-B7F6-934864760566}"/>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a:hlinkClick r:id="rId14" action="ppaction://hlinksldjump"/>
              <a:extLst>
                <a:ext uri="{FF2B5EF4-FFF2-40B4-BE49-F238E27FC236}">
                  <a16:creationId xmlns:a16="http://schemas.microsoft.com/office/drawing/2014/main" id="{EC0D4D87-3B61-D21A-EA0E-FBB72BB35BF6}"/>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883A214D-85A9-A323-9920-F6D6D8333DA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43CFC488-B5E7-4035-9A0F-93077B55676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7" name="object 4">
            <a:extLst>
              <a:ext uri="{FF2B5EF4-FFF2-40B4-BE49-F238E27FC236}">
                <a16:creationId xmlns:a16="http://schemas.microsoft.com/office/drawing/2014/main" id="{86AEDB40-6E44-4D60-9C35-72E7665E0227}"/>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C</a:t>
            </a:r>
            <a:r>
              <a:rPr lang="en-US" sz="1000" dirty="0" err="1">
                <a:latin typeface="Verdana" panose="020B0604030504040204" pitchFamily="34" charset="0"/>
                <a:cs typeface="Lucida Grande" panose="020B0600040502020204" pitchFamily="34" charset="0"/>
              </a:rPr>
              <a:t>oncentration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98" name="object 4">
            <a:extLst>
              <a:ext uri="{FF2B5EF4-FFF2-40B4-BE49-F238E27FC236}">
                <a16:creationId xmlns:a16="http://schemas.microsoft.com/office/drawing/2014/main" id="{DF089B33-0C01-7329-73F8-2250754D5602}"/>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C</a:t>
            </a:r>
            <a:r>
              <a:rPr lang="en-US" sz="1000" dirty="0" err="1">
                <a:latin typeface="Verdana" panose="020B0604030504040204" pitchFamily="34" charset="0"/>
                <a:cs typeface="Lucida Grande" panose="020B0600040502020204" pitchFamily="34" charset="0"/>
              </a:rPr>
              <a:t>oncentration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9" name="object 4">
            <a:extLst>
              <a:ext uri="{FF2B5EF4-FFF2-40B4-BE49-F238E27FC236}">
                <a16:creationId xmlns:a16="http://schemas.microsoft.com/office/drawing/2014/main" id="{12BCE1EC-9F8A-DBDD-7F42-6A1552FE797F}"/>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C</a:t>
            </a:r>
            <a:r>
              <a:rPr lang="en-US" sz="1000" dirty="0" err="1">
                <a:latin typeface="Verdana" panose="020B0604030504040204" pitchFamily="34" charset="0"/>
                <a:cs typeface="Lucida Grande" panose="020B0600040502020204" pitchFamily="34" charset="0"/>
              </a:rPr>
              <a:t>oncentration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03" name="object 4">
            <a:extLst>
              <a:ext uri="{FF2B5EF4-FFF2-40B4-BE49-F238E27FC236}">
                <a16:creationId xmlns:a16="http://schemas.microsoft.com/office/drawing/2014/main" id="{9EAA3E4B-03E4-247E-20BF-92F30EA47399}"/>
              </a:ext>
            </a:extLst>
          </p:cNvPr>
          <p:cNvSpPr txBox="1">
            <a:spLocks/>
          </p:cNvSpPr>
          <p:nvPr/>
        </p:nvSpPr>
        <p:spPr>
          <a:xfrm rot="16200000">
            <a:off x="-1018523" y="5376920"/>
            <a:ext cx="2705471"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C4: Concentration</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3" name="Rectangle 2">
            <a:hlinkClick r:id="rId19"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hlinkClick r:id="rId20" action="ppaction://hlinksldjump"/>
            <a:extLst>
              <a:ext uri="{FF2B5EF4-FFF2-40B4-BE49-F238E27FC236}">
                <a16:creationId xmlns:a16="http://schemas.microsoft.com/office/drawing/2014/main" id="{267A5E44-152B-15B0-FEEC-42157CE31BAB}"/>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 name="Rectangle 5">
            <a:hlinkClick r:id="rId20" action="ppaction://hlinksldjump"/>
            <a:extLst>
              <a:ext uri="{FF2B5EF4-FFF2-40B4-BE49-F238E27FC236}">
                <a16:creationId xmlns:a16="http://schemas.microsoft.com/office/drawing/2014/main" id="{E6699679-28B0-6CD7-310D-BB8405B63618}"/>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36812918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C5: </a:t>
            </a:r>
            <a:r>
              <a:rPr kumimoji="0" lang="en-US" sz="900" b="1" u="none" strike="noStrike" kern="1200" cap="none" spc="-40" normalizeH="0" baseline="0" noProof="0" dirty="0" err="1">
                <a:ln>
                  <a:noFill/>
                </a:ln>
                <a:solidFill>
                  <a:prstClr val="white">
                    <a:lumMod val="65000"/>
                  </a:prstClr>
                </a:solidFill>
                <a:effectLst/>
                <a:uLnTx/>
                <a:uFillTx/>
                <a:latin typeface="Verdana" panose="020B0604030504040204" pitchFamily="34" charset="0"/>
                <a:cs typeface="Lucida Grande" panose="020B0600040502020204" pitchFamily="34" charset="0"/>
              </a:rPr>
              <a:t>Methodicalness</a:t>
            </a:r>
            <a:endPar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 do you prefer to focus your energy and attention on one thing at </a:t>
            </a:r>
            <a:r>
              <a:rPr kumimoji="0" lang="en-US" sz="1600" b="1"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a time</a:t>
            </a: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a:t>
            </a:r>
          </a:p>
        </p:txBody>
      </p:sp>
      <p:sp>
        <p:nvSpPr>
          <p:cNvPr id="92" name="Rectangle 91">
            <a:hlinkClick r:id="rId14" action="ppaction://hlinksldjump"/>
            <a:extLst>
              <a:ext uri="{FF2B5EF4-FFF2-40B4-BE49-F238E27FC236}">
                <a16:creationId xmlns:a16="http://schemas.microsoft.com/office/drawing/2014/main" id="{6CA1AA49-2D73-B86F-B7F6-934864760566}"/>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3" name="Rectangle 92">
            <a:hlinkClick r:id="rId14" action="ppaction://hlinksldjump"/>
            <a:extLst>
              <a:ext uri="{FF2B5EF4-FFF2-40B4-BE49-F238E27FC236}">
                <a16:creationId xmlns:a16="http://schemas.microsoft.com/office/drawing/2014/main" id="{EC0D4D87-3B61-D21A-EA0E-FBB72BB35BF6}"/>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hlinkClick r:id="rId19" action="ppaction://hlinksldjump"/>
            <a:extLst>
              <a:ext uri="{FF2B5EF4-FFF2-40B4-BE49-F238E27FC236}">
                <a16:creationId xmlns:a16="http://schemas.microsoft.com/office/drawing/2014/main" id="{883A214D-85A9-A323-9920-F6D6D8333DAA}"/>
              </a:ext>
            </a:extLst>
          </p:cNvPr>
          <p:cNvSpPr/>
          <p:nvPr/>
        </p:nvSpPr>
        <p:spPr>
          <a:xfrm>
            <a:off x="7967295" y="4906967"/>
            <a:ext cx="2008328" cy="78501"/>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95">
            <a:hlinkClick r:id="rId19" action="ppaction://hlinksldjump"/>
            <a:extLst>
              <a:ext uri="{FF2B5EF4-FFF2-40B4-BE49-F238E27FC236}">
                <a16:creationId xmlns:a16="http://schemas.microsoft.com/office/drawing/2014/main" id="{43CFC488-B5E7-4035-9A0F-93077B556769}"/>
              </a:ext>
            </a:extLst>
          </p:cNvPr>
          <p:cNvSpPr/>
          <p:nvPr/>
        </p:nvSpPr>
        <p:spPr>
          <a:xfrm>
            <a:off x="10095619" y="4906303"/>
            <a:ext cx="683131" cy="79548"/>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hlinkClick r:id="rId20"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C4A0457-7D41-E972-C36E-94B84C865EAC}"/>
              </a:ext>
            </a:extLst>
          </p:cNvPr>
          <p:cNvSpPr/>
          <p:nvPr/>
        </p:nvSpPr>
        <p:spPr>
          <a:xfrm>
            <a:off x="6169231" y="3765509"/>
            <a:ext cx="1556837"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distractible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focused</a:t>
            </a:r>
          </a:p>
        </p:txBody>
      </p:sp>
      <p:sp>
        <p:nvSpPr>
          <p:cNvPr id="6" name="object 4">
            <a:extLst>
              <a:ext uri="{FF2B5EF4-FFF2-40B4-BE49-F238E27FC236}">
                <a16:creationId xmlns:a16="http://schemas.microsoft.com/office/drawing/2014/main" id="{45B11A10-3E70-3402-B9E8-33F15C27C4E6}"/>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C</a:t>
            </a:r>
            <a:r>
              <a:rPr lang="en-US" sz="1000" dirty="0" err="1">
                <a:latin typeface="Verdana" panose="020B0604030504040204" pitchFamily="34" charset="0"/>
                <a:cs typeface="Lucida Grande" panose="020B0600040502020204" pitchFamily="34" charset="0"/>
              </a:rPr>
              <a:t>oncentration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7" name="object 4">
            <a:extLst>
              <a:ext uri="{FF2B5EF4-FFF2-40B4-BE49-F238E27FC236}">
                <a16:creationId xmlns:a16="http://schemas.microsoft.com/office/drawing/2014/main" id="{3AA5592B-40A9-1B11-6808-74DA7C6B3AC0}"/>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C</a:t>
            </a:r>
            <a:r>
              <a:rPr lang="en-US" sz="1000" dirty="0" err="1">
                <a:latin typeface="Verdana" panose="020B0604030504040204" pitchFamily="34" charset="0"/>
                <a:cs typeface="Lucida Grande" panose="020B0600040502020204" pitchFamily="34" charset="0"/>
              </a:rPr>
              <a:t>oncentration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 name="object 4">
            <a:extLst>
              <a:ext uri="{FF2B5EF4-FFF2-40B4-BE49-F238E27FC236}">
                <a16:creationId xmlns:a16="http://schemas.microsoft.com/office/drawing/2014/main" id="{275876BF-67ED-992A-2B40-43A40048B5C2}"/>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C</a:t>
            </a:r>
            <a:r>
              <a:rPr lang="en-US" sz="1000" dirty="0" err="1">
                <a:latin typeface="Verdana" panose="020B0604030504040204" pitchFamily="34" charset="0"/>
                <a:cs typeface="Lucida Grande" panose="020B0600040502020204" pitchFamily="34" charset="0"/>
              </a:rPr>
              <a:t>oncentration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4" name="object 4">
            <a:extLst>
              <a:ext uri="{FF2B5EF4-FFF2-40B4-BE49-F238E27FC236}">
                <a16:creationId xmlns:a16="http://schemas.microsoft.com/office/drawing/2014/main" id="{AEE9AB5D-6DC8-833A-9718-3AF49F9A404E}"/>
              </a:ext>
            </a:extLst>
          </p:cNvPr>
          <p:cNvSpPr txBox="1">
            <a:spLocks/>
          </p:cNvSpPr>
          <p:nvPr/>
        </p:nvSpPr>
        <p:spPr>
          <a:xfrm rot="16200000">
            <a:off x="-1015187" y="5383523"/>
            <a:ext cx="2698799"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C4: Concentration</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Tree>
    <p:extLst>
      <p:ext uri="{BB962C8B-B14F-4D97-AF65-F5344CB8AC3E}">
        <p14:creationId xmlns:p14="http://schemas.microsoft.com/office/powerpoint/2010/main" val="12048202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C5: </a:t>
            </a:r>
            <a:r>
              <a:rPr kumimoji="0" lang="en-US" sz="900" b="1" u="none" strike="noStrike" kern="1200" cap="none" spc="-40" normalizeH="0" baseline="0" noProof="0" dirty="0" err="1">
                <a:ln>
                  <a:noFill/>
                </a:ln>
                <a:solidFill>
                  <a:prstClr val="white">
                    <a:lumMod val="65000"/>
                  </a:prstClr>
                </a:solidFill>
                <a:effectLst/>
                <a:uLnTx/>
                <a:uFillTx/>
                <a:latin typeface="Verdana" panose="020B0604030504040204" pitchFamily="34" charset="0"/>
                <a:cs typeface="Lucida Grande" panose="020B0600040502020204" pitchFamily="34" charset="0"/>
              </a:rPr>
              <a:t>Methodicalness</a:t>
            </a:r>
            <a:endPar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 do you take a middle-of-the-road approach?</a:t>
            </a:r>
          </a:p>
        </p:txBody>
      </p:sp>
      <p:sp>
        <p:nvSpPr>
          <p:cNvPr id="92" name="Rectangle 91">
            <a:hlinkClick r:id="rId14" action="ppaction://hlinksldjump"/>
            <a:extLst>
              <a:ext uri="{FF2B5EF4-FFF2-40B4-BE49-F238E27FC236}">
                <a16:creationId xmlns:a16="http://schemas.microsoft.com/office/drawing/2014/main" id="{6CA1AA49-2D73-B86F-B7F6-934864760566}"/>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3" name="Rectangle 92">
            <a:hlinkClick r:id="rId14" action="ppaction://hlinksldjump"/>
            <a:extLst>
              <a:ext uri="{FF2B5EF4-FFF2-40B4-BE49-F238E27FC236}">
                <a16:creationId xmlns:a16="http://schemas.microsoft.com/office/drawing/2014/main" id="{EC0D4D87-3B61-D21A-EA0E-FBB72BB35BF6}"/>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hlinkClick r:id="rId19" action="ppaction://hlinksldjump"/>
            <a:extLst>
              <a:ext uri="{FF2B5EF4-FFF2-40B4-BE49-F238E27FC236}">
                <a16:creationId xmlns:a16="http://schemas.microsoft.com/office/drawing/2014/main" id="{883A214D-85A9-A323-9920-F6D6D8333DAA}"/>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6" name="Rectangle 95">
            <a:hlinkClick r:id="rId19" action="ppaction://hlinksldjump"/>
            <a:extLst>
              <a:ext uri="{FF2B5EF4-FFF2-40B4-BE49-F238E27FC236}">
                <a16:creationId xmlns:a16="http://schemas.microsoft.com/office/drawing/2014/main" id="{43CFC488-B5E7-4035-9A0F-93077B556769}"/>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Rectangle 2">
            <a:hlinkClick r:id="rId20"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 name="Rectangle 3">
            <a:extLst>
              <a:ext uri="{FF2B5EF4-FFF2-40B4-BE49-F238E27FC236}">
                <a16:creationId xmlns:a16="http://schemas.microsoft.com/office/drawing/2014/main" id="{76423B64-AF48-7A2E-5D03-C4B0D6B77427}"/>
              </a:ext>
            </a:extLst>
          </p:cNvPr>
          <p:cNvSpPr/>
          <p:nvPr/>
        </p:nvSpPr>
        <p:spPr>
          <a:xfrm>
            <a:off x="6169231" y="3765509"/>
            <a:ext cx="1556837"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distractible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focused</a:t>
            </a:r>
          </a:p>
        </p:txBody>
      </p:sp>
      <p:sp>
        <p:nvSpPr>
          <p:cNvPr id="6" name="object 4">
            <a:extLst>
              <a:ext uri="{FF2B5EF4-FFF2-40B4-BE49-F238E27FC236}">
                <a16:creationId xmlns:a16="http://schemas.microsoft.com/office/drawing/2014/main" id="{921740F4-8D08-BB1A-873A-F375FB96259B}"/>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C</a:t>
            </a:r>
            <a:r>
              <a:rPr lang="en-US" sz="1000" dirty="0" err="1">
                <a:latin typeface="Verdana" panose="020B0604030504040204" pitchFamily="34" charset="0"/>
                <a:cs typeface="Lucida Grande" panose="020B0600040502020204" pitchFamily="34" charset="0"/>
              </a:rPr>
              <a:t>oncentration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7" name="object 4">
            <a:extLst>
              <a:ext uri="{FF2B5EF4-FFF2-40B4-BE49-F238E27FC236}">
                <a16:creationId xmlns:a16="http://schemas.microsoft.com/office/drawing/2014/main" id="{DA3AA57A-278B-478C-178E-EC50F9E79854}"/>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C</a:t>
            </a:r>
            <a:r>
              <a:rPr lang="en-US" sz="1000" dirty="0" err="1">
                <a:latin typeface="Verdana" panose="020B0604030504040204" pitchFamily="34" charset="0"/>
                <a:cs typeface="Lucida Grande" panose="020B0600040502020204" pitchFamily="34" charset="0"/>
              </a:rPr>
              <a:t>oncentration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 name="object 4">
            <a:extLst>
              <a:ext uri="{FF2B5EF4-FFF2-40B4-BE49-F238E27FC236}">
                <a16:creationId xmlns:a16="http://schemas.microsoft.com/office/drawing/2014/main" id="{BA9262C3-280E-2533-5D38-F0637F61D0DA}"/>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C</a:t>
            </a:r>
            <a:r>
              <a:rPr lang="en-US" sz="1000" dirty="0" err="1">
                <a:latin typeface="Verdana" panose="020B0604030504040204" pitchFamily="34" charset="0"/>
                <a:cs typeface="Lucida Grande" panose="020B0600040502020204" pitchFamily="34" charset="0"/>
              </a:rPr>
              <a:t>oncentration</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4" name="object 4">
            <a:extLst>
              <a:ext uri="{FF2B5EF4-FFF2-40B4-BE49-F238E27FC236}">
                <a16:creationId xmlns:a16="http://schemas.microsoft.com/office/drawing/2014/main" id="{BA16D105-F7AD-321E-CF8B-B4D557C53E89}"/>
              </a:ext>
            </a:extLst>
          </p:cNvPr>
          <p:cNvSpPr txBox="1">
            <a:spLocks/>
          </p:cNvSpPr>
          <p:nvPr/>
        </p:nvSpPr>
        <p:spPr>
          <a:xfrm rot="16200000">
            <a:off x="-1015187" y="5383523"/>
            <a:ext cx="2698799"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2000" b="1" dirty="0">
                <a:solidFill>
                  <a:prstClr val="white">
                    <a:alpha val="10467"/>
                  </a:prstClr>
                </a:solidFill>
                <a:latin typeface="Verdana" panose="020B0604030504040204" pitchFamily="34" charset="0"/>
                <a:ea typeface="Palatino" pitchFamily="2" charset="77"/>
                <a:cs typeface="Lucida Grande" panose="020B0600040502020204" pitchFamily="34" charset="0"/>
              </a:rPr>
              <a:t>C4: Concentration</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Tree>
    <p:extLst>
      <p:ext uri="{BB962C8B-B14F-4D97-AF65-F5344CB8AC3E}">
        <p14:creationId xmlns:p14="http://schemas.microsoft.com/office/powerpoint/2010/main" val="19814391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266603"/>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7792680" y="3765509"/>
            <a:ext cx="1709122"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spontaneous &lt;--&gt; </a:t>
            </a:r>
            <a:r>
              <a:rPr kumimoji="0" lang="en-US" sz="1100"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prepared</a:t>
            </a:r>
            <a:endPar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endParaRP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C5: </a:t>
            </a:r>
            <a:r>
              <a:rPr lang="en-US" sz="900" b="1" dirty="0" err="1">
                <a:solidFill>
                  <a:prstClr val="white"/>
                </a:solidFill>
                <a:latin typeface="Verdana" panose="020B0604030504040204" pitchFamily="34" charset="0"/>
              </a:rPr>
              <a:t>Methodicalness</a:t>
            </a:r>
            <a:endParaRPr lang="en-US" sz="900" b="1" dirty="0">
              <a:solidFill>
                <a:prstClr val="white"/>
              </a:solidFill>
              <a:latin typeface="Verdana" panose="020B060403050404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Do you take a more ad-hoc, organic approach to workflow and project planning?</a:t>
            </a:r>
          </a:p>
        </p:txBody>
      </p:sp>
      <p:grpSp>
        <p:nvGrpSpPr>
          <p:cNvPr id="91" name="Group 90">
            <a:extLst>
              <a:ext uri="{FF2B5EF4-FFF2-40B4-BE49-F238E27FC236}">
                <a16:creationId xmlns:a16="http://schemas.microsoft.com/office/drawing/2014/main" id="{64802E98-0C47-E115-2449-3C013F5B2649}"/>
              </a:ext>
            </a:extLst>
          </p:cNvPr>
          <p:cNvGrpSpPr/>
          <p:nvPr/>
        </p:nvGrpSpPr>
        <p:grpSpPr>
          <a:xfrm>
            <a:off x="1419881" y="4900058"/>
            <a:ext cx="9358869" cy="91576"/>
            <a:chOff x="1411236" y="1688541"/>
            <a:chExt cx="9358869" cy="91576"/>
          </a:xfrm>
          <a:solidFill>
            <a:srgbClr val="FBF4F0">
              <a:alpha val="40000"/>
            </a:srgbClr>
          </a:solidFill>
        </p:grpSpPr>
        <p:sp>
          <p:nvSpPr>
            <p:cNvPr id="92" name="Rectangle 91">
              <a:hlinkClick r:id="rId15" action="ppaction://hlinksldjump"/>
              <a:extLst>
                <a:ext uri="{FF2B5EF4-FFF2-40B4-BE49-F238E27FC236}">
                  <a16:creationId xmlns:a16="http://schemas.microsoft.com/office/drawing/2014/main" id="{6CA1AA49-2D73-B86F-B7F6-934864760566}"/>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a:hlinkClick r:id="rId15" action="ppaction://hlinksldjump"/>
              <a:extLst>
                <a:ext uri="{FF2B5EF4-FFF2-40B4-BE49-F238E27FC236}">
                  <a16:creationId xmlns:a16="http://schemas.microsoft.com/office/drawing/2014/main" id="{EC0D4D87-3B61-D21A-EA0E-FBB72BB35BF6}"/>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883A214D-85A9-A323-9920-F6D6D8333DA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43CFC488-B5E7-4035-9A0F-93077B55676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7" name="object 4">
            <a:extLst>
              <a:ext uri="{FF2B5EF4-FFF2-40B4-BE49-F238E27FC236}">
                <a16:creationId xmlns:a16="http://schemas.microsoft.com/office/drawing/2014/main" id="{86AEDB40-6E44-4D60-9C35-72E7665E0227}"/>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M</a:t>
            </a:r>
            <a:r>
              <a:rPr lang="en-US" sz="1000" dirty="0" err="1">
                <a:latin typeface="Verdana" panose="020B0604030504040204" pitchFamily="34" charset="0"/>
                <a:cs typeface="Lucida Grande" panose="020B0600040502020204" pitchFamily="34" charset="0"/>
              </a:rPr>
              <a:t>ethodicalness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98" name="object 4">
            <a:extLst>
              <a:ext uri="{FF2B5EF4-FFF2-40B4-BE49-F238E27FC236}">
                <a16:creationId xmlns:a16="http://schemas.microsoft.com/office/drawing/2014/main" id="{DF089B33-0C01-7329-73F8-2250754D5602}"/>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M</a:t>
            </a:r>
            <a:r>
              <a:rPr lang="en-US" sz="1000" dirty="0" err="1">
                <a:latin typeface="Verdana" panose="020B0604030504040204" pitchFamily="34" charset="0"/>
                <a:cs typeface="Lucida Grande" panose="020B0600040502020204" pitchFamily="34" charset="0"/>
              </a:rPr>
              <a:t>ethodicalness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9" name="object 4">
            <a:extLst>
              <a:ext uri="{FF2B5EF4-FFF2-40B4-BE49-F238E27FC236}">
                <a16:creationId xmlns:a16="http://schemas.microsoft.com/office/drawing/2014/main" id="{12BCE1EC-9F8A-DBDD-7F42-6A1552FE797F}"/>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M</a:t>
            </a:r>
            <a:r>
              <a:rPr lang="en-US" sz="1000" dirty="0" err="1">
                <a:latin typeface="Verdana" panose="020B0604030504040204" pitchFamily="34" charset="0"/>
                <a:cs typeface="Lucida Grande" panose="020B0600040502020204" pitchFamily="34" charset="0"/>
              </a:rPr>
              <a:t>ethodicalness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03" name="object 4">
            <a:extLst>
              <a:ext uri="{FF2B5EF4-FFF2-40B4-BE49-F238E27FC236}">
                <a16:creationId xmlns:a16="http://schemas.microsoft.com/office/drawing/2014/main" id="{9EAA3E4B-03E4-247E-20BF-92F30EA47399}"/>
              </a:ext>
            </a:extLst>
          </p:cNvPr>
          <p:cNvSpPr txBox="1">
            <a:spLocks/>
          </p:cNvSpPr>
          <p:nvPr/>
        </p:nvSpPr>
        <p:spPr>
          <a:xfrm rot="16200000">
            <a:off x="-1082279" y="5392676"/>
            <a:ext cx="2832983"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C5: </a:t>
            </a:r>
            <a:r>
              <a:rPr kumimoji="0" lang="en-US" sz="2000" b="1" u="none" strike="noStrike" kern="1200" cap="none" spc="0" normalizeH="0" baseline="0" noProof="0" dirty="0" err="1">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Methodicalness</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3" name="Rectangle 2">
            <a:hlinkClick r:id="rId19"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hlinkClick r:id="rId20" action="ppaction://hlinksldjump"/>
            <a:extLst>
              <a:ext uri="{FF2B5EF4-FFF2-40B4-BE49-F238E27FC236}">
                <a16:creationId xmlns:a16="http://schemas.microsoft.com/office/drawing/2014/main" id="{267A5E44-152B-15B0-FEEC-42157CE31BAB}"/>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 name="Rectangle 5">
            <a:hlinkClick r:id="rId20" action="ppaction://hlinksldjump"/>
            <a:extLst>
              <a:ext uri="{FF2B5EF4-FFF2-40B4-BE49-F238E27FC236}">
                <a16:creationId xmlns:a16="http://schemas.microsoft.com/office/drawing/2014/main" id="{E6699679-28B0-6CD7-310D-BB8405B63618}"/>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40885774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C5: </a:t>
            </a:r>
            <a:r>
              <a:rPr lang="en-US" sz="900" b="1" dirty="0" err="1">
                <a:solidFill>
                  <a:prstClr val="white"/>
                </a:solidFill>
                <a:latin typeface="Verdana" panose="020B0604030504040204" pitchFamily="34" charset="0"/>
              </a:rPr>
              <a:t>Methodicalness</a:t>
            </a:r>
            <a:endParaRPr lang="en-US" sz="900" b="1" dirty="0">
              <a:solidFill>
                <a:prstClr val="white"/>
              </a:solidFill>
              <a:latin typeface="Verdana" panose="020B060403050404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 do you place a lot of effort and emphasis on </a:t>
            </a:r>
            <a:r>
              <a:rPr kumimoji="0" lang="en-US" sz="1600" b="1"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planning</a:t>
            </a: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a:t>
            </a:r>
          </a:p>
        </p:txBody>
      </p:sp>
      <p:sp>
        <p:nvSpPr>
          <p:cNvPr id="92" name="Rectangle 91">
            <a:hlinkClick r:id="rId15" action="ppaction://hlinksldjump"/>
            <a:extLst>
              <a:ext uri="{FF2B5EF4-FFF2-40B4-BE49-F238E27FC236}">
                <a16:creationId xmlns:a16="http://schemas.microsoft.com/office/drawing/2014/main" id="{6CA1AA49-2D73-B86F-B7F6-934864760566}"/>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3" name="Rectangle 92">
            <a:hlinkClick r:id="rId15" action="ppaction://hlinksldjump"/>
            <a:extLst>
              <a:ext uri="{FF2B5EF4-FFF2-40B4-BE49-F238E27FC236}">
                <a16:creationId xmlns:a16="http://schemas.microsoft.com/office/drawing/2014/main" id="{EC0D4D87-3B61-D21A-EA0E-FBB72BB35BF6}"/>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hlinkClick r:id="rId19" action="ppaction://hlinksldjump"/>
            <a:extLst>
              <a:ext uri="{FF2B5EF4-FFF2-40B4-BE49-F238E27FC236}">
                <a16:creationId xmlns:a16="http://schemas.microsoft.com/office/drawing/2014/main" id="{883A214D-85A9-A323-9920-F6D6D8333DAA}"/>
              </a:ext>
            </a:extLst>
          </p:cNvPr>
          <p:cNvSpPr/>
          <p:nvPr/>
        </p:nvSpPr>
        <p:spPr>
          <a:xfrm>
            <a:off x="7967295" y="4906967"/>
            <a:ext cx="2008328" cy="78501"/>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95">
            <a:hlinkClick r:id="rId19" action="ppaction://hlinksldjump"/>
            <a:extLst>
              <a:ext uri="{FF2B5EF4-FFF2-40B4-BE49-F238E27FC236}">
                <a16:creationId xmlns:a16="http://schemas.microsoft.com/office/drawing/2014/main" id="{43CFC488-B5E7-4035-9A0F-93077B556769}"/>
              </a:ext>
            </a:extLst>
          </p:cNvPr>
          <p:cNvSpPr/>
          <p:nvPr/>
        </p:nvSpPr>
        <p:spPr>
          <a:xfrm>
            <a:off x="10095619" y="4906303"/>
            <a:ext cx="683131" cy="79548"/>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hlinkClick r:id="rId20"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5B6DC64-99CC-CCF4-9B6D-3E51A0AB5724}"/>
              </a:ext>
            </a:extLst>
          </p:cNvPr>
          <p:cNvSpPr/>
          <p:nvPr/>
        </p:nvSpPr>
        <p:spPr>
          <a:xfrm>
            <a:off x="7792680" y="3765509"/>
            <a:ext cx="1709122"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spontaneous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prepared</a:t>
            </a:r>
          </a:p>
        </p:txBody>
      </p:sp>
      <p:sp>
        <p:nvSpPr>
          <p:cNvPr id="10" name="object 4">
            <a:extLst>
              <a:ext uri="{FF2B5EF4-FFF2-40B4-BE49-F238E27FC236}">
                <a16:creationId xmlns:a16="http://schemas.microsoft.com/office/drawing/2014/main" id="{8C107287-FA70-E55F-3A75-D144D0F6124A}"/>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M</a:t>
            </a:r>
            <a:r>
              <a:rPr lang="en-US" sz="1000" dirty="0" err="1">
                <a:latin typeface="Verdana" panose="020B0604030504040204" pitchFamily="34" charset="0"/>
                <a:cs typeface="Lucida Grande" panose="020B0600040502020204" pitchFamily="34" charset="0"/>
              </a:rPr>
              <a:t>ethodicalness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11" name="object 4">
            <a:extLst>
              <a:ext uri="{FF2B5EF4-FFF2-40B4-BE49-F238E27FC236}">
                <a16:creationId xmlns:a16="http://schemas.microsoft.com/office/drawing/2014/main" id="{DC7FA277-A46B-F576-6472-B1D673401D62}"/>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M</a:t>
            </a:r>
            <a:r>
              <a:rPr lang="en-US" sz="1000" dirty="0" err="1">
                <a:latin typeface="Verdana" panose="020B0604030504040204" pitchFamily="34" charset="0"/>
                <a:cs typeface="Lucida Grande" panose="020B0600040502020204" pitchFamily="34" charset="0"/>
              </a:rPr>
              <a:t>ethodicalness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2" name="object 4">
            <a:extLst>
              <a:ext uri="{FF2B5EF4-FFF2-40B4-BE49-F238E27FC236}">
                <a16:creationId xmlns:a16="http://schemas.microsoft.com/office/drawing/2014/main" id="{245AE57B-6EF1-D989-A1B0-26E1927ED1DA}"/>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M</a:t>
            </a:r>
            <a:r>
              <a:rPr lang="en-US" sz="1000" dirty="0" err="1">
                <a:latin typeface="Verdana" panose="020B0604030504040204" pitchFamily="34" charset="0"/>
                <a:cs typeface="Lucida Grande" panose="020B0600040502020204" pitchFamily="34" charset="0"/>
              </a:rPr>
              <a:t>ethodicalness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6" name="object 4">
            <a:extLst>
              <a:ext uri="{FF2B5EF4-FFF2-40B4-BE49-F238E27FC236}">
                <a16:creationId xmlns:a16="http://schemas.microsoft.com/office/drawing/2014/main" id="{59DCD09B-D71D-5482-1EFF-425EECFABFE6}"/>
              </a:ext>
            </a:extLst>
          </p:cNvPr>
          <p:cNvSpPr txBox="1">
            <a:spLocks/>
          </p:cNvSpPr>
          <p:nvPr/>
        </p:nvSpPr>
        <p:spPr>
          <a:xfrm rot="16200000">
            <a:off x="-1082279" y="5392676"/>
            <a:ext cx="2832983"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C5: </a:t>
            </a:r>
            <a:r>
              <a:rPr kumimoji="0" lang="en-US" sz="2000" b="1" u="none" strike="noStrike" kern="1200" cap="none" spc="0" normalizeH="0" baseline="0" noProof="0" dirty="0" err="1">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Methodicalness</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Tree>
    <p:extLst>
      <p:ext uri="{BB962C8B-B14F-4D97-AF65-F5344CB8AC3E}">
        <p14:creationId xmlns:p14="http://schemas.microsoft.com/office/powerpoint/2010/main" val="28213511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C5: </a:t>
            </a:r>
            <a:r>
              <a:rPr lang="en-US" sz="900" b="1" dirty="0" err="1">
                <a:solidFill>
                  <a:prstClr val="white"/>
                </a:solidFill>
                <a:latin typeface="Verdana" panose="020B0604030504040204" pitchFamily="34" charset="0"/>
              </a:rPr>
              <a:t>Methodicalness</a:t>
            </a:r>
            <a:endParaRPr lang="en-US" sz="900" b="1" dirty="0">
              <a:solidFill>
                <a:prstClr val="white"/>
              </a:solidFill>
              <a:latin typeface="Verdana" panose="020B060403050404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40" normalizeH="0" baseline="0" noProof="0" dirty="0">
                <a:ln>
                  <a:noFill/>
                </a:ln>
                <a:solidFill>
                  <a:prstClr val="white">
                    <a:lumMod val="65000"/>
                  </a:prstClr>
                </a:solidFill>
                <a:effectLst/>
                <a:uLnTx/>
                <a:uFillTx/>
                <a:latin typeface="Verdana" panose="020B0604030504040204" pitchFamily="34" charset="0"/>
                <a:cs typeface="Lucida Grande" panose="020B060004050202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 are you somewhere </a:t>
            </a:r>
            <a:r>
              <a:rPr kumimoji="0" lang="en-US" sz="1600" b="1"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in between</a:t>
            </a: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a:t>
            </a:r>
          </a:p>
        </p:txBody>
      </p:sp>
      <p:sp>
        <p:nvSpPr>
          <p:cNvPr id="92" name="Rectangle 91">
            <a:hlinkClick r:id="rId15" action="ppaction://hlinksldjump"/>
            <a:extLst>
              <a:ext uri="{FF2B5EF4-FFF2-40B4-BE49-F238E27FC236}">
                <a16:creationId xmlns:a16="http://schemas.microsoft.com/office/drawing/2014/main" id="{6CA1AA49-2D73-B86F-B7F6-934864760566}"/>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3" name="Rectangle 92">
            <a:hlinkClick r:id="rId15" action="ppaction://hlinksldjump"/>
            <a:extLst>
              <a:ext uri="{FF2B5EF4-FFF2-40B4-BE49-F238E27FC236}">
                <a16:creationId xmlns:a16="http://schemas.microsoft.com/office/drawing/2014/main" id="{EC0D4D87-3B61-D21A-EA0E-FBB72BB35BF6}"/>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hlinkClick r:id="rId19" action="ppaction://hlinksldjump"/>
            <a:extLst>
              <a:ext uri="{FF2B5EF4-FFF2-40B4-BE49-F238E27FC236}">
                <a16:creationId xmlns:a16="http://schemas.microsoft.com/office/drawing/2014/main" id="{883A214D-85A9-A323-9920-F6D6D8333DAA}"/>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6" name="Rectangle 95">
            <a:hlinkClick r:id="rId19" action="ppaction://hlinksldjump"/>
            <a:extLst>
              <a:ext uri="{FF2B5EF4-FFF2-40B4-BE49-F238E27FC236}">
                <a16:creationId xmlns:a16="http://schemas.microsoft.com/office/drawing/2014/main" id="{43CFC488-B5E7-4035-9A0F-93077B556769}"/>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Rectangle 2">
            <a:hlinkClick r:id="rId20"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0D18D2A2-B008-68C3-F06B-90D1D846910A}"/>
              </a:ext>
            </a:extLst>
          </p:cNvPr>
          <p:cNvSpPr/>
          <p:nvPr/>
        </p:nvSpPr>
        <p:spPr>
          <a:xfrm>
            <a:off x="7792680" y="3765509"/>
            <a:ext cx="1709122"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spontaneous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prepared</a:t>
            </a:r>
          </a:p>
        </p:txBody>
      </p:sp>
      <p:sp>
        <p:nvSpPr>
          <p:cNvPr id="10" name="object 4">
            <a:extLst>
              <a:ext uri="{FF2B5EF4-FFF2-40B4-BE49-F238E27FC236}">
                <a16:creationId xmlns:a16="http://schemas.microsoft.com/office/drawing/2014/main" id="{863295CC-95C6-BF45-F580-AB82E9AB8716}"/>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M</a:t>
            </a:r>
            <a:r>
              <a:rPr lang="en-US" sz="1000" dirty="0" err="1">
                <a:latin typeface="Verdana" panose="020B0604030504040204" pitchFamily="34" charset="0"/>
                <a:cs typeface="Lucida Grande" panose="020B0600040502020204" pitchFamily="34" charset="0"/>
              </a:rPr>
              <a:t>ethodicalness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11" name="object 4">
            <a:extLst>
              <a:ext uri="{FF2B5EF4-FFF2-40B4-BE49-F238E27FC236}">
                <a16:creationId xmlns:a16="http://schemas.microsoft.com/office/drawing/2014/main" id="{FED9A59C-BBD4-AAC2-28E4-61A449CF814C}"/>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M</a:t>
            </a:r>
            <a:r>
              <a:rPr lang="en-US" sz="1000" dirty="0" err="1">
                <a:latin typeface="Verdana" panose="020B0604030504040204" pitchFamily="34" charset="0"/>
                <a:cs typeface="Lucida Grande" panose="020B0600040502020204" pitchFamily="34" charset="0"/>
              </a:rPr>
              <a:t>ethodicalness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2" name="object 4">
            <a:extLst>
              <a:ext uri="{FF2B5EF4-FFF2-40B4-BE49-F238E27FC236}">
                <a16:creationId xmlns:a16="http://schemas.microsoft.com/office/drawing/2014/main" id="{05898B5B-AF50-B1ED-5E6D-FD3467735132}"/>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M</a:t>
            </a:r>
            <a:r>
              <a:rPr lang="en-US" sz="1000" dirty="0" err="1">
                <a:latin typeface="Verdana" panose="020B0604030504040204" pitchFamily="34" charset="0"/>
                <a:cs typeface="Lucida Grande" panose="020B0600040502020204" pitchFamily="34" charset="0"/>
              </a:rPr>
              <a:t>ethodicalness</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4" name="object 4">
            <a:extLst>
              <a:ext uri="{FF2B5EF4-FFF2-40B4-BE49-F238E27FC236}">
                <a16:creationId xmlns:a16="http://schemas.microsoft.com/office/drawing/2014/main" id="{812EBA37-0224-737E-878C-99E3D2D83686}"/>
              </a:ext>
            </a:extLst>
          </p:cNvPr>
          <p:cNvSpPr txBox="1">
            <a:spLocks/>
          </p:cNvSpPr>
          <p:nvPr/>
        </p:nvSpPr>
        <p:spPr>
          <a:xfrm rot="16200000">
            <a:off x="-1082279" y="5392676"/>
            <a:ext cx="2832983"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C5: </a:t>
            </a:r>
            <a:r>
              <a:rPr kumimoji="0" lang="en-US" sz="2000" b="1" u="none" strike="noStrike" kern="1200" cap="none" spc="0" normalizeH="0" baseline="0" noProof="0" dirty="0" err="1">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Methodicalness</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Tree>
    <p:extLst>
      <p:ext uri="{BB962C8B-B14F-4D97-AF65-F5344CB8AC3E}">
        <p14:creationId xmlns:p14="http://schemas.microsoft.com/office/powerpoint/2010/main" val="28165599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9334541" y="3765509"/>
            <a:ext cx="2084225"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498A1B"/>
                </a:solidFill>
                <a:latin typeface="Garamond" panose="02020404030301010803" pitchFamily="18" charset="0"/>
                <a:ea typeface="Palatino" pitchFamily="2" charset="77"/>
                <a:sym typeface="Wingdings" panose="05000000000000000000" pitchFamily="2" charset="2"/>
              </a:rPr>
              <a:t>b</a:t>
            </a:r>
            <a:r>
              <a:rPr kumimoji="0" lang="en-US" sz="1100" u="none" strike="noStrike" kern="1200" cap="none" spc="0" normalizeH="0" baseline="0" noProof="0" dirty="0" err="1">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ig</a:t>
            </a:r>
            <a:r>
              <a:rPr lang="en-US" sz="1100" dirty="0">
                <a:solidFill>
                  <a:srgbClr val="498A1B"/>
                </a:solidFill>
                <a:latin typeface="Garamond" panose="02020404030301010803" pitchFamily="18" charset="0"/>
                <a:ea typeface="Palatino" pitchFamily="2" charset="77"/>
                <a:sym typeface="Wingdings" panose="05000000000000000000" pitchFamily="2" charset="2"/>
              </a:rPr>
              <a: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picture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attention to detail</a:t>
            </a: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C5: </a:t>
            </a:r>
            <a:r>
              <a:rPr lang="en-US" sz="900" b="1" dirty="0" err="1">
                <a:solidFill>
                  <a:prstClr val="white">
                    <a:lumMod val="65000"/>
                  </a:prstClr>
                </a:solidFill>
                <a:latin typeface="Verdana" panose="020B0604030504040204" pitchFamily="34" charset="0"/>
              </a:rPr>
              <a:t>Methodicalness</a:t>
            </a:r>
            <a:endParaRPr lang="en-US" sz="900" b="1" dirty="0">
              <a:solidFill>
                <a:prstClr val="white">
                  <a:lumMod val="65000"/>
                </a:prstClr>
              </a:solidFill>
              <a:latin typeface="Verdana" panose="020B060403050404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Grp="1" noRot="1" noChangeAspect="1" noMove="1" noResize="1" noEditPoints="1" noAdjustHandles="1" noChangeArrowheads="1" noChangeShapeType="1" noCrop="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Do you prefer </a:t>
            </a:r>
            <a:r>
              <a:rPr lang="en-US" sz="1600" b="1">
                <a:solidFill>
                  <a:srgbClr val="498A1B"/>
                </a:solidFill>
                <a:latin typeface="Garamond" panose="02020404030301010803" pitchFamily="18" charset="0"/>
                <a:ea typeface="Palatino" pitchFamily="2" charset="77"/>
              </a:rPr>
              <a:t>high-level overviews</a:t>
            </a:r>
            <a:r>
              <a:rPr lang="en-US" sz="1600" b="1" dirty="0">
                <a:solidFill>
                  <a:srgbClr val="498A1B"/>
                </a:solidFill>
                <a:latin typeface="Garamond" panose="02020404030301010803" pitchFamily="18" charset="0"/>
                <a:ea typeface="Palatino" pitchFamily="2" charset="77"/>
              </a:rPr>
              <a:t> and </a:t>
            </a:r>
            <a:r>
              <a:rPr lang="en-US" sz="1600" b="1">
                <a:solidFill>
                  <a:srgbClr val="498A1B"/>
                </a:solidFill>
                <a:latin typeface="Garamond" panose="02020404030301010803" pitchFamily="18" charset="0"/>
                <a:ea typeface="Palatino" pitchFamily="2" charset="77"/>
              </a:rPr>
              <a:t>executive summaries?</a:t>
            </a:r>
            <a:endPar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endParaRPr>
          </a:p>
        </p:txBody>
      </p:sp>
      <p:grpSp>
        <p:nvGrpSpPr>
          <p:cNvPr id="91" name="Group 90">
            <a:extLst>
              <a:ext uri="{FF2B5EF4-FFF2-40B4-BE49-F238E27FC236}">
                <a16:creationId xmlns:a16="http://schemas.microsoft.com/office/drawing/2014/main" id="{64802E98-0C47-E115-2449-3C013F5B2649}"/>
              </a:ext>
            </a:extLst>
          </p:cNvPr>
          <p:cNvGrpSpPr/>
          <p:nvPr/>
        </p:nvGrpSpPr>
        <p:grpSpPr>
          <a:xfrm>
            <a:off x="1419881" y="4900058"/>
            <a:ext cx="9358869" cy="91576"/>
            <a:chOff x="1411236" y="1688541"/>
            <a:chExt cx="9358869" cy="91576"/>
          </a:xfrm>
          <a:solidFill>
            <a:srgbClr val="FBF4F0">
              <a:alpha val="40000"/>
            </a:srgbClr>
          </a:solidFill>
        </p:grpSpPr>
        <p:sp>
          <p:nvSpPr>
            <p:cNvPr id="92" name="Rectangle 91">
              <a:hlinkClick r:id="rId16" action="ppaction://hlinksldjump"/>
              <a:extLst>
                <a:ext uri="{FF2B5EF4-FFF2-40B4-BE49-F238E27FC236}">
                  <a16:creationId xmlns:a16="http://schemas.microsoft.com/office/drawing/2014/main" id="{6CA1AA49-2D73-B86F-B7F6-934864760566}"/>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a:hlinkClick r:id="rId16" action="ppaction://hlinksldjump"/>
              <a:extLst>
                <a:ext uri="{FF2B5EF4-FFF2-40B4-BE49-F238E27FC236}">
                  <a16:creationId xmlns:a16="http://schemas.microsoft.com/office/drawing/2014/main" id="{EC0D4D87-3B61-D21A-EA0E-FBB72BB35BF6}"/>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883A214D-85A9-A323-9920-F6D6D8333DAA}"/>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43CFC488-B5E7-4035-9A0F-93077B55676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7" name="object 4">
            <a:extLst>
              <a:ext uri="{FF2B5EF4-FFF2-40B4-BE49-F238E27FC236}">
                <a16:creationId xmlns:a16="http://schemas.microsoft.com/office/drawing/2014/main" id="{86AEDB40-6E44-4D60-9C35-72E7665E0227}"/>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D</a:t>
            </a:r>
            <a:r>
              <a:rPr lang="en-US" sz="1000" dirty="0" err="1">
                <a:latin typeface="Verdana" panose="020B0604030504040204" pitchFamily="34" charset="0"/>
                <a:cs typeface="Lucida Grande" panose="020B0600040502020204" pitchFamily="34" charset="0"/>
              </a:rPr>
              <a:t>etail</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98" name="object 4">
            <a:extLst>
              <a:ext uri="{FF2B5EF4-FFF2-40B4-BE49-F238E27FC236}">
                <a16:creationId xmlns:a16="http://schemas.microsoft.com/office/drawing/2014/main" id="{DF089B33-0C01-7329-73F8-2250754D5602}"/>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D</a:t>
            </a:r>
            <a:r>
              <a:rPr lang="en-US" sz="1000" dirty="0" err="1">
                <a:latin typeface="Verdana" panose="020B0604030504040204" pitchFamily="34" charset="0"/>
                <a:cs typeface="Lucida Grande" panose="020B0600040502020204" pitchFamily="34" charset="0"/>
              </a:rPr>
              <a:t>etail</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9" name="object 4">
            <a:extLst>
              <a:ext uri="{FF2B5EF4-FFF2-40B4-BE49-F238E27FC236}">
                <a16:creationId xmlns:a16="http://schemas.microsoft.com/office/drawing/2014/main" id="{12BCE1EC-9F8A-DBDD-7F42-6A1552FE797F}"/>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D</a:t>
            </a:r>
            <a:r>
              <a:rPr lang="en-US" sz="1000" dirty="0" err="1">
                <a:latin typeface="Verdana" panose="020B0604030504040204" pitchFamily="34" charset="0"/>
                <a:cs typeface="Lucida Grande" panose="020B0600040502020204" pitchFamily="34" charset="0"/>
              </a:rPr>
              <a:t>etail</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103" name="object 4">
            <a:extLst>
              <a:ext uri="{FF2B5EF4-FFF2-40B4-BE49-F238E27FC236}">
                <a16:creationId xmlns:a16="http://schemas.microsoft.com/office/drawing/2014/main" id="{9EAA3E4B-03E4-247E-20BF-92F30EA47399}"/>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C6: </a:t>
            </a:r>
            <a:r>
              <a:rPr kumimoji="0" lang="en-US" sz="2000" b="1" u="none" strike="noStrike" kern="1200" cap="none" spc="0" normalizeH="0" baseline="0" noProof="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Detail</a:t>
            </a:r>
            <a:endPar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endParaRPr>
          </a:p>
        </p:txBody>
      </p:sp>
      <p:sp>
        <p:nvSpPr>
          <p:cNvPr id="3" name="Rectangle 2">
            <a:hlinkClick r:id="rId19"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hlinkClick r:id="rId20" action="ppaction://hlinksldjump"/>
            <a:extLst>
              <a:ext uri="{FF2B5EF4-FFF2-40B4-BE49-F238E27FC236}">
                <a16:creationId xmlns:a16="http://schemas.microsoft.com/office/drawing/2014/main" id="{267A5E44-152B-15B0-FEEC-42157CE31BAB}"/>
              </a:ext>
            </a:extLst>
          </p:cNvPr>
          <p:cNvSpPr/>
          <p:nvPr/>
        </p:nvSpPr>
        <p:spPr>
          <a:xfrm>
            <a:off x="7968418" y="4911118"/>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 name="Rectangle 5">
            <a:hlinkClick r:id="rId20" action="ppaction://hlinksldjump"/>
            <a:extLst>
              <a:ext uri="{FF2B5EF4-FFF2-40B4-BE49-F238E27FC236}">
                <a16:creationId xmlns:a16="http://schemas.microsoft.com/office/drawing/2014/main" id="{E6699679-28B0-6CD7-310D-BB8405B63618}"/>
              </a:ext>
            </a:extLst>
          </p:cNvPr>
          <p:cNvSpPr/>
          <p:nvPr/>
        </p:nvSpPr>
        <p:spPr>
          <a:xfrm>
            <a:off x="10096742" y="4910454"/>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13026427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C5: </a:t>
            </a:r>
            <a:r>
              <a:rPr lang="en-US" sz="900" b="1" dirty="0" err="1">
                <a:solidFill>
                  <a:prstClr val="white">
                    <a:lumMod val="65000"/>
                  </a:prstClr>
                </a:solidFill>
                <a:latin typeface="Verdana" panose="020B0604030504040204" pitchFamily="34" charset="0"/>
              </a:rPr>
              <a:t>Methodicalness</a:t>
            </a:r>
            <a:endParaRPr lang="en-US" sz="900" b="1" dirty="0">
              <a:solidFill>
                <a:prstClr val="white">
                  <a:lumMod val="65000"/>
                </a:prstClr>
              </a:solidFill>
              <a:latin typeface="Verdana" panose="020B060403050404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 are you attentive </a:t>
            </a:r>
            <a:r>
              <a:rPr kumimoji="0" lang="en-US" sz="1600" b="1"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to </a:t>
            </a: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details in a situation </a:t>
            </a:r>
            <a:r>
              <a:rPr kumimoji="0" lang="en-US" sz="1600" b="1"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or </a:t>
            </a: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a </a:t>
            </a:r>
            <a:r>
              <a:rPr kumimoji="0" lang="en-US" sz="1600" b="1" u="none" strike="noStrike" kern="1200" cap="none" spc="0" normalizeH="0" baseline="0" noProof="0">
                <a:ln>
                  <a:noFill/>
                </a:ln>
                <a:solidFill>
                  <a:srgbClr val="498A1B"/>
                </a:solidFill>
                <a:effectLst/>
                <a:uLnTx/>
                <a:uFillTx/>
                <a:latin typeface="Garamond" panose="02020404030301010803" pitchFamily="18" charset="0"/>
                <a:ea typeface="Palatino" pitchFamily="2" charset="77"/>
              </a:rPr>
              <a:t>project</a:t>
            </a: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a:t>
            </a:r>
          </a:p>
        </p:txBody>
      </p:sp>
      <p:sp>
        <p:nvSpPr>
          <p:cNvPr id="92" name="Rectangle 91">
            <a:hlinkClick r:id="rId16" action="ppaction://hlinksldjump"/>
            <a:extLst>
              <a:ext uri="{FF2B5EF4-FFF2-40B4-BE49-F238E27FC236}">
                <a16:creationId xmlns:a16="http://schemas.microsoft.com/office/drawing/2014/main" id="{6CA1AA49-2D73-B86F-B7F6-934864760566}"/>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3" name="Rectangle 92">
            <a:hlinkClick r:id="rId16" action="ppaction://hlinksldjump"/>
            <a:extLst>
              <a:ext uri="{FF2B5EF4-FFF2-40B4-BE49-F238E27FC236}">
                <a16:creationId xmlns:a16="http://schemas.microsoft.com/office/drawing/2014/main" id="{EC0D4D87-3B61-D21A-EA0E-FBB72BB35BF6}"/>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hlinkClick r:id="rId19" action="ppaction://hlinksldjump"/>
            <a:extLst>
              <a:ext uri="{FF2B5EF4-FFF2-40B4-BE49-F238E27FC236}">
                <a16:creationId xmlns:a16="http://schemas.microsoft.com/office/drawing/2014/main" id="{883A214D-85A9-A323-9920-F6D6D8333DAA}"/>
              </a:ext>
            </a:extLst>
          </p:cNvPr>
          <p:cNvSpPr/>
          <p:nvPr/>
        </p:nvSpPr>
        <p:spPr>
          <a:xfrm>
            <a:off x="7967295" y="4906967"/>
            <a:ext cx="2008328" cy="78501"/>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95">
            <a:hlinkClick r:id="rId19" action="ppaction://hlinksldjump"/>
            <a:extLst>
              <a:ext uri="{FF2B5EF4-FFF2-40B4-BE49-F238E27FC236}">
                <a16:creationId xmlns:a16="http://schemas.microsoft.com/office/drawing/2014/main" id="{43CFC488-B5E7-4035-9A0F-93077B556769}"/>
              </a:ext>
            </a:extLst>
          </p:cNvPr>
          <p:cNvSpPr/>
          <p:nvPr/>
        </p:nvSpPr>
        <p:spPr>
          <a:xfrm>
            <a:off x="10095619" y="4906303"/>
            <a:ext cx="683131" cy="79548"/>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hlinkClick r:id="rId20"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7919BA2-2170-F41F-0B85-0347A113F276}"/>
              </a:ext>
            </a:extLst>
          </p:cNvPr>
          <p:cNvSpPr/>
          <p:nvPr/>
        </p:nvSpPr>
        <p:spPr>
          <a:xfrm>
            <a:off x="9334541" y="3765509"/>
            <a:ext cx="2084225"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498A1B"/>
                </a:solidFill>
                <a:latin typeface="Garamond" panose="02020404030301010803" pitchFamily="18" charset="0"/>
                <a:ea typeface="Palatino" pitchFamily="2" charset="77"/>
                <a:sym typeface="Wingdings" panose="05000000000000000000" pitchFamily="2" charset="2"/>
              </a:rPr>
              <a:t>b</a:t>
            </a:r>
            <a:r>
              <a:rPr kumimoji="0" lang="en-US" sz="1100" u="none" strike="noStrike" kern="1200" cap="none" spc="0" normalizeH="0" baseline="0" noProof="0" dirty="0" err="1">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ig</a:t>
            </a:r>
            <a:r>
              <a:rPr lang="en-US" sz="1100" dirty="0">
                <a:solidFill>
                  <a:srgbClr val="498A1B"/>
                </a:solidFill>
                <a:latin typeface="Garamond" panose="02020404030301010803" pitchFamily="18" charset="0"/>
                <a:ea typeface="Palatino" pitchFamily="2" charset="77"/>
                <a:sym typeface="Wingdings" panose="05000000000000000000" pitchFamily="2" charset="2"/>
              </a:rPr>
              <a: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picture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attention to detail</a:t>
            </a:r>
          </a:p>
        </p:txBody>
      </p:sp>
      <p:sp>
        <p:nvSpPr>
          <p:cNvPr id="6" name="object 4">
            <a:extLst>
              <a:ext uri="{FF2B5EF4-FFF2-40B4-BE49-F238E27FC236}">
                <a16:creationId xmlns:a16="http://schemas.microsoft.com/office/drawing/2014/main" id="{023AA6AC-2E75-ADAF-463F-DD50100F1B5D}"/>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D</a:t>
            </a:r>
            <a:r>
              <a:rPr lang="en-US" sz="1000" dirty="0" err="1">
                <a:latin typeface="Verdana" panose="020B0604030504040204" pitchFamily="34" charset="0"/>
                <a:cs typeface="Lucida Grande" panose="020B0600040502020204" pitchFamily="34" charset="0"/>
              </a:rPr>
              <a:t>etail</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7" name="object 4">
            <a:extLst>
              <a:ext uri="{FF2B5EF4-FFF2-40B4-BE49-F238E27FC236}">
                <a16:creationId xmlns:a16="http://schemas.microsoft.com/office/drawing/2014/main" id="{16C1C3A9-5CDA-FBD3-75D5-B598FF9BA87A}"/>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D</a:t>
            </a:r>
            <a:r>
              <a:rPr lang="en-US" sz="1000" dirty="0" err="1">
                <a:latin typeface="Verdana" panose="020B0604030504040204" pitchFamily="34" charset="0"/>
                <a:cs typeface="Lucida Grande" panose="020B0600040502020204" pitchFamily="34" charset="0"/>
              </a:rPr>
              <a:t>etail</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 name="object 4">
            <a:extLst>
              <a:ext uri="{FF2B5EF4-FFF2-40B4-BE49-F238E27FC236}">
                <a16:creationId xmlns:a16="http://schemas.microsoft.com/office/drawing/2014/main" id="{7F1E5D2D-75B7-7F4A-5A05-C4D542313596}"/>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D</a:t>
            </a:r>
            <a:r>
              <a:rPr lang="en-US" sz="1000" dirty="0" err="1">
                <a:latin typeface="Verdana" panose="020B0604030504040204" pitchFamily="34" charset="0"/>
                <a:cs typeface="Lucida Grande" panose="020B0600040502020204" pitchFamily="34" charset="0"/>
              </a:rPr>
              <a:t>etail</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 name="object 4">
            <a:extLst>
              <a:ext uri="{FF2B5EF4-FFF2-40B4-BE49-F238E27FC236}">
                <a16:creationId xmlns:a16="http://schemas.microsoft.com/office/drawing/2014/main" id="{B7C57E26-9D70-CD40-5140-AF80F72DF32C}"/>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C6: Detail</a:t>
            </a:r>
          </a:p>
        </p:txBody>
      </p:sp>
    </p:spTree>
    <p:extLst>
      <p:ext uri="{BB962C8B-B14F-4D97-AF65-F5344CB8AC3E}">
        <p14:creationId xmlns:p14="http://schemas.microsoft.com/office/powerpoint/2010/main" val="2833953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C35ABB-E6A8-8628-6FE4-22DE594FB494}"/>
              </a:ext>
            </a:extLst>
          </p:cNvPr>
          <p:cNvSpPr/>
          <p:nvPr/>
        </p:nvSpPr>
        <p:spPr>
          <a:xfrm>
            <a:off x="0" y="0"/>
            <a:ext cx="12192000" cy="6858000"/>
          </a:xfrm>
          <a:prstGeom prst="rect">
            <a:avLst/>
          </a:prstGeom>
          <a:solidFill>
            <a:srgbClr val="F7A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ubtitle 2">
            <a:extLst>
              <a:ext uri="{FF2B5EF4-FFF2-40B4-BE49-F238E27FC236}">
                <a16:creationId xmlns:a16="http://schemas.microsoft.com/office/drawing/2014/main" id="{D3ABA26C-171C-C63E-2098-ED07CB016176}"/>
              </a:ext>
            </a:extLst>
          </p:cNvPr>
          <p:cNvSpPr txBox="1">
            <a:spLocks/>
          </p:cNvSpPr>
          <p:nvPr/>
        </p:nvSpPr>
        <p:spPr>
          <a:xfrm>
            <a:off x="1089285" y="6318097"/>
            <a:ext cx="239532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469EC8"/>
                </a:solidFill>
                <a:effectLst/>
                <a:latin typeface="Century Gothic" panose="020B0502020202020204" pitchFamily="34" charset="0"/>
              </a:rPr>
              <a:t> </a:t>
            </a:r>
            <a:r>
              <a:rPr lang="en-US" sz="900" b="1" kern="700" spc="40" dirty="0">
                <a:solidFill>
                  <a:srgbClr val="E3F2E3"/>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17" name="Date Placeholder 3">
            <a:extLst>
              <a:ext uri="{FF2B5EF4-FFF2-40B4-BE49-F238E27FC236}">
                <a16:creationId xmlns:a16="http://schemas.microsoft.com/office/drawing/2014/main" id="{F9A2CA33-01BF-F21F-E7CE-9B8A8E0B4D30}"/>
              </a:ext>
            </a:extLst>
          </p:cNvPr>
          <p:cNvSpPr txBox="1">
            <a:spLocks/>
          </p:cNvSpPr>
          <p:nvPr/>
        </p:nvSpPr>
        <p:spPr>
          <a:xfrm>
            <a:off x="3084590" y="6235323"/>
            <a:ext cx="1035972"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1" name="Title 1">
            <a:extLst>
              <a:ext uri="{FF2B5EF4-FFF2-40B4-BE49-F238E27FC236}">
                <a16:creationId xmlns:a16="http://schemas.microsoft.com/office/drawing/2014/main" id="{FC29E035-3C48-4C25-8F2C-D93EF22B1CE4}"/>
              </a:ext>
            </a:extLst>
          </p:cNvPr>
          <p:cNvSpPr txBox="1">
            <a:spLocks/>
          </p:cNvSpPr>
          <p:nvPr/>
        </p:nvSpPr>
        <p:spPr>
          <a:xfrm>
            <a:off x="508001" y="0"/>
            <a:ext cx="982980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endParaRPr lang="en-US" b="1"/>
          </a:p>
        </p:txBody>
      </p:sp>
      <p:grpSp>
        <p:nvGrpSpPr>
          <p:cNvPr id="39" name="Group 38">
            <a:extLst>
              <a:ext uri="{FF2B5EF4-FFF2-40B4-BE49-F238E27FC236}">
                <a16:creationId xmlns:a16="http://schemas.microsoft.com/office/drawing/2014/main" id="{47ED9C1C-6BBB-AA3B-4498-D4D2812B2F2B}"/>
              </a:ext>
            </a:extLst>
          </p:cNvPr>
          <p:cNvGrpSpPr/>
          <p:nvPr/>
        </p:nvGrpSpPr>
        <p:grpSpPr>
          <a:xfrm>
            <a:off x="1730580" y="878288"/>
            <a:ext cx="8161389" cy="3434974"/>
            <a:chOff x="2846355" y="1551257"/>
            <a:chExt cx="7098341" cy="2987557"/>
          </a:xfrm>
        </p:grpSpPr>
        <p:pic>
          <p:nvPicPr>
            <p:cNvPr id="34" name="Picture 33" descr="A blue circle with black background&#10;&#10;Description automatically generated">
              <a:extLst>
                <a:ext uri="{FF2B5EF4-FFF2-40B4-BE49-F238E27FC236}">
                  <a16:creationId xmlns:a16="http://schemas.microsoft.com/office/drawing/2014/main" id="{92C7D64E-BC00-F3E4-9754-1878AE8D690A}"/>
                </a:ext>
              </a:extLst>
            </p:cNvPr>
            <p:cNvPicPr>
              <a:picLocks noChangeAspect="1"/>
            </p:cNvPicPr>
            <p:nvPr/>
          </p:nvPicPr>
          <p:blipFill>
            <a:blip r:embed="rId3"/>
            <a:stretch>
              <a:fillRect/>
            </a:stretch>
          </p:blipFill>
          <p:spPr>
            <a:xfrm>
              <a:off x="6308196" y="1551257"/>
              <a:ext cx="2971052" cy="2987557"/>
            </a:xfrm>
            <a:prstGeom prst="rect">
              <a:avLst/>
            </a:prstGeom>
          </p:spPr>
        </p:pic>
        <p:sp>
          <p:nvSpPr>
            <p:cNvPr id="35" name="Rectangle 34">
              <a:extLst>
                <a:ext uri="{FF2B5EF4-FFF2-40B4-BE49-F238E27FC236}">
                  <a16:creationId xmlns:a16="http://schemas.microsoft.com/office/drawing/2014/main" id="{98AF2360-28B8-56E8-2DCF-65CC8AC302BB}"/>
                </a:ext>
              </a:extLst>
            </p:cNvPr>
            <p:cNvSpPr/>
            <p:nvPr/>
          </p:nvSpPr>
          <p:spPr>
            <a:xfrm>
              <a:off x="2846355" y="1851304"/>
              <a:ext cx="7098341" cy="455069"/>
            </a:xfrm>
            <a:prstGeom prst="rect">
              <a:avLst/>
            </a:prstGeom>
          </p:spPr>
          <p:txBody>
            <a:bodyPr wrap="square">
              <a:spAutoFit/>
            </a:bodyPr>
            <a:lstStyle/>
            <a:p>
              <a:pPr algn="ctr"/>
              <a:r>
                <a:rPr lang="en-US" sz="2800" b="1" dirty="0">
                  <a:solidFill>
                    <a:srgbClr val="1C3775"/>
                  </a:solidFill>
                  <a:latin typeface="Garamond" panose="02020404030301010803" pitchFamily="18" charset="0"/>
                  <a:ea typeface="Palatino" pitchFamily="2" charset="77"/>
                </a:rPr>
                <a:t>Personality</a:t>
              </a:r>
              <a:endParaRPr lang="en-US" b="1" dirty="0">
                <a:solidFill>
                  <a:srgbClr val="1C3775"/>
                </a:solidFill>
                <a:latin typeface="Garamond" panose="02020404030301010803" pitchFamily="18" charset="0"/>
                <a:ea typeface="Palatino" pitchFamily="2" charset="77"/>
              </a:endParaRPr>
            </a:p>
          </p:txBody>
        </p:sp>
      </p:grpSp>
      <p:pic>
        <p:nvPicPr>
          <p:cNvPr id="4" name="Picture 3" descr="A green circle with black background&#10;&#10;Description automatically generated">
            <a:extLst>
              <a:ext uri="{FF2B5EF4-FFF2-40B4-BE49-F238E27FC236}">
                <a16:creationId xmlns:a16="http://schemas.microsoft.com/office/drawing/2014/main" id="{027DEFDD-9EE8-3133-A875-482B74A2C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693" y="2253348"/>
            <a:ext cx="2854412" cy="2854412"/>
          </a:xfrm>
          <a:prstGeom prst="rect">
            <a:avLst/>
          </a:prstGeom>
        </p:spPr>
      </p:pic>
      <p:pic>
        <p:nvPicPr>
          <p:cNvPr id="5" name="Picture 4" descr="A yellow circle with black center&#10;&#10;Description automatically generated">
            <a:extLst>
              <a:ext uri="{FF2B5EF4-FFF2-40B4-BE49-F238E27FC236}">
                <a16:creationId xmlns:a16="http://schemas.microsoft.com/office/drawing/2014/main" id="{859E23AA-EDC7-836C-0F8B-8BCDFD7B2188}"/>
              </a:ext>
            </a:extLst>
          </p:cNvPr>
          <p:cNvPicPr>
            <a:picLocks noChangeAspect="1"/>
          </p:cNvPicPr>
          <p:nvPr/>
        </p:nvPicPr>
        <p:blipFill>
          <a:blip r:embed="rId5"/>
          <a:stretch>
            <a:fillRect/>
          </a:stretch>
        </p:blipFill>
        <p:spPr>
          <a:xfrm>
            <a:off x="3603400" y="3402698"/>
            <a:ext cx="2207875" cy="2220141"/>
          </a:xfrm>
          <a:prstGeom prst="rect">
            <a:avLst/>
          </a:prstGeom>
        </p:spPr>
      </p:pic>
      <p:sp>
        <p:nvSpPr>
          <p:cNvPr id="6" name="Rectangle 5">
            <a:extLst>
              <a:ext uri="{FF2B5EF4-FFF2-40B4-BE49-F238E27FC236}">
                <a16:creationId xmlns:a16="http://schemas.microsoft.com/office/drawing/2014/main" id="{EB37D018-3864-4109-B130-AF43CDC1382E}"/>
              </a:ext>
            </a:extLst>
          </p:cNvPr>
          <p:cNvSpPr/>
          <p:nvPr/>
        </p:nvSpPr>
        <p:spPr>
          <a:xfrm>
            <a:off x="626642" y="2506659"/>
            <a:ext cx="8161389" cy="523220"/>
          </a:xfrm>
          <a:prstGeom prst="rect">
            <a:avLst/>
          </a:prstGeom>
        </p:spPr>
        <p:txBody>
          <a:bodyPr wrap="square">
            <a:spAutoFit/>
          </a:bodyPr>
          <a:lstStyle/>
          <a:p>
            <a:pPr algn="ctr"/>
            <a:r>
              <a:rPr lang="en-US" sz="2800" b="1" dirty="0">
                <a:solidFill>
                  <a:srgbClr val="1C3775"/>
                </a:solidFill>
                <a:latin typeface="Garamond" panose="02020404030301010803" pitchFamily="18" charset="0"/>
              </a:rPr>
              <a:t>Traits</a:t>
            </a:r>
          </a:p>
        </p:txBody>
      </p:sp>
      <p:sp>
        <p:nvSpPr>
          <p:cNvPr id="7" name="Rectangle 6">
            <a:extLst>
              <a:ext uri="{FF2B5EF4-FFF2-40B4-BE49-F238E27FC236}">
                <a16:creationId xmlns:a16="http://schemas.microsoft.com/office/drawing/2014/main" id="{9E1C7E7D-F92A-2F02-AD3B-D0765A094177}"/>
              </a:ext>
            </a:extLst>
          </p:cNvPr>
          <p:cNvSpPr/>
          <p:nvPr/>
        </p:nvSpPr>
        <p:spPr>
          <a:xfrm>
            <a:off x="-790832" y="3681171"/>
            <a:ext cx="8161389" cy="523220"/>
          </a:xfrm>
          <a:prstGeom prst="rect">
            <a:avLst/>
          </a:prstGeom>
        </p:spPr>
        <p:txBody>
          <a:bodyPr wrap="square">
            <a:spAutoFit/>
          </a:bodyPr>
          <a:lstStyle/>
          <a:p>
            <a:pPr algn="ctr"/>
            <a:r>
              <a:rPr lang="en-US" sz="2800" b="1" dirty="0">
                <a:solidFill>
                  <a:srgbClr val="1C3775"/>
                </a:solidFill>
                <a:latin typeface="Garamond" panose="02020404030301010803" pitchFamily="18" charset="0"/>
              </a:rPr>
              <a:t>Behaviors</a:t>
            </a:r>
          </a:p>
        </p:txBody>
      </p:sp>
      <p:sp>
        <p:nvSpPr>
          <p:cNvPr id="3" name="Footer Placeholder 5">
            <a:extLst>
              <a:ext uri="{FF2B5EF4-FFF2-40B4-BE49-F238E27FC236}">
                <a16:creationId xmlns:a16="http://schemas.microsoft.com/office/drawing/2014/main" id="{F91A0C18-2310-CE53-D45D-874540FE182C}"/>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Tree>
    <p:extLst>
      <p:ext uri="{BB962C8B-B14F-4D97-AF65-F5344CB8AC3E}">
        <p14:creationId xmlns:p14="http://schemas.microsoft.com/office/powerpoint/2010/main" val="29589625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5CF34AB-A47F-4150-3AC5-4B264B95D5F3}"/>
              </a:ext>
            </a:extLst>
          </p:cNvPr>
          <p:cNvSpPr/>
          <p:nvPr/>
        </p:nvSpPr>
        <p:spPr>
          <a:xfrm>
            <a:off x="0" y="3971"/>
            <a:ext cx="12192000" cy="6923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49" name="Rectangle 48">
            <a:extLst>
              <a:ext uri="{FF2B5EF4-FFF2-40B4-BE49-F238E27FC236}">
                <a16:creationId xmlns:a16="http://schemas.microsoft.com/office/drawing/2014/main" id="{7CD676C2-3F67-57BE-F628-C2D5662761BF}"/>
              </a:ext>
            </a:extLst>
          </p:cNvPr>
          <p:cNvSpPr/>
          <p:nvPr/>
        </p:nvSpPr>
        <p:spPr>
          <a:xfrm>
            <a:off x="-1" y="2707353"/>
            <a:ext cx="12191999" cy="4193527"/>
          </a:xfrm>
          <a:prstGeom prst="rect">
            <a:avLst/>
          </a:prstGeom>
          <a:solidFill>
            <a:srgbClr val="498A1B">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bject 4">
            <a:extLst>
              <a:ext uri="{FF2B5EF4-FFF2-40B4-BE49-F238E27FC236}">
                <a16:creationId xmlns:a16="http://schemas.microsoft.com/office/drawing/2014/main" id="{7AA45756-FB7C-CD18-100E-2A9141987708}"/>
              </a:ext>
            </a:extLst>
          </p:cNvPr>
          <p:cNvSpPr txBox="1">
            <a:spLocks/>
          </p:cNvSpPr>
          <p:nvPr/>
        </p:nvSpPr>
        <p:spPr>
          <a:xfrm>
            <a:off x="5379675" y="2975736"/>
            <a:ext cx="1432651" cy="2067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lang="en-US" sz="1400" b="1" dirty="0" err="1">
                <a:solidFill>
                  <a:srgbClr val="498A1B"/>
                </a:solidFill>
                <a:latin typeface="Verdana" panose="020B0604030504040204" pitchFamily="34" charset="0"/>
                <a:cs typeface="Lucida Grande" panose="020B0600040502020204" pitchFamily="34" charset="0"/>
              </a:rPr>
              <a:t>Subtraits</a:t>
            </a:r>
            <a:endParaRPr kumimoji="0" lang="en-US" sz="14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p:txBody>
      </p:sp>
      <p:pic>
        <p:nvPicPr>
          <p:cNvPr id="29" name="Picture 28" descr="A logo with a black background&#10;&#10;Description automatically generated">
            <a:hlinkClick r:id="rId3" action="ppaction://hlinksldjump"/>
            <a:extLst>
              <a:ext uri="{FF2B5EF4-FFF2-40B4-BE49-F238E27FC236}">
                <a16:creationId xmlns:a16="http://schemas.microsoft.com/office/drawing/2014/main" id="{E6491B6D-BFEE-A63B-A058-E1125351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312" y="230349"/>
            <a:ext cx="1530710" cy="799371"/>
          </a:xfrm>
          <a:prstGeom prst="rect">
            <a:avLst/>
          </a:prstGeom>
        </p:spPr>
      </p:pic>
      <p:pic>
        <p:nvPicPr>
          <p:cNvPr id="30" name="Picture 29" descr="A white letter on a grey square&#10;&#10;Description automatically generated">
            <a:hlinkClick r:id="rId5" action="ppaction://hlinksldjump"/>
            <a:extLst>
              <a:ext uri="{FF2B5EF4-FFF2-40B4-BE49-F238E27FC236}">
                <a16:creationId xmlns:a16="http://schemas.microsoft.com/office/drawing/2014/main" id="{558C066D-AB6F-8180-F600-8ECD60EBB4AE}"/>
              </a:ext>
            </a:extLst>
          </p:cNvPr>
          <p:cNvPicPr>
            <a:picLocks noChangeAspect="1"/>
          </p:cNvPicPr>
          <p:nvPr/>
        </p:nvPicPr>
        <p:blipFill rotWithShape="1">
          <a:blip r:embed="rId6">
            <a:extLst>
              <a:ext uri="{28A0092B-C50C-407E-A947-70E740481C1C}">
                <a14:useLocalDpi xmlns:a14="http://schemas.microsoft.com/office/drawing/2010/main" val="0"/>
              </a:ext>
            </a:extLst>
          </a:blip>
          <a:srcRect l="9224" t="11562" r="24809" b="10635"/>
          <a:stretch/>
        </p:blipFill>
        <p:spPr>
          <a:xfrm>
            <a:off x="2848813" y="342441"/>
            <a:ext cx="625392" cy="622191"/>
          </a:xfrm>
          <a:prstGeom prst="rect">
            <a:avLst/>
          </a:prstGeom>
        </p:spPr>
      </p:pic>
      <p:pic>
        <p:nvPicPr>
          <p:cNvPr id="31" name="Picture 30" descr="A white square with a letter&#10;&#10;Description automatically generated">
            <a:hlinkClick r:id="rId7" action="ppaction://hlinksldjump"/>
            <a:extLst>
              <a:ext uri="{FF2B5EF4-FFF2-40B4-BE49-F238E27FC236}">
                <a16:creationId xmlns:a16="http://schemas.microsoft.com/office/drawing/2014/main" id="{C0EC975E-64C3-BEA9-9C1E-32C0DB856387}"/>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568" r="12357" b="80296"/>
          <a:stretch/>
        </p:blipFill>
        <p:spPr>
          <a:xfrm>
            <a:off x="4308238" y="362568"/>
            <a:ext cx="608442" cy="603352"/>
          </a:xfrm>
          <a:prstGeom prst="rect">
            <a:avLst/>
          </a:prstGeom>
        </p:spPr>
      </p:pic>
      <p:pic>
        <p:nvPicPr>
          <p:cNvPr id="32" name="Picture 31" descr="A white square with a letter&#10;&#10;Description automatically generated">
            <a:hlinkClick r:id="rId9" action="ppaction://hlinksldjump"/>
            <a:extLst>
              <a:ext uri="{FF2B5EF4-FFF2-40B4-BE49-F238E27FC236}">
                <a16:creationId xmlns:a16="http://schemas.microsoft.com/office/drawing/2014/main" id="{8728158A-F841-4FDB-A126-BA1F298E673C}"/>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28934" r="12357" b="53930"/>
          <a:stretch/>
        </p:blipFill>
        <p:spPr>
          <a:xfrm>
            <a:off x="5797354" y="372477"/>
            <a:ext cx="608442" cy="603352"/>
          </a:xfrm>
          <a:prstGeom prst="rect">
            <a:avLst/>
          </a:prstGeom>
        </p:spPr>
      </p:pic>
      <p:pic>
        <p:nvPicPr>
          <p:cNvPr id="33" name="Picture 32" descr="A white square with a letter&#10;&#10;Description automatically generated">
            <a:hlinkClick r:id="rId10" action="ppaction://hlinksldjump"/>
            <a:extLst>
              <a:ext uri="{FF2B5EF4-FFF2-40B4-BE49-F238E27FC236}">
                <a16:creationId xmlns:a16="http://schemas.microsoft.com/office/drawing/2014/main" id="{1EDBD41F-E12C-E471-C9F4-FF699FAC68FE}"/>
              </a:ext>
            </a:extLst>
          </p:cNvPr>
          <p:cNvPicPr>
            <a:picLocks noChangeAspect="1"/>
          </p:cNvPicPr>
          <p:nvPr/>
        </p:nvPicPr>
        <p:blipFill rotWithShape="1">
          <a:blip r:embed="rId8">
            <a:extLst>
              <a:ext uri="{28A0092B-C50C-407E-A947-70E740481C1C}">
                <a14:useLocalDpi xmlns:a14="http://schemas.microsoft.com/office/drawing/2010/main" val="0"/>
              </a:ext>
            </a:extLst>
          </a:blip>
          <a:srcRect l="12761" t="54548" r="12357" b="28316"/>
          <a:stretch/>
        </p:blipFill>
        <p:spPr>
          <a:xfrm>
            <a:off x="7312329" y="357138"/>
            <a:ext cx="608442" cy="603352"/>
          </a:xfrm>
          <a:prstGeom prst="rect">
            <a:avLst/>
          </a:prstGeom>
        </p:spPr>
      </p:pic>
      <p:sp>
        <p:nvSpPr>
          <p:cNvPr id="2" name="Rectangle 1"/>
          <p:cNvSpPr/>
          <p:nvPr/>
        </p:nvSpPr>
        <p:spPr>
          <a:xfrm>
            <a:off x="0" y="4101219"/>
            <a:ext cx="12192000" cy="2832981"/>
          </a:xfrm>
          <a:prstGeom prst="rect">
            <a:avLst/>
          </a:prstGeom>
          <a:solidFill>
            <a:srgbClr val="498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p:cNvSpPr/>
          <p:nvPr/>
        </p:nvSpPr>
        <p:spPr>
          <a:xfrm rot="10800000">
            <a:off x="4362319"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3" name="Isosceles Triangle 62"/>
          <p:cNvSpPr/>
          <p:nvPr/>
        </p:nvSpPr>
        <p:spPr>
          <a:xfrm rot="10800000">
            <a:off x="5851798"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4" name="Isosceles Triangle 63"/>
          <p:cNvSpPr/>
          <p:nvPr/>
        </p:nvSpPr>
        <p:spPr>
          <a:xfrm rot="10800000">
            <a:off x="7341277"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6" name="Isosceles Triangle 65"/>
          <p:cNvSpPr/>
          <p:nvPr/>
        </p:nvSpPr>
        <p:spPr>
          <a:xfrm rot="10800000">
            <a:off x="2872840" y="483"/>
            <a:ext cx="488404" cy="2105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hlinkClick r:id="rId11" action="ppaction://hlinksldjump"/>
          </p:cNvPr>
          <p:cNvSpPr/>
          <p:nvPr/>
        </p:nvSpPr>
        <p:spPr>
          <a:xfrm>
            <a:off x="1130993"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C1: Perfectionism</a:t>
            </a:r>
          </a:p>
        </p:txBody>
      </p:sp>
      <p:sp>
        <p:nvSpPr>
          <p:cNvPr id="82" name="Rounded Rectangle 81">
            <a:hlinkClick r:id="rId12" action="ppaction://hlinksldjump"/>
          </p:cNvPr>
          <p:cNvSpPr/>
          <p:nvPr/>
        </p:nvSpPr>
        <p:spPr>
          <a:xfrm>
            <a:off x="28267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C2: Organization</a:t>
            </a:r>
          </a:p>
        </p:txBody>
      </p:sp>
      <p:sp>
        <p:nvSpPr>
          <p:cNvPr id="83" name="Rounded Rectangle 82">
            <a:hlinkClick r:id="rId13" action="ppaction://hlinksldjump"/>
          </p:cNvPr>
          <p:cNvSpPr/>
          <p:nvPr/>
        </p:nvSpPr>
        <p:spPr>
          <a:xfrm>
            <a:off x="4522461"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C3: Drive</a:t>
            </a:r>
          </a:p>
        </p:txBody>
      </p:sp>
      <p:sp>
        <p:nvSpPr>
          <p:cNvPr id="84" name="Rounded Rectangle 83">
            <a:hlinkClick r:id="rId14" action="ppaction://hlinksldjump"/>
          </p:cNvPr>
          <p:cNvSpPr/>
          <p:nvPr/>
        </p:nvSpPr>
        <p:spPr>
          <a:xfrm>
            <a:off x="6218195"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C4: Concentration</a:t>
            </a:r>
          </a:p>
        </p:txBody>
      </p:sp>
      <p:sp>
        <p:nvSpPr>
          <p:cNvPr id="85" name="Rounded Rectangle 84">
            <a:hlinkClick r:id="rId15" action="ppaction://hlinksldjump"/>
          </p:cNvPr>
          <p:cNvSpPr/>
          <p:nvPr/>
        </p:nvSpPr>
        <p:spPr>
          <a:xfrm>
            <a:off x="7913927" y="3323020"/>
            <a:ext cx="1468401" cy="399626"/>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lumMod val="65000"/>
                  </a:prstClr>
                </a:solidFill>
                <a:latin typeface="Verdana" panose="020B0604030504040204" pitchFamily="34" charset="0"/>
              </a:rPr>
              <a:t>C5: </a:t>
            </a:r>
            <a:r>
              <a:rPr lang="en-US" sz="900" b="1" dirty="0" err="1">
                <a:solidFill>
                  <a:prstClr val="white">
                    <a:lumMod val="65000"/>
                  </a:prstClr>
                </a:solidFill>
                <a:latin typeface="Verdana" panose="020B0604030504040204" pitchFamily="34" charset="0"/>
              </a:rPr>
              <a:t>Methodicalness</a:t>
            </a:r>
            <a:endParaRPr lang="en-US" sz="900" b="1" dirty="0">
              <a:solidFill>
                <a:prstClr val="white">
                  <a:lumMod val="65000"/>
                </a:prstClr>
              </a:solidFill>
              <a:latin typeface="Verdana" panose="020B0604030504040204" pitchFamily="34" charset="0"/>
            </a:endParaRPr>
          </a:p>
        </p:txBody>
      </p:sp>
      <p:sp>
        <p:nvSpPr>
          <p:cNvPr id="80" name="Rounded Rectangle 84">
            <a:hlinkClick r:id="rId16" action="ppaction://hlinksldjump"/>
            <a:extLst>
              <a:ext uri="{FF2B5EF4-FFF2-40B4-BE49-F238E27FC236}">
                <a16:creationId xmlns:a16="http://schemas.microsoft.com/office/drawing/2014/main" id="{73F466B7-0ACB-47DB-81A8-851C3797B2C1}"/>
              </a:ext>
            </a:extLst>
          </p:cNvPr>
          <p:cNvSpPr/>
          <p:nvPr/>
        </p:nvSpPr>
        <p:spPr>
          <a:xfrm>
            <a:off x="9609659" y="3323020"/>
            <a:ext cx="1468401" cy="399626"/>
          </a:xfrm>
          <a:prstGeom prst="roundRect">
            <a:avLst>
              <a:gd name="adj" fmla="val 0"/>
            </a:avLst>
          </a:prstGeom>
          <a:solidFill>
            <a:srgbClr val="498A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prstClr val="white"/>
                </a:solidFill>
                <a:latin typeface="Verdana" panose="020B0604030504040204" pitchFamily="34" charset="0"/>
              </a:rPr>
              <a:t>C6: Detail</a:t>
            </a:r>
          </a:p>
        </p:txBody>
      </p:sp>
      <p:sp>
        <p:nvSpPr>
          <p:cNvPr id="34" name="Isosceles Triangle 21">
            <a:extLst>
              <a:ext uri="{FF2B5EF4-FFF2-40B4-BE49-F238E27FC236}">
                <a16:creationId xmlns:a16="http://schemas.microsoft.com/office/drawing/2014/main" id="{B8FA2142-0688-A319-927B-CA0F6014E6D8}"/>
              </a:ext>
            </a:extLst>
          </p:cNvPr>
          <p:cNvSpPr/>
          <p:nvPr/>
        </p:nvSpPr>
        <p:spPr>
          <a:xfrm rot="10800000">
            <a:off x="8830757" y="483"/>
            <a:ext cx="488404" cy="210518"/>
          </a:xfrm>
          <a:prstGeom prst="triangle">
            <a:avLst/>
          </a:prstGeom>
          <a:solidFill>
            <a:srgbClr val="498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pic>
        <p:nvPicPr>
          <p:cNvPr id="35" name="Picture 34" descr="A green square with a white letter c&#10;&#10;Description automatically generated">
            <a:hlinkClick r:id="rId17" action="ppaction://hlinksldjump"/>
            <a:extLst>
              <a:ext uri="{FF2B5EF4-FFF2-40B4-BE49-F238E27FC236}">
                <a16:creationId xmlns:a16="http://schemas.microsoft.com/office/drawing/2014/main" id="{825B15D5-CF18-2153-C1A9-A0505FAD6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59633" y="353365"/>
            <a:ext cx="623914" cy="630280"/>
          </a:xfrm>
          <a:prstGeom prst="rect">
            <a:avLst/>
          </a:prstGeom>
        </p:spPr>
      </p:pic>
      <p:sp>
        <p:nvSpPr>
          <p:cNvPr id="36" name="Rectangle 35">
            <a:extLst>
              <a:ext uri="{FF2B5EF4-FFF2-40B4-BE49-F238E27FC236}">
                <a16:creationId xmlns:a16="http://schemas.microsoft.com/office/drawing/2014/main" id="{C9516758-ED46-E67A-C806-7F343932A7BD}"/>
              </a:ext>
            </a:extLst>
          </p:cNvPr>
          <p:cNvSpPr/>
          <p:nvPr/>
        </p:nvSpPr>
        <p:spPr>
          <a:xfrm>
            <a:off x="7473897" y="818588"/>
            <a:ext cx="3246084" cy="597599"/>
          </a:xfrm>
          <a:prstGeom prst="rect">
            <a:avLst/>
          </a:prstGeom>
        </p:spPr>
        <p:txBody>
          <a:bodyPr wrap="square">
            <a:spAutoFit/>
          </a:bodyPr>
          <a:lstStyle/>
          <a:p>
            <a:pPr marL="12700" marR="5080" lvl="0" indent="0" algn="ctr" defTabSz="914400" rtl="0" eaLnBrk="1" fontAlgn="auto" latinLnBrk="0" hangingPunct="1">
              <a:lnSpc>
                <a:spcPct val="150000"/>
              </a:lnSpc>
              <a:spcBef>
                <a:spcPts val="100"/>
              </a:spcBef>
              <a:spcAft>
                <a:spcPts val="0"/>
              </a:spcAft>
              <a:buClrTx/>
              <a:buSzTx/>
              <a:buFontTx/>
              <a:buNone/>
              <a:tabLst/>
              <a:defRPr/>
            </a:pPr>
            <a:r>
              <a:rPr kumimoji="0" lang="en-US" sz="1600" u="none" strike="noStrike" kern="1200" cap="none" spc="-1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Consolidation</a:t>
            </a:r>
            <a:endParaRPr kumimoji="0" lang="en-US" sz="1600"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0" normalizeH="0" baseline="30000" noProof="0" dirty="0">
                <a:ln>
                  <a:noFill/>
                </a:ln>
                <a:solidFill>
                  <a:prstClr val="black"/>
                </a:solidFill>
                <a:effectLst/>
                <a:uLnTx/>
                <a:uFillTx/>
                <a:latin typeface="Verdana" panose="020B0604030504040204" pitchFamily="34" charset="0"/>
                <a:cs typeface="Lucida Grande" panose="020B0600040502020204" pitchFamily="34" charset="0"/>
              </a:rPr>
              <a:t>THE DEGREE TO WHICH WE WORK TOWARD GOALS</a:t>
            </a:r>
          </a:p>
        </p:txBody>
      </p:sp>
      <p:grpSp>
        <p:nvGrpSpPr>
          <p:cNvPr id="37" name="Group 36">
            <a:extLst>
              <a:ext uri="{FF2B5EF4-FFF2-40B4-BE49-F238E27FC236}">
                <a16:creationId xmlns:a16="http://schemas.microsoft.com/office/drawing/2014/main" id="{90FEFC93-5F60-A5D8-0C17-186BACE5B460}"/>
              </a:ext>
            </a:extLst>
          </p:cNvPr>
          <p:cNvGrpSpPr/>
          <p:nvPr/>
        </p:nvGrpSpPr>
        <p:grpSpPr>
          <a:xfrm>
            <a:off x="1411236" y="1856181"/>
            <a:ext cx="9358869" cy="91576"/>
            <a:chOff x="1411236" y="1688541"/>
            <a:chExt cx="9358869" cy="91576"/>
          </a:xfrm>
          <a:solidFill>
            <a:srgbClr val="498A1B">
              <a:alpha val="32941"/>
            </a:srgbClr>
          </a:solidFill>
        </p:grpSpPr>
        <p:sp>
          <p:nvSpPr>
            <p:cNvPr id="38" name="Rectangle 37">
              <a:extLst>
                <a:ext uri="{FF2B5EF4-FFF2-40B4-BE49-F238E27FC236}">
                  <a16:creationId xmlns:a16="http://schemas.microsoft.com/office/drawing/2014/main" id="{43A9CDDE-260D-A926-270A-C61B1AB3B62B}"/>
                </a:ext>
              </a:extLst>
            </p:cNvPr>
            <p:cNvSpPr/>
            <p:nvPr/>
          </p:nvSpPr>
          <p:spPr>
            <a:xfrm>
              <a:off x="1411236" y="1688541"/>
              <a:ext cx="707682" cy="91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45D2B-CB65-4833-BD15-6328D20DFCC3}"/>
                </a:ext>
              </a:extLst>
            </p:cNvPr>
            <p:cNvSpPr/>
            <p:nvPr/>
          </p:nvSpPr>
          <p:spPr>
            <a:xfrm>
              <a:off x="2245359" y="1689268"/>
              <a:ext cx="1946718" cy="84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348E0DF-8956-530A-AF56-E781D4F9881B}"/>
                </a:ext>
              </a:extLst>
            </p:cNvPr>
            <p:cNvSpPr/>
            <p:nvPr/>
          </p:nvSpPr>
          <p:spPr>
            <a:xfrm>
              <a:off x="4324101" y="1689267"/>
              <a:ext cx="3524261" cy="84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A64A53-06CF-3EC1-9A80-23A8847C75C0}"/>
                </a:ext>
              </a:extLst>
            </p:cNvPr>
            <p:cNvSpPr/>
            <p:nvPr/>
          </p:nvSpPr>
          <p:spPr>
            <a:xfrm>
              <a:off x="7958650" y="1695450"/>
              <a:ext cx="2008328" cy="7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6135BD6-B216-CAC1-70A2-BAB5115A2CC9}"/>
                </a:ext>
              </a:extLst>
            </p:cNvPr>
            <p:cNvSpPr/>
            <p:nvPr/>
          </p:nvSpPr>
          <p:spPr>
            <a:xfrm>
              <a:off x="10086974" y="1694786"/>
              <a:ext cx="683131" cy="79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 name="object 4">
            <a:extLst>
              <a:ext uri="{FF2B5EF4-FFF2-40B4-BE49-F238E27FC236}">
                <a16:creationId xmlns:a16="http://schemas.microsoft.com/office/drawing/2014/main" id="{E4BBA4F2-89B5-E9F1-65CD-1DB46E527932}"/>
              </a:ext>
            </a:extLst>
          </p:cNvPr>
          <p:cNvSpPr txBox="1">
            <a:spLocks/>
          </p:cNvSpPr>
          <p:nvPr/>
        </p:nvSpPr>
        <p:spPr>
          <a:xfrm>
            <a:off x="1402593" y="2302180"/>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Low: </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0-44</a:t>
            </a:r>
          </a:p>
        </p:txBody>
      </p:sp>
      <p:sp>
        <p:nvSpPr>
          <p:cNvPr id="44" name="object 4">
            <a:extLst>
              <a:ext uri="{FF2B5EF4-FFF2-40B4-BE49-F238E27FC236}">
                <a16:creationId xmlns:a16="http://schemas.microsoft.com/office/drawing/2014/main" id="{850C1FF3-1CD0-FF26-BF98-63E274FDD767}"/>
              </a:ext>
            </a:extLst>
          </p:cNvPr>
          <p:cNvSpPr txBox="1">
            <a:spLocks/>
          </p:cNvSpPr>
          <p:nvPr/>
        </p:nvSpPr>
        <p:spPr>
          <a:xfrm>
            <a:off x="9346099" y="2285908"/>
            <a:ext cx="1432651"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High: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5" name="object 4">
            <a:extLst>
              <a:ext uri="{FF2B5EF4-FFF2-40B4-BE49-F238E27FC236}">
                <a16:creationId xmlns:a16="http://schemas.microsoft.com/office/drawing/2014/main" id="{5B09AA55-E525-F99F-3097-CABAAD95BE71}"/>
              </a:ext>
            </a:extLst>
          </p:cNvPr>
          <p:cNvSpPr txBox="1">
            <a:spLocks/>
          </p:cNvSpPr>
          <p:nvPr/>
        </p:nvSpPr>
        <p:spPr>
          <a:xfrm>
            <a:off x="5431366" y="2302180"/>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rPr>
              <a:t>Moderate: </a:t>
            </a:r>
            <a:r>
              <a:rPr lang="en-US" sz="1000" kern="1100" spc="40" baseline="0" dirty="0">
                <a:solidFill>
                  <a:schemeClr val="tx1">
                    <a:lumMod val="75000"/>
                    <a:lumOff val="25000"/>
                  </a:schemeClr>
                </a:solidFill>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solidFill>
                  <a:schemeClr val="tx1">
                    <a:lumMod val="75000"/>
                    <a:lumOff val="25000"/>
                  </a:schemeClr>
                </a:solidFill>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cs typeface="Lucida Grande" panose="020B0600040502020204" pitchFamily="34" charset="0"/>
            </a:endParaRPr>
          </a:p>
        </p:txBody>
      </p:sp>
      <p:sp>
        <p:nvSpPr>
          <p:cNvPr id="46" name="object 4">
            <a:extLst>
              <a:ext uri="{FF2B5EF4-FFF2-40B4-BE49-F238E27FC236}">
                <a16:creationId xmlns:a16="http://schemas.microsoft.com/office/drawing/2014/main" id="{5E19001F-44F8-4D72-FAA2-7EBD43AAD213}"/>
              </a:ext>
            </a:extLst>
          </p:cNvPr>
          <p:cNvSpPr txBox="1">
            <a:spLocks/>
          </p:cNvSpPr>
          <p:nvPr/>
        </p:nvSpPr>
        <p:spPr>
          <a:xfrm>
            <a:off x="1402593"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lang="en-US" sz="800" b="1" dirty="0">
                <a:solidFill>
                  <a:srgbClr val="498A1B"/>
                </a:solidFill>
                <a:latin typeface="Verdana" panose="020B0604030504040204" pitchFamily="34" charset="0"/>
                <a:cs typeface="Lucida Grande" panose="020B0600040502020204" pitchFamily="34" charset="0"/>
              </a:rPr>
              <a:t>FLEXIBLE</a:t>
            </a: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 (C-)</a:t>
            </a:r>
          </a:p>
        </p:txBody>
      </p:sp>
      <p:sp>
        <p:nvSpPr>
          <p:cNvPr id="47" name="object 4">
            <a:extLst>
              <a:ext uri="{FF2B5EF4-FFF2-40B4-BE49-F238E27FC236}">
                <a16:creationId xmlns:a16="http://schemas.microsoft.com/office/drawing/2014/main" id="{0616C8BE-0E99-8DC1-35BF-1148A72D0F7A}"/>
              </a:ext>
            </a:extLst>
          </p:cNvPr>
          <p:cNvSpPr txBox="1">
            <a:spLocks/>
          </p:cNvSpPr>
          <p:nvPr/>
        </p:nvSpPr>
        <p:spPr>
          <a:xfrm>
            <a:off x="9493583" y="2087797"/>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FOCUSED (C+)</a:t>
            </a:r>
          </a:p>
        </p:txBody>
      </p:sp>
      <p:sp>
        <p:nvSpPr>
          <p:cNvPr id="48" name="object 4">
            <a:extLst>
              <a:ext uri="{FF2B5EF4-FFF2-40B4-BE49-F238E27FC236}">
                <a16:creationId xmlns:a16="http://schemas.microsoft.com/office/drawing/2014/main" id="{393F5315-3122-FB91-43F6-37512B81F7B0}"/>
              </a:ext>
            </a:extLst>
          </p:cNvPr>
          <p:cNvSpPr txBox="1">
            <a:spLocks/>
          </p:cNvSpPr>
          <p:nvPr/>
        </p:nvSpPr>
        <p:spPr>
          <a:xfrm>
            <a:off x="5507796" y="2104069"/>
            <a:ext cx="1285167" cy="123624"/>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800" b="1" u="none" strike="noStrike" kern="1200" cap="none" spc="0" normalizeH="0" baseline="0" noProof="0" dirty="0">
                <a:ln>
                  <a:noFill/>
                </a:ln>
                <a:solidFill>
                  <a:srgbClr val="498A1B"/>
                </a:solidFill>
                <a:effectLst/>
                <a:uLnTx/>
                <a:uFillTx/>
                <a:latin typeface="Verdana" panose="020B0604030504040204" pitchFamily="34" charset="0"/>
                <a:cs typeface="Lucida Grande" panose="020B0600040502020204" pitchFamily="34" charset="0"/>
              </a:rPr>
              <a:t>BALANCED (C=)</a:t>
            </a:r>
          </a:p>
        </p:txBody>
      </p:sp>
      <p:sp>
        <p:nvSpPr>
          <p:cNvPr id="89" name="Rectangle 88">
            <a:extLst>
              <a:ext uri="{FF2B5EF4-FFF2-40B4-BE49-F238E27FC236}">
                <a16:creationId xmlns:a16="http://schemas.microsoft.com/office/drawing/2014/main" id="{E3D10D11-FBA6-BE63-E7A2-CE8C9B14203F}"/>
              </a:ext>
            </a:extLst>
          </p:cNvPr>
          <p:cNvSpPr/>
          <p:nvPr/>
        </p:nvSpPr>
        <p:spPr>
          <a:xfrm>
            <a:off x="1414916" y="5115385"/>
            <a:ext cx="9355190" cy="899796"/>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ject 4">
            <a:extLst>
              <a:ext uri="{FF2B5EF4-FFF2-40B4-BE49-F238E27FC236}">
                <a16:creationId xmlns:a16="http://schemas.microsoft.com/office/drawing/2014/main" id="{39678FB6-29D5-1463-A3DD-FB455CE58D4A}"/>
              </a:ext>
            </a:extLst>
          </p:cNvPr>
          <p:cNvSpPr txBox="1">
            <a:spLocks/>
          </p:cNvSpPr>
          <p:nvPr/>
        </p:nvSpPr>
        <p:spPr>
          <a:xfrm>
            <a:off x="2297900" y="5381088"/>
            <a:ext cx="7562792" cy="23660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Or are you somewhere in between?</a:t>
            </a:r>
          </a:p>
        </p:txBody>
      </p:sp>
      <p:sp>
        <p:nvSpPr>
          <p:cNvPr id="92" name="Rectangle 91">
            <a:hlinkClick r:id="rId16" action="ppaction://hlinksldjump"/>
            <a:extLst>
              <a:ext uri="{FF2B5EF4-FFF2-40B4-BE49-F238E27FC236}">
                <a16:creationId xmlns:a16="http://schemas.microsoft.com/office/drawing/2014/main" id="{6CA1AA49-2D73-B86F-B7F6-934864760566}"/>
              </a:ext>
            </a:extLst>
          </p:cNvPr>
          <p:cNvSpPr/>
          <p:nvPr/>
        </p:nvSpPr>
        <p:spPr>
          <a:xfrm>
            <a:off x="1419881" y="4900058"/>
            <a:ext cx="707682" cy="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3" name="Rectangle 92">
            <a:hlinkClick r:id="rId16" action="ppaction://hlinksldjump"/>
            <a:extLst>
              <a:ext uri="{FF2B5EF4-FFF2-40B4-BE49-F238E27FC236}">
                <a16:creationId xmlns:a16="http://schemas.microsoft.com/office/drawing/2014/main" id="{EC0D4D87-3B61-D21A-EA0E-FBB72BB35BF6}"/>
              </a:ext>
            </a:extLst>
          </p:cNvPr>
          <p:cNvSpPr/>
          <p:nvPr/>
        </p:nvSpPr>
        <p:spPr>
          <a:xfrm>
            <a:off x="2254004" y="4900785"/>
            <a:ext cx="1946718" cy="84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0D49168D-FDE0-C41F-D040-939227A300B9}"/>
              </a:ext>
            </a:extLst>
          </p:cNvPr>
          <p:cNvSpPr/>
          <p:nvPr/>
        </p:nvSpPr>
        <p:spPr>
          <a:xfrm>
            <a:off x="4332746" y="4900784"/>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hlinkClick r:id="rId19" action="ppaction://hlinksldjump"/>
            <a:extLst>
              <a:ext uri="{FF2B5EF4-FFF2-40B4-BE49-F238E27FC236}">
                <a16:creationId xmlns:a16="http://schemas.microsoft.com/office/drawing/2014/main" id="{883A214D-85A9-A323-9920-F6D6D8333DAA}"/>
              </a:ext>
            </a:extLst>
          </p:cNvPr>
          <p:cNvSpPr/>
          <p:nvPr/>
        </p:nvSpPr>
        <p:spPr>
          <a:xfrm>
            <a:off x="7967295" y="4906967"/>
            <a:ext cx="2008328" cy="7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6" name="Rectangle 95">
            <a:hlinkClick r:id="rId19" action="ppaction://hlinksldjump"/>
            <a:extLst>
              <a:ext uri="{FF2B5EF4-FFF2-40B4-BE49-F238E27FC236}">
                <a16:creationId xmlns:a16="http://schemas.microsoft.com/office/drawing/2014/main" id="{43CFC488-B5E7-4035-9A0F-93077B556769}"/>
              </a:ext>
            </a:extLst>
          </p:cNvPr>
          <p:cNvSpPr/>
          <p:nvPr/>
        </p:nvSpPr>
        <p:spPr>
          <a:xfrm>
            <a:off x="10095619" y="4906303"/>
            <a:ext cx="683131" cy="7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Rectangle 2">
            <a:hlinkClick r:id="rId20" action="ppaction://hlinksldjump"/>
            <a:extLst>
              <a:ext uri="{FF2B5EF4-FFF2-40B4-BE49-F238E27FC236}">
                <a16:creationId xmlns:a16="http://schemas.microsoft.com/office/drawing/2014/main" id="{419FB9D1-DF5B-915F-7550-4429942E5AB4}"/>
              </a:ext>
            </a:extLst>
          </p:cNvPr>
          <p:cNvSpPr/>
          <p:nvPr/>
        </p:nvSpPr>
        <p:spPr>
          <a:xfrm>
            <a:off x="4333869" y="4904935"/>
            <a:ext cx="3524261" cy="84586"/>
          </a:xfrm>
          <a:prstGeom prst="rect">
            <a:avLst/>
          </a:prstGeom>
          <a:solidFill>
            <a:srgbClr val="FBF4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 name="Rectangle 3">
            <a:extLst>
              <a:ext uri="{FF2B5EF4-FFF2-40B4-BE49-F238E27FC236}">
                <a16:creationId xmlns:a16="http://schemas.microsoft.com/office/drawing/2014/main" id="{58584E4C-2914-F15A-7C47-6FDD57C7C9FB}"/>
              </a:ext>
            </a:extLst>
          </p:cNvPr>
          <p:cNvSpPr/>
          <p:nvPr/>
        </p:nvSpPr>
        <p:spPr>
          <a:xfrm>
            <a:off x="9334541" y="3765509"/>
            <a:ext cx="2084225"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498A1B"/>
                </a:solidFill>
                <a:latin typeface="Garamond" panose="02020404030301010803" pitchFamily="18" charset="0"/>
                <a:ea typeface="Palatino" pitchFamily="2" charset="77"/>
                <a:sym typeface="Wingdings" panose="05000000000000000000" pitchFamily="2" charset="2"/>
              </a:rPr>
              <a:t>b</a:t>
            </a:r>
            <a:r>
              <a:rPr kumimoji="0" lang="en-US" sz="1100" u="none" strike="noStrike" kern="1200" cap="none" spc="0" normalizeH="0" baseline="0" noProof="0" dirty="0" err="1">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ig</a:t>
            </a:r>
            <a:r>
              <a:rPr lang="en-US" sz="1100" dirty="0">
                <a:solidFill>
                  <a:srgbClr val="498A1B"/>
                </a:solidFill>
                <a:latin typeface="Garamond" panose="02020404030301010803" pitchFamily="18" charset="0"/>
                <a:ea typeface="Palatino" pitchFamily="2" charset="77"/>
                <a:sym typeface="Wingdings" panose="05000000000000000000" pitchFamily="2" charset="2"/>
              </a:rPr>
              <a: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sym typeface="Wingdings" panose="05000000000000000000" pitchFamily="2" charset="2"/>
              </a:rPr>
              <a:t>picture &lt;--&gt; </a:t>
            </a:r>
            <a:r>
              <a:rPr kumimoji="0" lang="en-US" sz="1100" u="none" strike="noStrike" kern="1200" cap="none" spc="0" normalizeH="0" baseline="0" noProof="0" dirty="0">
                <a:ln>
                  <a:noFill/>
                </a:ln>
                <a:solidFill>
                  <a:srgbClr val="498A1B"/>
                </a:solidFill>
                <a:effectLst/>
                <a:uLnTx/>
                <a:uFillTx/>
                <a:latin typeface="Garamond" panose="02020404030301010803" pitchFamily="18" charset="0"/>
                <a:ea typeface="Palatino" pitchFamily="2" charset="77"/>
              </a:rPr>
              <a:t>attention to detail</a:t>
            </a:r>
          </a:p>
        </p:txBody>
      </p:sp>
      <p:sp>
        <p:nvSpPr>
          <p:cNvPr id="6" name="object 4">
            <a:extLst>
              <a:ext uri="{FF2B5EF4-FFF2-40B4-BE49-F238E27FC236}">
                <a16:creationId xmlns:a16="http://schemas.microsoft.com/office/drawing/2014/main" id="{9A9153CB-AED6-1E47-3DA0-64A7A3817C7A}"/>
              </a:ext>
            </a:extLst>
          </p:cNvPr>
          <p:cNvSpPr txBox="1">
            <a:spLocks/>
          </p:cNvSpPr>
          <p:nvPr/>
        </p:nvSpPr>
        <p:spPr>
          <a:xfrm>
            <a:off x="1402636" y="4663188"/>
            <a:ext cx="1946718"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Low D</a:t>
            </a:r>
            <a:r>
              <a:rPr lang="en-US" sz="1000" dirty="0" err="1">
                <a:latin typeface="Verdana" panose="020B0604030504040204" pitchFamily="34" charset="0"/>
                <a:cs typeface="Lucida Grande" panose="020B0600040502020204" pitchFamily="34" charset="0"/>
              </a:rPr>
              <a:t>etail</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0-44</a:t>
            </a:r>
          </a:p>
        </p:txBody>
      </p:sp>
      <p:sp>
        <p:nvSpPr>
          <p:cNvPr id="7" name="object 4">
            <a:extLst>
              <a:ext uri="{FF2B5EF4-FFF2-40B4-BE49-F238E27FC236}">
                <a16:creationId xmlns:a16="http://schemas.microsoft.com/office/drawing/2014/main" id="{CF8AF244-0AD8-E04C-E4D9-B179F047CD0C}"/>
              </a:ext>
            </a:extLst>
          </p:cNvPr>
          <p:cNvSpPr txBox="1">
            <a:spLocks/>
          </p:cNvSpPr>
          <p:nvPr/>
        </p:nvSpPr>
        <p:spPr>
          <a:xfrm>
            <a:off x="8842648" y="4656441"/>
            <a:ext cx="1931137"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r"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High D</a:t>
            </a:r>
            <a:r>
              <a:rPr lang="en-US" sz="1000" dirty="0" err="1">
                <a:latin typeface="Verdana" panose="020B0604030504040204" pitchFamily="34" charset="0"/>
                <a:cs typeface="Lucida Grande" panose="020B0600040502020204" pitchFamily="34" charset="0"/>
              </a:rPr>
              <a:t>etail</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56-100</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8" name="object 4">
            <a:extLst>
              <a:ext uri="{FF2B5EF4-FFF2-40B4-BE49-F238E27FC236}">
                <a16:creationId xmlns:a16="http://schemas.microsoft.com/office/drawing/2014/main" id="{91297183-2AAE-4DBD-94F8-6EC0BCFBD22B}"/>
              </a:ext>
            </a:extLst>
          </p:cNvPr>
          <p:cNvSpPr txBox="1">
            <a:spLocks/>
          </p:cNvSpPr>
          <p:nvPr/>
        </p:nvSpPr>
        <p:spPr>
          <a:xfrm>
            <a:off x="5224461" y="4667084"/>
            <a:ext cx="2197793" cy="15260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l" defTabSz="914400" rtl="0" eaLnBrk="1" fontAlgn="auto" latinLnBrk="0" hangingPunct="1">
              <a:lnSpc>
                <a:spcPct val="90000"/>
              </a:lnSpc>
              <a:spcBef>
                <a:spcPts val="100"/>
              </a:spcBef>
              <a:spcAft>
                <a:spcPts val="0"/>
              </a:spcAft>
              <a:buClrTx/>
              <a:buSzTx/>
              <a:buFontTx/>
              <a:buNone/>
              <a:tabLst/>
              <a:defRPr/>
            </a:pP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Moderate D</a:t>
            </a:r>
            <a:r>
              <a:rPr lang="en-US" sz="1000" dirty="0" err="1">
                <a:latin typeface="Verdana" panose="020B0604030504040204" pitchFamily="34" charset="0"/>
                <a:cs typeface="Lucida Grande" panose="020B0600040502020204" pitchFamily="34" charset="0"/>
              </a:rPr>
              <a:t>etail</a:t>
            </a:r>
            <a:r>
              <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rPr>
              <a:t>: </a:t>
            </a:r>
            <a:r>
              <a:rPr lang="en-US" sz="1000" kern="1100" spc="40" baseline="0" dirty="0">
                <a:latin typeface="Garamond" panose="02020404030301010803" pitchFamily="18" charset="0"/>
                <a:ea typeface="Palatino" pitchFamily="2" charset="77"/>
                <a:cs typeface="Lucida Grande" panose="020B0600040502020204" pitchFamily="34" charset="0"/>
              </a:rPr>
              <a:t>45</a:t>
            </a:r>
            <a:r>
              <a:rPr kumimoji="0" lang="en-US" sz="1000" u="none" strike="noStrike" kern="1100" cap="none" spc="40" normalizeH="0" noProof="0" dirty="0">
                <a:ln>
                  <a:noFill/>
                </a:ln>
                <a:effectLst/>
                <a:uLnTx/>
                <a:uFillTx/>
                <a:latin typeface="Garamond" panose="02020404030301010803" pitchFamily="18" charset="0"/>
                <a:ea typeface="Palatino" pitchFamily="2" charset="77"/>
                <a:cs typeface="Lucida Grande" panose="020B0600040502020204" pitchFamily="34" charset="0"/>
              </a:rPr>
              <a:t>-55</a:t>
            </a:r>
            <a:endParaRPr kumimoji="0" lang="en-US" sz="1000" u="none" strike="noStrike" kern="1200" cap="none" spc="0" normalizeH="0" baseline="0" noProof="0" dirty="0">
              <a:ln>
                <a:noFill/>
              </a:ln>
              <a:effectLst/>
              <a:uLnTx/>
              <a:uFillTx/>
              <a:latin typeface="Verdana" panose="020B0604030504040204" pitchFamily="34" charset="0"/>
              <a:cs typeface="Lucida Grande" panose="020B0600040502020204" pitchFamily="34" charset="0"/>
            </a:endParaRPr>
          </a:p>
        </p:txBody>
      </p:sp>
      <p:sp>
        <p:nvSpPr>
          <p:cNvPr id="9" name="object 4">
            <a:extLst>
              <a:ext uri="{FF2B5EF4-FFF2-40B4-BE49-F238E27FC236}">
                <a16:creationId xmlns:a16="http://schemas.microsoft.com/office/drawing/2014/main" id="{91A4ED72-A41F-92CB-F386-94146838F499}"/>
              </a:ext>
            </a:extLst>
          </p:cNvPr>
          <p:cNvSpPr txBox="1">
            <a:spLocks/>
          </p:cNvSpPr>
          <p:nvPr/>
        </p:nvSpPr>
        <p:spPr>
          <a:xfrm rot="16200000">
            <a:off x="-954560" y="5372591"/>
            <a:ext cx="2577545" cy="289823"/>
          </a:xfrm>
          <a:prstGeom prst="rect">
            <a:avLst/>
          </a:prstGeom>
          <a:noFill/>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2000" b="1" u="none" strike="noStrike" kern="1200" cap="none" spc="0" normalizeH="0" baseline="0" noProof="0" dirty="0">
                <a:ln>
                  <a:noFill/>
                </a:ln>
                <a:solidFill>
                  <a:prstClr val="white">
                    <a:alpha val="10467"/>
                  </a:prstClr>
                </a:solidFill>
                <a:effectLst/>
                <a:uLnTx/>
                <a:uFillTx/>
                <a:latin typeface="Verdana" panose="020B0604030504040204" pitchFamily="34" charset="0"/>
                <a:ea typeface="Palatino" pitchFamily="2" charset="77"/>
                <a:cs typeface="Lucida Grande" panose="020B0600040502020204" pitchFamily="34" charset="0"/>
              </a:rPr>
              <a:t>C6: Detail</a:t>
            </a:r>
          </a:p>
        </p:txBody>
      </p:sp>
    </p:spTree>
    <p:extLst>
      <p:ext uri="{BB962C8B-B14F-4D97-AF65-F5344CB8AC3E}">
        <p14:creationId xmlns:p14="http://schemas.microsoft.com/office/powerpoint/2010/main" val="36585418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B5E54E-8E4C-8892-A5DC-1EFA6169D8B3}"/>
              </a:ext>
            </a:extLst>
          </p:cNvPr>
          <p:cNvSpPr/>
          <p:nvPr/>
        </p:nvSpPr>
        <p:spPr>
          <a:xfrm>
            <a:off x="548059" y="467670"/>
            <a:ext cx="11080377" cy="5678479"/>
          </a:xfrm>
          <a:prstGeom prst="rect">
            <a:avLst/>
          </a:prstGeom>
          <a:noFill/>
          <a:ln w="41275">
            <a:solidFill>
              <a:srgbClr val="3369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8" name="Subtitle 2">
            <a:extLst>
              <a:ext uri="{FF2B5EF4-FFF2-40B4-BE49-F238E27FC236}">
                <a16:creationId xmlns:a16="http://schemas.microsoft.com/office/drawing/2014/main" id="{44F0B2E9-673B-8F07-3DD8-06BBCD4E2229}"/>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9" name="Date Placeholder 3">
            <a:extLst>
              <a:ext uri="{FF2B5EF4-FFF2-40B4-BE49-F238E27FC236}">
                <a16:creationId xmlns:a16="http://schemas.microsoft.com/office/drawing/2014/main" id="{5AF9ACAC-05A7-695E-2E62-1CB46C24A522}"/>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0" name="Footer Placeholder 5">
            <a:extLst>
              <a:ext uri="{FF2B5EF4-FFF2-40B4-BE49-F238E27FC236}">
                <a16:creationId xmlns:a16="http://schemas.microsoft.com/office/drawing/2014/main" id="{2A0882CC-1A14-9DAB-67C9-886A9D6A65BA}"/>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12" name="Content Placeholder 2">
            <a:extLst>
              <a:ext uri="{FF2B5EF4-FFF2-40B4-BE49-F238E27FC236}">
                <a16:creationId xmlns:a16="http://schemas.microsoft.com/office/drawing/2014/main" id="{27AD954A-0099-2D72-0927-F428AF21E0ED}"/>
              </a:ext>
            </a:extLst>
          </p:cNvPr>
          <p:cNvSpPr txBox="1">
            <a:spLocks/>
          </p:cNvSpPr>
          <p:nvPr/>
        </p:nvSpPr>
        <p:spPr>
          <a:xfrm>
            <a:off x="5533752" y="3198987"/>
            <a:ext cx="467812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F87"/>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87"/>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87"/>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18332F"/>
                </a:solidFill>
                <a:latin typeface="Garamond" panose="02020404030301010803" pitchFamily="18" charset="0"/>
                <a:ea typeface="Palatino" pitchFamily="2" charset="77"/>
              </a:rPr>
              <a:t>Page 17</a:t>
            </a:r>
          </a:p>
          <a:p>
            <a:pPr marL="0" indent="0">
              <a:buFont typeface="Arial" panose="020B0604020202020204" pitchFamily="34" charset="0"/>
              <a:buNone/>
            </a:pPr>
            <a:endParaRPr lang="en-US" sz="2400" b="1" dirty="0">
              <a:solidFill>
                <a:srgbClr val="18332F"/>
              </a:solidFill>
              <a:latin typeface="Garamond" panose="02020404030301010803" pitchFamily="18" charset="0"/>
              <a:ea typeface="Palatino" pitchFamily="2" charset="77"/>
            </a:endParaRPr>
          </a:p>
          <a:p>
            <a:pPr marL="0" indent="0">
              <a:buFont typeface="Arial" panose="020B0604020202020204" pitchFamily="34" charset="0"/>
              <a:buNone/>
            </a:pPr>
            <a:r>
              <a:rPr lang="en-US" sz="2400" b="1" dirty="0">
                <a:solidFill>
                  <a:srgbClr val="18332F"/>
                </a:solidFill>
                <a:latin typeface="Garamond" panose="02020404030301010803" pitchFamily="18" charset="0"/>
                <a:ea typeface="Palatino" pitchFamily="2" charset="77"/>
              </a:rPr>
              <a:t>Composite of 5 </a:t>
            </a:r>
            <a:r>
              <a:rPr lang="en-US" sz="2400" b="1" dirty="0" err="1">
                <a:solidFill>
                  <a:srgbClr val="18332F"/>
                </a:solidFill>
                <a:latin typeface="Garamond" panose="02020404030301010803" pitchFamily="18" charset="0"/>
                <a:ea typeface="Palatino" pitchFamily="2" charset="77"/>
              </a:rPr>
              <a:t>supertraits</a:t>
            </a:r>
            <a:r>
              <a:rPr lang="en-US" sz="2400" b="1" dirty="0">
                <a:solidFill>
                  <a:srgbClr val="18332F"/>
                </a:solidFill>
                <a:latin typeface="Garamond" panose="02020404030301010803" pitchFamily="18" charset="0"/>
                <a:ea typeface="Palatino" pitchFamily="2" charset="77"/>
              </a:rPr>
              <a:t> </a:t>
            </a:r>
            <a:br>
              <a:rPr lang="en-US" sz="2400" b="1" dirty="0">
                <a:solidFill>
                  <a:srgbClr val="18332F"/>
                </a:solidFill>
                <a:latin typeface="Garamond" panose="02020404030301010803" pitchFamily="18" charset="0"/>
                <a:ea typeface="Palatino" pitchFamily="2" charset="77"/>
              </a:rPr>
            </a:br>
            <a:r>
              <a:rPr lang="en-US" sz="2400" b="1" dirty="0">
                <a:solidFill>
                  <a:srgbClr val="18332F"/>
                </a:solidFill>
                <a:latin typeface="Garamond" panose="02020404030301010803" pitchFamily="18" charset="0"/>
                <a:ea typeface="Palatino" pitchFamily="2" charset="77"/>
              </a:rPr>
              <a:t>&amp; 23 </a:t>
            </a:r>
            <a:r>
              <a:rPr lang="en-US" sz="2400" b="1" dirty="0" err="1">
                <a:solidFill>
                  <a:srgbClr val="18332F"/>
                </a:solidFill>
                <a:latin typeface="Garamond" panose="02020404030301010803" pitchFamily="18" charset="0"/>
                <a:ea typeface="Palatino" pitchFamily="2" charset="77"/>
              </a:rPr>
              <a:t>subtraits</a:t>
            </a:r>
            <a:endParaRPr lang="en-US" sz="2400" b="1" dirty="0">
              <a:solidFill>
                <a:srgbClr val="18332F"/>
              </a:solidFill>
              <a:latin typeface="Garamond" panose="02020404030301010803" pitchFamily="18" charset="0"/>
              <a:ea typeface="Palatino" pitchFamily="2" charset="77"/>
            </a:endParaRPr>
          </a:p>
        </p:txBody>
      </p:sp>
      <p:pic>
        <p:nvPicPr>
          <p:cNvPr id="15" name="Picture 14" descr="A chart of a good quality&#10;&#10;Description automatically generated with medium confidence">
            <a:extLst>
              <a:ext uri="{FF2B5EF4-FFF2-40B4-BE49-F238E27FC236}">
                <a16:creationId xmlns:a16="http://schemas.microsoft.com/office/drawing/2014/main" id="{0E5DC55D-CDDC-531B-09D7-C8B191215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480" y="1064347"/>
            <a:ext cx="3482602" cy="4486948"/>
          </a:xfrm>
          <a:prstGeom prst="rect">
            <a:avLst/>
          </a:prstGeom>
          <a:ln w="3175">
            <a:solidFill>
              <a:schemeClr val="tx1"/>
            </a:solidFill>
          </a:ln>
        </p:spPr>
      </p:pic>
      <p:sp>
        <p:nvSpPr>
          <p:cNvPr id="2" name="Title 1">
            <a:extLst>
              <a:ext uri="{FF2B5EF4-FFF2-40B4-BE49-F238E27FC236}">
                <a16:creationId xmlns:a16="http://schemas.microsoft.com/office/drawing/2014/main" id="{218FAE98-9937-E33A-1B8E-ABB96D5E8E72}"/>
              </a:ext>
            </a:extLst>
          </p:cNvPr>
          <p:cNvSpPr txBox="1">
            <a:spLocks/>
          </p:cNvSpPr>
          <p:nvPr/>
        </p:nvSpPr>
        <p:spPr>
          <a:xfrm>
            <a:off x="5486114" y="909813"/>
            <a:ext cx="5976471" cy="20804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400" b="1" kern="1200">
                <a:solidFill>
                  <a:srgbClr val="3369B4"/>
                </a:solidFill>
                <a:latin typeface="Raleway" panose="020B0503030101060003" pitchFamily="34" charset="0"/>
                <a:ea typeface="+mj-ea"/>
                <a:cs typeface="+mj-cs"/>
              </a:defRPr>
            </a:lvl1pPr>
          </a:lstStyle>
          <a:p>
            <a:r>
              <a:rPr lang="en-US" sz="2800" dirty="0">
                <a:solidFill>
                  <a:srgbClr val="2D68C4"/>
                </a:solidFill>
                <a:latin typeface="Verdana" panose="020B0604030504040204" pitchFamily="34" charset="0"/>
                <a:cs typeface="Lucida Grande" panose="020B0600040502020204" pitchFamily="34" charset="0"/>
              </a:rPr>
              <a:t>WorkPlace Big Five Profile</a:t>
            </a:r>
            <a:r>
              <a:rPr lang="en-US" sz="3200" dirty="0">
                <a:solidFill>
                  <a:srgbClr val="2D68C4"/>
                </a:solidFill>
                <a:latin typeface="Verdana" panose="020B0604030504040204" pitchFamily="34" charset="0"/>
                <a:cs typeface="Lucida Grande" panose="020B0600040502020204" pitchFamily="34" charset="0"/>
              </a:rPr>
              <a:t>™</a:t>
            </a:r>
            <a:r>
              <a:rPr lang="en-US" sz="4000" dirty="0">
                <a:solidFill>
                  <a:srgbClr val="2D68C4"/>
                </a:solidFill>
                <a:latin typeface="Verdana" panose="020B0604030504040204" pitchFamily="34" charset="0"/>
                <a:cs typeface="Lucida Grande" panose="020B0600040502020204" pitchFamily="34" charset="0"/>
              </a:rPr>
              <a:t> </a:t>
            </a:r>
            <a:r>
              <a:rPr lang="en-US" sz="2800" dirty="0">
                <a:solidFill>
                  <a:srgbClr val="2D68C4"/>
                </a:solidFill>
                <a:latin typeface="Verdana" panose="020B0604030504040204" pitchFamily="34" charset="0"/>
                <a:cs typeface="Lucida Grande" panose="020B0600040502020204" pitchFamily="34" charset="0"/>
              </a:rPr>
              <a:t>Trait Report</a:t>
            </a:r>
          </a:p>
        </p:txBody>
      </p:sp>
    </p:spTree>
    <p:extLst>
      <p:ext uri="{BB962C8B-B14F-4D97-AF65-F5344CB8AC3E}">
        <p14:creationId xmlns:p14="http://schemas.microsoft.com/office/powerpoint/2010/main" val="9097269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9B1EBF-DBFC-AB38-8FDC-E82EB568E249}"/>
              </a:ext>
            </a:extLst>
          </p:cNvPr>
          <p:cNvPicPr>
            <a:picLocks noChangeAspect="1"/>
          </p:cNvPicPr>
          <p:nvPr/>
        </p:nvPicPr>
        <p:blipFill>
          <a:blip r:embed="rId3"/>
          <a:srcRect l="13632" r="13632"/>
          <a:stretch/>
        </p:blipFill>
        <p:spPr>
          <a:xfrm>
            <a:off x="0" y="0"/>
            <a:ext cx="12267344" cy="6858000"/>
          </a:xfrm>
          <a:prstGeom prst="rect">
            <a:avLst/>
          </a:prstGeom>
        </p:spPr>
      </p:pic>
      <p:sp>
        <p:nvSpPr>
          <p:cNvPr id="16" name="Rectangle 15">
            <a:extLst>
              <a:ext uri="{FF2B5EF4-FFF2-40B4-BE49-F238E27FC236}">
                <a16:creationId xmlns:a16="http://schemas.microsoft.com/office/drawing/2014/main" id="{70B1BFE4-6B97-DC99-905B-812253657F6D}"/>
              </a:ext>
            </a:extLst>
          </p:cNvPr>
          <p:cNvSpPr/>
          <p:nvPr/>
        </p:nvSpPr>
        <p:spPr>
          <a:xfrm>
            <a:off x="0" y="0"/>
            <a:ext cx="12267344" cy="6858000"/>
          </a:xfrm>
          <a:prstGeom prst="rect">
            <a:avLst/>
          </a:prstGeom>
          <a:solidFill>
            <a:srgbClr val="4D3812">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background with pink dots&#10;&#10;Description automatically generated">
            <a:extLst>
              <a:ext uri="{FF2B5EF4-FFF2-40B4-BE49-F238E27FC236}">
                <a16:creationId xmlns:a16="http://schemas.microsoft.com/office/drawing/2014/main" id="{45B3F9C8-1BCE-BE2E-5B1E-B3D8EF7F187C}"/>
              </a:ext>
            </a:extLst>
          </p:cNvPr>
          <p:cNvPicPr>
            <a:picLocks noChangeAspect="1"/>
          </p:cNvPicPr>
          <p:nvPr/>
        </p:nvPicPr>
        <p:blipFill>
          <a:blip r:embed="rId4"/>
          <a:stretch>
            <a:fillRect/>
          </a:stretch>
        </p:blipFill>
        <p:spPr>
          <a:xfrm>
            <a:off x="7835748" y="4254946"/>
            <a:ext cx="1843649" cy="1843649"/>
          </a:xfrm>
          <a:prstGeom prst="rect">
            <a:avLst/>
          </a:prstGeom>
        </p:spPr>
      </p:pic>
      <p:pic>
        <p:nvPicPr>
          <p:cNvPr id="4" name="Picture 3" descr="A green and black corner&#10;&#10;Description automatically generated">
            <a:extLst>
              <a:ext uri="{FF2B5EF4-FFF2-40B4-BE49-F238E27FC236}">
                <a16:creationId xmlns:a16="http://schemas.microsoft.com/office/drawing/2014/main" id="{B853C0A4-4414-86C1-ECBA-955A44E2BB32}"/>
              </a:ext>
            </a:extLst>
          </p:cNvPr>
          <p:cNvPicPr>
            <a:picLocks noChangeAspect="1"/>
          </p:cNvPicPr>
          <p:nvPr/>
        </p:nvPicPr>
        <p:blipFill>
          <a:blip r:embed="rId5"/>
          <a:stretch>
            <a:fillRect/>
          </a:stretch>
        </p:blipFill>
        <p:spPr>
          <a:xfrm>
            <a:off x="9679397" y="4223495"/>
            <a:ext cx="1875099" cy="1875099"/>
          </a:xfrm>
          <a:prstGeom prst="rect">
            <a:avLst/>
          </a:prstGeom>
        </p:spPr>
      </p:pic>
      <p:pic>
        <p:nvPicPr>
          <p:cNvPr id="5" name="Picture 4" descr="A logo for a company&#10;&#10;Description automatically generated">
            <a:extLst>
              <a:ext uri="{FF2B5EF4-FFF2-40B4-BE49-F238E27FC236}">
                <a16:creationId xmlns:a16="http://schemas.microsoft.com/office/drawing/2014/main" id="{6366F524-C495-9586-1CEC-65697B56D48D}"/>
              </a:ext>
            </a:extLst>
          </p:cNvPr>
          <p:cNvPicPr>
            <a:picLocks noChangeAspect="1"/>
          </p:cNvPicPr>
          <p:nvPr/>
        </p:nvPicPr>
        <p:blipFill>
          <a:blip r:embed="rId6"/>
          <a:stretch>
            <a:fillRect/>
          </a:stretch>
        </p:blipFill>
        <p:spPr>
          <a:xfrm>
            <a:off x="776298" y="519455"/>
            <a:ext cx="3738461" cy="1378941"/>
          </a:xfrm>
          <a:prstGeom prst="rect">
            <a:avLst/>
          </a:prstGeom>
        </p:spPr>
      </p:pic>
      <p:pic>
        <p:nvPicPr>
          <p:cNvPr id="6" name="Picture 5" descr="A blue circle with black background&#10;&#10;Description automatically generated">
            <a:extLst>
              <a:ext uri="{FF2B5EF4-FFF2-40B4-BE49-F238E27FC236}">
                <a16:creationId xmlns:a16="http://schemas.microsoft.com/office/drawing/2014/main" id="{BE6620F4-DEB2-4D94-4D34-CBAD5F5C1596}"/>
              </a:ext>
            </a:extLst>
          </p:cNvPr>
          <p:cNvPicPr>
            <a:picLocks noChangeAspect="1"/>
          </p:cNvPicPr>
          <p:nvPr/>
        </p:nvPicPr>
        <p:blipFill>
          <a:blip r:embed="rId7"/>
          <a:stretch>
            <a:fillRect/>
          </a:stretch>
        </p:blipFill>
        <p:spPr>
          <a:xfrm>
            <a:off x="9679397" y="2290286"/>
            <a:ext cx="1924808" cy="1935501"/>
          </a:xfrm>
          <a:prstGeom prst="rect">
            <a:avLst/>
          </a:prstGeom>
        </p:spPr>
      </p:pic>
      <p:sp>
        <p:nvSpPr>
          <p:cNvPr id="7" name="Title 1">
            <a:extLst>
              <a:ext uri="{FF2B5EF4-FFF2-40B4-BE49-F238E27FC236}">
                <a16:creationId xmlns:a16="http://schemas.microsoft.com/office/drawing/2014/main" id="{104DB049-CF76-9C3E-3F53-4CE21374BF7E}"/>
              </a:ext>
            </a:extLst>
          </p:cNvPr>
          <p:cNvSpPr txBox="1">
            <a:spLocks/>
          </p:cNvSpPr>
          <p:nvPr/>
        </p:nvSpPr>
        <p:spPr>
          <a:xfrm>
            <a:off x="976639" y="4492422"/>
            <a:ext cx="6518015" cy="1285567"/>
          </a:xfrm>
          <a:prstGeom prst="rect">
            <a:avLst/>
          </a:prstGeom>
        </p:spPr>
        <p:txBody>
          <a:bodyPr anchor="b">
            <a:normAutofit fontScale="70000" lnSpcReduction="20000"/>
          </a:bodyPr>
          <a:lstStyle>
            <a:lvl1pPr algn="l">
              <a:defRPr sz="4100" b="1">
                <a:solidFill>
                  <a:schemeClr val="bg1"/>
                </a:solidFill>
                <a:latin typeface="Lucida Grande" panose="020B0600040502020204" pitchFamily="34" charset="0"/>
                <a:ea typeface="+mj-ea"/>
                <a:cs typeface="Lucida Grande" panose="020B0600040502020204" pitchFamily="34" charset="0"/>
              </a:defRPr>
            </a:lvl1pPr>
          </a:lstStyle>
          <a:p>
            <a:pPr>
              <a:lnSpc>
                <a:spcPct val="120000"/>
              </a:lnSpc>
            </a:pPr>
            <a:r>
              <a:rPr lang="en-US" kern="0" dirty="0" err="1">
                <a:latin typeface="Verdana" panose="020B0604030504040204" pitchFamily="34" charset="0"/>
              </a:rPr>
              <a:t>WorkPlace</a:t>
            </a:r>
            <a:r>
              <a:rPr lang="en-US" kern="0" dirty="0">
                <a:latin typeface="Verdana" panose="020B0604030504040204" pitchFamily="34" charset="0"/>
              </a:rPr>
              <a:t> Big Five Profile™</a:t>
            </a:r>
          </a:p>
          <a:p>
            <a:pPr>
              <a:lnSpc>
                <a:spcPct val="120000"/>
              </a:lnSpc>
            </a:pPr>
            <a:r>
              <a:rPr lang="en-US" sz="6100" kern="0" dirty="0">
                <a:latin typeface="Verdana" panose="020B0604030504040204" pitchFamily="34" charset="0"/>
              </a:rPr>
              <a:t>Trait Energy</a:t>
            </a:r>
          </a:p>
        </p:txBody>
      </p:sp>
      <p:sp>
        <p:nvSpPr>
          <p:cNvPr id="10" name="Subtitle 2">
            <a:extLst>
              <a:ext uri="{FF2B5EF4-FFF2-40B4-BE49-F238E27FC236}">
                <a16:creationId xmlns:a16="http://schemas.microsoft.com/office/drawing/2014/main" id="{F9FB456A-0F6D-6FC2-10A2-87445F9F1989}"/>
              </a:ext>
            </a:extLst>
          </p:cNvPr>
          <p:cNvSpPr txBox="1">
            <a:spLocks/>
          </p:cNvSpPr>
          <p:nvPr/>
        </p:nvSpPr>
        <p:spPr>
          <a:xfrm>
            <a:off x="976639" y="3994846"/>
            <a:ext cx="9144000" cy="1285567"/>
          </a:xfrm>
          <a:prstGeom prst="rect">
            <a:avLst/>
          </a:prstGeom>
        </p:spPr>
        <p:txBody>
          <a:bodyPr/>
          <a:lstStyle>
            <a:lvl1pPr marL="0" indent="0" algn="l">
              <a:buNone/>
              <a:defRPr sz="2400">
                <a:solidFill>
                  <a:srgbClr val="FFF7DC"/>
                </a:solidFill>
                <a:latin typeface="Lucida Grande" panose="020B0600040502020204" pitchFamily="34" charset="0"/>
                <a:ea typeface="+mn-ea"/>
                <a:cs typeface="Lucida Grande" panose="020B0600040502020204" pitchFamily="34" charset="0"/>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r>
              <a:rPr lang="en-US" kern="0" dirty="0">
                <a:latin typeface="Verdana" panose="020B0604030504040204" pitchFamily="34" charset="0"/>
              </a:rPr>
              <a:t>Leading with your best self</a:t>
            </a:r>
          </a:p>
        </p:txBody>
      </p:sp>
      <p:sp>
        <p:nvSpPr>
          <p:cNvPr id="12" name="Date Placeholder 3">
            <a:extLst>
              <a:ext uri="{FF2B5EF4-FFF2-40B4-BE49-F238E27FC236}">
                <a16:creationId xmlns:a16="http://schemas.microsoft.com/office/drawing/2014/main" id="{43F92E7A-77FE-471E-B2B2-ADE5C97BF757}"/>
              </a:ext>
            </a:extLst>
          </p:cNvPr>
          <p:cNvSpPr txBox="1">
            <a:spLocks/>
          </p:cNvSpPr>
          <p:nvPr/>
        </p:nvSpPr>
        <p:spPr>
          <a:xfrm>
            <a:off x="10478530" y="6195163"/>
            <a:ext cx="1073042" cy="365125"/>
          </a:xfrm>
          <a:prstGeom prst="rect">
            <a:avLst/>
          </a:prstGeom>
        </p:spPr>
        <p:txBody>
          <a:bodyPr/>
          <a:lstStyle>
            <a:defPPr>
              <a:defRPr lang="en-US"/>
            </a:defPPr>
            <a:lvl1pPr marL="0" algn="r" defTabSz="914400" rtl="0" eaLnBrk="1" latinLnBrk="0" hangingPunct="1">
              <a:defRPr sz="900" b="1" i="0" kern="1200">
                <a:solidFill>
                  <a:srgbClr val="17357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6C0D7E-C39F-DB4B-91CB-60E5B5C4214C}" type="datetime6">
              <a:rPr lang="en-US" smtClean="0">
                <a:latin typeface="Century Gothic" panose="020B0502020202020204" pitchFamily="34" charset="0"/>
              </a:rPr>
              <a:pPr/>
              <a:t>May 24</a:t>
            </a:fld>
            <a:endParaRPr lang="en-US" dirty="0">
              <a:latin typeface="Century Gothic" panose="020B0502020202020204" pitchFamily="34" charset="0"/>
            </a:endParaRPr>
          </a:p>
        </p:txBody>
      </p:sp>
      <p:sp>
        <p:nvSpPr>
          <p:cNvPr id="13" name="Subtitle 2">
            <a:extLst>
              <a:ext uri="{FF2B5EF4-FFF2-40B4-BE49-F238E27FC236}">
                <a16:creationId xmlns:a16="http://schemas.microsoft.com/office/drawing/2014/main" id="{78F02076-22C9-E39D-5C70-12DA9C3175C5}"/>
              </a:ext>
            </a:extLst>
          </p:cNvPr>
          <p:cNvSpPr txBox="1">
            <a:spLocks/>
          </p:cNvSpPr>
          <p:nvPr/>
        </p:nvSpPr>
        <p:spPr>
          <a:xfrm>
            <a:off x="976639" y="6275565"/>
            <a:ext cx="9144000" cy="232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a:t>
            </a:r>
          </a:p>
        </p:txBody>
      </p:sp>
    </p:spTree>
    <p:extLst>
      <p:ext uri="{BB962C8B-B14F-4D97-AF65-F5344CB8AC3E}">
        <p14:creationId xmlns:p14="http://schemas.microsoft.com/office/powerpoint/2010/main" val="37129624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3F6294-6313-9D15-9EA7-4E33C6FBD233}"/>
              </a:ext>
            </a:extLst>
          </p:cNvPr>
          <p:cNvSpPr/>
          <p:nvPr/>
        </p:nvSpPr>
        <p:spPr>
          <a:xfrm>
            <a:off x="0" y="0"/>
            <a:ext cx="12192000" cy="6858000"/>
          </a:xfrm>
          <a:prstGeom prst="rect">
            <a:avLst/>
          </a:prstGeom>
          <a:solidFill>
            <a:srgbClr val="F6DA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DA41"/>
              </a:solidFill>
            </a:endParaRPr>
          </a:p>
        </p:txBody>
      </p:sp>
      <p:sp>
        <p:nvSpPr>
          <p:cNvPr id="8" name="TextBox 7">
            <a:extLst>
              <a:ext uri="{FF2B5EF4-FFF2-40B4-BE49-F238E27FC236}">
                <a16:creationId xmlns:a16="http://schemas.microsoft.com/office/drawing/2014/main" id="{9A602AB9-18FF-E511-23D9-0CC9C413BF98}"/>
              </a:ext>
            </a:extLst>
          </p:cNvPr>
          <p:cNvSpPr txBox="1"/>
          <p:nvPr/>
        </p:nvSpPr>
        <p:spPr>
          <a:xfrm>
            <a:off x="1299848" y="2047895"/>
            <a:ext cx="9592303" cy="1661993"/>
          </a:xfrm>
          <a:prstGeom prst="rect">
            <a:avLst/>
          </a:prstGeom>
          <a:noFill/>
        </p:spPr>
        <p:txBody>
          <a:bodyPr wrap="square">
            <a:spAutoFit/>
          </a:bodyPr>
          <a:lstStyle/>
          <a:p>
            <a:pPr algn="ctr"/>
            <a:r>
              <a:rPr lang="en-US" sz="3400" b="1" u="none" strike="noStrike" dirty="0">
                <a:solidFill>
                  <a:srgbClr val="1C3775"/>
                </a:solidFill>
                <a:effectLst/>
                <a:latin typeface="Verdana" panose="020B0604030504040204" pitchFamily="34" charset="0"/>
                <a:cs typeface="Lucida Grande" panose="020B0600040502020204" pitchFamily="34" charset="0"/>
              </a:rPr>
              <a:t>“The core problem with working longer hours is that time is a finite resource. Energy is a different story.”</a:t>
            </a:r>
            <a:endParaRPr lang="en-US" sz="3400" b="1" dirty="0">
              <a:solidFill>
                <a:srgbClr val="1C3775"/>
              </a:solidFill>
              <a:latin typeface="Verdana" panose="020B0604030504040204" pitchFamily="34" charset="0"/>
              <a:cs typeface="Lucida Grande" panose="020B0600040502020204" pitchFamily="34" charset="0"/>
            </a:endParaRPr>
          </a:p>
        </p:txBody>
      </p:sp>
      <p:sp>
        <p:nvSpPr>
          <p:cNvPr id="9" name="TextBox 8">
            <a:extLst>
              <a:ext uri="{FF2B5EF4-FFF2-40B4-BE49-F238E27FC236}">
                <a16:creationId xmlns:a16="http://schemas.microsoft.com/office/drawing/2014/main" id="{29AF69CF-CEB6-5D8E-A06A-08DD703E4D4B}"/>
              </a:ext>
            </a:extLst>
          </p:cNvPr>
          <p:cNvSpPr txBox="1"/>
          <p:nvPr/>
        </p:nvSpPr>
        <p:spPr>
          <a:xfrm>
            <a:off x="2956899" y="3997881"/>
            <a:ext cx="6188554" cy="567335"/>
          </a:xfrm>
          <a:prstGeom prst="rect">
            <a:avLst/>
          </a:prstGeom>
          <a:noFill/>
        </p:spPr>
        <p:txBody>
          <a:bodyPr wrap="square" rtlCol="0">
            <a:spAutoFit/>
          </a:bodyPr>
          <a:lstStyle/>
          <a:p>
            <a:pPr algn="ctr">
              <a:lnSpc>
                <a:spcPct val="150000"/>
              </a:lnSpc>
            </a:pPr>
            <a:r>
              <a:rPr lang="en-US" sz="1100" b="1" dirty="0">
                <a:solidFill>
                  <a:srgbClr val="2D68C4"/>
                </a:solidFill>
                <a:latin typeface="Century Gothic" panose="020B0502020202020204" pitchFamily="34" charset="0"/>
              </a:rPr>
              <a:t>TONY SCHWARTZ AND CATHERINE MCCARTHY, </a:t>
            </a:r>
            <a:br>
              <a:rPr lang="en-US" sz="1100" b="1" dirty="0">
                <a:solidFill>
                  <a:srgbClr val="2D68C4"/>
                </a:solidFill>
                <a:latin typeface="Century Gothic" panose="020B0502020202020204" pitchFamily="34" charset="0"/>
              </a:rPr>
            </a:br>
            <a:r>
              <a:rPr lang="en-US" sz="1100" b="1" dirty="0">
                <a:solidFill>
                  <a:srgbClr val="2D68C4"/>
                </a:solidFill>
                <a:latin typeface="Century Gothic" panose="020B0502020202020204" pitchFamily="34" charset="0"/>
              </a:rPr>
              <a:t>OCTOBER 2007,  MANAGE YOUR ENERGY, NOT YOUR TIME, </a:t>
            </a:r>
            <a:r>
              <a:rPr lang="en-US" sz="1100" b="1" i="1" dirty="0">
                <a:solidFill>
                  <a:srgbClr val="2D68C4"/>
                </a:solidFill>
                <a:latin typeface="Century Gothic" panose="020B0502020202020204" pitchFamily="34" charset="0"/>
              </a:rPr>
              <a:t>HARVARD BUSINESS REVIEW</a:t>
            </a:r>
          </a:p>
        </p:txBody>
      </p:sp>
      <p:sp>
        <p:nvSpPr>
          <p:cNvPr id="5" name="Rectangle 4">
            <a:extLst>
              <a:ext uri="{FF2B5EF4-FFF2-40B4-BE49-F238E27FC236}">
                <a16:creationId xmlns:a16="http://schemas.microsoft.com/office/drawing/2014/main" id="{774C1C63-3DC4-60CF-0831-554023A12FBD}"/>
              </a:ext>
            </a:extLst>
          </p:cNvPr>
          <p:cNvSpPr/>
          <p:nvPr/>
        </p:nvSpPr>
        <p:spPr>
          <a:xfrm>
            <a:off x="510988" y="467670"/>
            <a:ext cx="11080377" cy="5678479"/>
          </a:xfrm>
          <a:prstGeom prst="rect">
            <a:avLst/>
          </a:prstGeom>
          <a:noFill/>
          <a:ln w="412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6" name="Subtitle 2">
            <a:extLst>
              <a:ext uri="{FF2B5EF4-FFF2-40B4-BE49-F238E27FC236}">
                <a16:creationId xmlns:a16="http://schemas.microsoft.com/office/drawing/2014/main" id="{0ACFD2AC-4AF1-8772-7614-9C6BC5A4BFDC}"/>
              </a:ext>
            </a:extLst>
          </p:cNvPr>
          <p:cNvSpPr txBox="1">
            <a:spLocks/>
          </p:cNvSpPr>
          <p:nvPr/>
        </p:nvSpPr>
        <p:spPr>
          <a:xfrm>
            <a:off x="1089285" y="6318097"/>
            <a:ext cx="239532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469EC8"/>
                </a:solidFill>
                <a:effectLst/>
                <a:latin typeface="Century Gothic" panose="020B0502020202020204" pitchFamily="34" charset="0"/>
              </a:rPr>
              <a:t> </a:t>
            </a:r>
            <a:r>
              <a:rPr lang="en-US" sz="900" b="1" kern="700" spc="40" dirty="0">
                <a:solidFill>
                  <a:srgbClr val="E3F2E3"/>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7" name="Date Placeholder 3">
            <a:extLst>
              <a:ext uri="{FF2B5EF4-FFF2-40B4-BE49-F238E27FC236}">
                <a16:creationId xmlns:a16="http://schemas.microsoft.com/office/drawing/2014/main" id="{B8B97D1F-189F-E543-3F20-0B3EDB19FCAA}"/>
              </a:ext>
            </a:extLst>
          </p:cNvPr>
          <p:cNvSpPr txBox="1">
            <a:spLocks/>
          </p:cNvSpPr>
          <p:nvPr/>
        </p:nvSpPr>
        <p:spPr>
          <a:xfrm>
            <a:off x="3084590" y="6235323"/>
            <a:ext cx="1035972"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11" name="Footer Placeholder 5">
            <a:extLst>
              <a:ext uri="{FF2B5EF4-FFF2-40B4-BE49-F238E27FC236}">
                <a16:creationId xmlns:a16="http://schemas.microsoft.com/office/drawing/2014/main" id="{46375727-6F8D-6F9E-5447-5DE13D279E88}"/>
              </a:ext>
            </a:extLst>
          </p:cNvPr>
          <p:cNvSpPr txBox="1">
            <a:spLocks/>
          </p:cNvSpPr>
          <p:nvPr/>
        </p:nvSpPr>
        <p:spPr>
          <a:xfrm>
            <a:off x="5584129" y="6321456"/>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Tree>
    <p:extLst>
      <p:ext uri="{BB962C8B-B14F-4D97-AF65-F5344CB8AC3E}">
        <p14:creationId xmlns:p14="http://schemas.microsoft.com/office/powerpoint/2010/main" val="1195475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6F0C6F-A4DD-4041-BA79-160DB1E5B9CA}"/>
              </a:ext>
            </a:extLst>
          </p:cNvPr>
          <p:cNvGrpSpPr/>
          <p:nvPr/>
        </p:nvGrpSpPr>
        <p:grpSpPr>
          <a:xfrm>
            <a:off x="7464753" y="6445155"/>
            <a:ext cx="4599037" cy="383167"/>
            <a:chOff x="7464753" y="6445155"/>
            <a:chExt cx="4599037" cy="383167"/>
          </a:xfrm>
        </p:grpSpPr>
        <p:sp>
          <p:nvSpPr>
            <p:cNvPr id="9" name="Footer Placeholder 5">
              <a:extLst>
                <a:ext uri="{FF2B5EF4-FFF2-40B4-BE49-F238E27FC236}">
                  <a16:creationId xmlns:a16="http://schemas.microsoft.com/office/drawing/2014/main" id="{69B99A2F-65F9-F060-599A-289F11E91CAA}"/>
                </a:ext>
              </a:extLst>
            </p:cNvPr>
            <p:cNvSpPr txBox="1">
              <a:spLocks/>
            </p:cNvSpPr>
            <p:nvPr/>
          </p:nvSpPr>
          <p:spPr>
            <a:xfrm>
              <a:off x="7464753" y="646319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solidFill>
                  <a:latin typeface="Raleway" pitchFamily="34" charset="0"/>
                  <a:ea typeface="Segoe UI" pitchFamily="34" charset="0"/>
                  <a:cs typeface="Segoe UI" pitchFamily="34" charset="0"/>
                </a:rPr>
                <a:t>©2023 PARADIGM PERSONALITY LABS. ALL RIGHTS RESERVED.</a:t>
              </a:r>
            </a:p>
          </p:txBody>
        </p:sp>
        <p:sp>
          <p:nvSpPr>
            <p:cNvPr id="10" name="TextBox 9">
              <a:extLst>
                <a:ext uri="{FF2B5EF4-FFF2-40B4-BE49-F238E27FC236}">
                  <a16:creationId xmlns:a16="http://schemas.microsoft.com/office/drawing/2014/main" id="{1C6D3088-E7D7-1B6F-44F4-10A94503ACEA}"/>
                </a:ext>
              </a:extLst>
            </p:cNvPr>
            <p:cNvSpPr txBox="1"/>
            <p:nvPr/>
          </p:nvSpPr>
          <p:spPr>
            <a:xfrm>
              <a:off x="11466286" y="6463197"/>
              <a:ext cx="469295" cy="215444"/>
            </a:xfrm>
            <a:prstGeom prst="rect">
              <a:avLst/>
            </a:prstGeom>
            <a:noFill/>
          </p:spPr>
          <p:txBody>
            <a:bodyPr wrap="square" rtlCol="0">
              <a:spAutoFit/>
            </a:bodyPr>
            <a:lstStyle/>
            <a:p>
              <a:r>
                <a:rPr lang="en-US" sz="800">
                  <a:solidFill>
                    <a:schemeClr val="bg1"/>
                  </a:solidFill>
                  <a:latin typeface="Raleway" pitchFamily="2" charset="77"/>
                </a:rPr>
                <a:t>PAGE</a:t>
              </a:r>
            </a:p>
          </p:txBody>
        </p:sp>
        <p:sp>
          <p:nvSpPr>
            <p:cNvPr id="11" name="TextBox 10">
              <a:extLst>
                <a:ext uri="{FF2B5EF4-FFF2-40B4-BE49-F238E27FC236}">
                  <a16:creationId xmlns:a16="http://schemas.microsoft.com/office/drawing/2014/main" id="{E6927F93-799E-9CC1-9F1B-ABAD2E7AAD36}"/>
                </a:ext>
              </a:extLst>
            </p:cNvPr>
            <p:cNvSpPr txBox="1"/>
            <p:nvPr/>
          </p:nvSpPr>
          <p:spPr>
            <a:xfrm>
              <a:off x="11799383" y="6445155"/>
              <a:ext cx="264407" cy="215444"/>
            </a:xfrm>
            <a:prstGeom prst="rect">
              <a:avLst/>
            </a:prstGeom>
            <a:noFill/>
          </p:spPr>
          <p:txBody>
            <a:bodyPr wrap="square" rtlCol="0" anchor="t" anchorCtr="0">
              <a:spAutoFit/>
            </a:bodyPr>
            <a:lstStyle/>
            <a:p>
              <a:fld id="{F4FC15A5-1D29-E448-AAA5-83DEA69B14CB}" type="slidenum">
                <a:rPr lang="en-US" sz="800" smtClean="0">
                  <a:solidFill>
                    <a:schemeClr val="bg1"/>
                  </a:solidFill>
                  <a:latin typeface="Raleway" pitchFamily="2" charset="77"/>
                </a:rPr>
                <a:t>94</a:t>
              </a:fld>
              <a:endParaRPr lang="en-US" sz="800">
                <a:solidFill>
                  <a:schemeClr val="bg1"/>
                </a:solidFill>
                <a:latin typeface="Raleway" pitchFamily="2" charset="77"/>
              </a:endParaRPr>
            </a:p>
          </p:txBody>
        </p:sp>
      </p:grpSp>
      <p:sp>
        <p:nvSpPr>
          <p:cNvPr id="4" name="Rectangle 3">
            <a:extLst>
              <a:ext uri="{FF2B5EF4-FFF2-40B4-BE49-F238E27FC236}">
                <a16:creationId xmlns:a16="http://schemas.microsoft.com/office/drawing/2014/main" id="{7ED0018A-0D4C-9EA6-A657-D479E455FEC2}"/>
              </a:ext>
            </a:extLst>
          </p:cNvPr>
          <p:cNvSpPr/>
          <p:nvPr/>
        </p:nvSpPr>
        <p:spPr>
          <a:xfrm>
            <a:off x="0" y="0"/>
            <a:ext cx="12192000" cy="6858000"/>
          </a:xfrm>
          <a:prstGeom prst="rect">
            <a:avLst/>
          </a:prstGeom>
          <a:solidFill>
            <a:srgbClr val="14C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a:extLst>
              <a:ext uri="{FF2B5EF4-FFF2-40B4-BE49-F238E27FC236}">
                <a16:creationId xmlns:a16="http://schemas.microsoft.com/office/drawing/2014/main" id="{5CC5FF21-6C5B-24D8-2500-48E3C11F49B3}"/>
              </a:ext>
            </a:extLst>
          </p:cNvPr>
          <p:cNvPicPr>
            <a:picLocks noChangeAspect="1"/>
          </p:cNvPicPr>
          <p:nvPr/>
        </p:nvPicPr>
        <p:blipFill>
          <a:blip r:embed="rId3">
            <a:extLst>
              <a:ext uri="{28A0092B-C50C-407E-A947-70E740481C1C}">
                <a14:useLocalDpi xmlns:a14="http://schemas.microsoft.com/office/drawing/2010/main" val="0"/>
              </a:ext>
            </a:extLst>
          </a:blip>
          <a:srcRect l="24" r="24"/>
          <a:stretch/>
        </p:blipFill>
        <p:spPr>
          <a:xfrm>
            <a:off x="4981903" y="0"/>
            <a:ext cx="7210097" cy="6858000"/>
          </a:xfrm>
          <a:prstGeom prst="rect">
            <a:avLst/>
          </a:prstGeom>
          <a:blipFill>
            <a:blip r:embed="rId4"/>
            <a:tile tx="0" ty="0" sx="100000" sy="100000" flip="none" algn="tl"/>
          </a:blipFill>
          <a:ln>
            <a:noFill/>
          </a:ln>
        </p:spPr>
      </p:pic>
      <p:grpSp>
        <p:nvGrpSpPr>
          <p:cNvPr id="6" name="Group 5">
            <a:extLst>
              <a:ext uri="{FF2B5EF4-FFF2-40B4-BE49-F238E27FC236}">
                <a16:creationId xmlns:a16="http://schemas.microsoft.com/office/drawing/2014/main" id="{1F6DB434-48B4-AC54-3F58-1C8B8F80DC6C}"/>
              </a:ext>
            </a:extLst>
          </p:cNvPr>
          <p:cNvGrpSpPr/>
          <p:nvPr/>
        </p:nvGrpSpPr>
        <p:grpSpPr>
          <a:xfrm rot="10800000">
            <a:off x="1776381" y="1310070"/>
            <a:ext cx="3576583" cy="3932945"/>
            <a:chOff x="593957" y="683660"/>
            <a:chExt cx="3813115" cy="4193044"/>
          </a:xfrm>
        </p:grpSpPr>
        <p:pic>
          <p:nvPicPr>
            <p:cNvPr id="8" name="Picture 7" descr="A black square in a yellow square&#10;&#10;Description automatically generated">
              <a:extLst>
                <a:ext uri="{FF2B5EF4-FFF2-40B4-BE49-F238E27FC236}">
                  <a16:creationId xmlns:a16="http://schemas.microsoft.com/office/drawing/2014/main" id="{5BAC19EB-93B7-EB32-081E-D4C03EA2BC1D}"/>
                </a:ext>
              </a:extLst>
            </p:cNvPr>
            <p:cNvPicPr>
              <a:picLocks noChangeAspect="1"/>
            </p:cNvPicPr>
            <p:nvPr/>
          </p:nvPicPr>
          <p:blipFill>
            <a:blip r:embed="rId5"/>
            <a:stretch>
              <a:fillRect/>
            </a:stretch>
          </p:blipFill>
          <p:spPr>
            <a:xfrm>
              <a:off x="593957" y="683660"/>
              <a:ext cx="2086284" cy="2086284"/>
            </a:xfrm>
            <a:prstGeom prst="rect">
              <a:avLst/>
            </a:prstGeom>
          </p:spPr>
        </p:pic>
        <p:pic>
          <p:nvPicPr>
            <p:cNvPr id="12" name="Picture 11" descr="A green and black logo&#10;&#10;Description automatically generated">
              <a:extLst>
                <a:ext uri="{FF2B5EF4-FFF2-40B4-BE49-F238E27FC236}">
                  <a16:creationId xmlns:a16="http://schemas.microsoft.com/office/drawing/2014/main" id="{44598E2A-2D8E-2EA5-DBCB-E7327ED5A697}"/>
                </a:ext>
              </a:extLst>
            </p:cNvPr>
            <p:cNvPicPr>
              <a:picLocks noChangeAspect="1"/>
            </p:cNvPicPr>
            <p:nvPr/>
          </p:nvPicPr>
          <p:blipFill>
            <a:blip r:embed="rId6"/>
            <a:stretch>
              <a:fillRect/>
            </a:stretch>
          </p:blipFill>
          <p:spPr>
            <a:xfrm>
              <a:off x="2680241" y="683660"/>
              <a:ext cx="1726831" cy="1726831"/>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CAD64BF-B65F-56CD-0D66-FEF5F29E4487}"/>
                </a:ext>
              </a:extLst>
            </p:cNvPr>
            <p:cNvPicPr>
              <a:picLocks noChangeAspect="1"/>
            </p:cNvPicPr>
            <p:nvPr/>
          </p:nvPicPr>
          <p:blipFill>
            <a:blip r:embed="rId7"/>
            <a:stretch>
              <a:fillRect/>
            </a:stretch>
          </p:blipFill>
          <p:spPr>
            <a:xfrm>
              <a:off x="1463293" y="2790420"/>
              <a:ext cx="2086284" cy="2086284"/>
            </a:xfrm>
            <a:prstGeom prst="rect">
              <a:avLst/>
            </a:prstGeom>
          </p:spPr>
        </p:pic>
      </p:grpSp>
      <p:sp>
        <p:nvSpPr>
          <p:cNvPr id="19" name="Footer Placeholder 5">
            <a:extLst>
              <a:ext uri="{FF2B5EF4-FFF2-40B4-BE49-F238E27FC236}">
                <a16:creationId xmlns:a16="http://schemas.microsoft.com/office/drawing/2014/main" id="{C20A8143-D5BE-7946-068B-DFA8BE8A5140}"/>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sp>
        <p:nvSpPr>
          <p:cNvPr id="21" name="Subtitle 2">
            <a:extLst>
              <a:ext uri="{FF2B5EF4-FFF2-40B4-BE49-F238E27FC236}">
                <a16:creationId xmlns:a16="http://schemas.microsoft.com/office/drawing/2014/main" id="{B553EB9F-C9AB-9D5C-AB66-D05FD8D15398}"/>
              </a:ext>
            </a:extLst>
          </p:cNvPr>
          <p:cNvSpPr txBox="1">
            <a:spLocks/>
          </p:cNvSpPr>
          <p:nvPr/>
        </p:nvSpPr>
        <p:spPr>
          <a:xfrm>
            <a:off x="1089285" y="6318097"/>
            <a:ext cx="239532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469EC8"/>
                </a:solidFill>
                <a:effectLst/>
                <a:latin typeface="Century Gothic" panose="020B0502020202020204" pitchFamily="34" charset="0"/>
              </a:rPr>
              <a:t> </a:t>
            </a:r>
            <a:r>
              <a:rPr lang="en-US" sz="900" b="1" kern="700" spc="40" dirty="0">
                <a:solidFill>
                  <a:srgbClr val="E3F2E3"/>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22" name="Date Placeholder 3">
            <a:extLst>
              <a:ext uri="{FF2B5EF4-FFF2-40B4-BE49-F238E27FC236}">
                <a16:creationId xmlns:a16="http://schemas.microsoft.com/office/drawing/2014/main" id="{87E0F467-7433-0C76-1748-2D606DCF7FB2}"/>
              </a:ext>
            </a:extLst>
          </p:cNvPr>
          <p:cNvSpPr txBox="1">
            <a:spLocks/>
          </p:cNvSpPr>
          <p:nvPr/>
        </p:nvSpPr>
        <p:spPr>
          <a:xfrm>
            <a:off x="3084590" y="6235323"/>
            <a:ext cx="1035972"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Tree>
    <p:extLst>
      <p:ext uri="{BB962C8B-B14F-4D97-AF65-F5344CB8AC3E}">
        <p14:creationId xmlns:p14="http://schemas.microsoft.com/office/powerpoint/2010/main" val="4120382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desk with a computer&#10;&#10;Description automatically generated">
            <a:extLst>
              <a:ext uri="{FF2B5EF4-FFF2-40B4-BE49-F238E27FC236}">
                <a16:creationId xmlns:a16="http://schemas.microsoft.com/office/drawing/2014/main" id="{EABA4D68-2AC1-6E8A-BC9A-116B742BAC40}"/>
              </a:ext>
            </a:extLst>
          </p:cNvPr>
          <p:cNvPicPr>
            <a:picLocks noChangeAspect="1"/>
          </p:cNvPicPr>
          <p:nvPr/>
        </p:nvPicPr>
        <p:blipFill rotWithShape="1">
          <a:blip r:embed="rId3">
            <a:extLst>
              <a:ext uri="{28A0092B-C50C-407E-A947-70E740481C1C}">
                <a14:useLocalDpi xmlns:a14="http://schemas.microsoft.com/office/drawing/2010/main" val="0"/>
              </a:ext>
            </a:extLst>
          </a:blip>
          <a:srcRect t="6201" b="10006"/>
          <a:stretch/>
        </p:blipFill>
        <p:spPr>
          <a:xfrm>
            <a:off x="0" y="0"/>
            <a:ext cx="12276665" cy="6858000"/>
          </a:xfrm>
          <a:prstGeom prst="rect">
            <a:avLst/>
          </a:prstGeom>
        </p:spPr>
      </p:pic>
      <p:sp>
        <p:nvSpPr>
          <p:cNvPr id="18" name="TextBox 17">
            <a:extLst>
              <a:ext uri="{FF2B5EF4-FFF2-40B4-BE49-F238E27FC236}">
                <a16:creationId xmlns:a16="http://schemas.microsoft.com/office/drawing/2014/main" id="{C560C0E7-1758-7693-9B56-BBC6481B9FAE}"/>
              </a:ext>
            </a:extLst>
          </p:cNvPr>
          <p:cNvSpPr txBox="1"/>
          <p:nvPr/>
        </p:nvSpPr>
        <p:spPr>
          <a:xfrm>
            <a:off x="1299848" y="2582614"/>
            <a:ext cx="9592303" cy="1692771"/>
          </a:xfrm>
          <a:prstGeom prst="rect">
            <a:avLst/>
          </a:prstGeom>
          <a:noFill/>
        </p:spPr>
        <p:txBody>
          <a:bodyPr wrap="square">
            <a:spAutoFit/>
          </a:bodyPr>
          <a:lstStyle/>
          <a:p>
            <a:pPr algn="ctr"/>
            <a:r>
              <a:rPr lang="en-US" sz="5200" b="1" u="none" strike="noStrike" dirty="0">
                <a:solidFill>
                  <a:schemeClr val="bg1"/>
                </a:solidFill>
                <a:effectLst/>
                <a:latin typeface="Verdana" panose="020B0604030504040204" pitchFamily="34" charset="0"/>
                <a:cs typeface="Lucida Grande" panose="020B0600040502020204" pitchFamily="34" charset="0"/>
              </a:rPr>
              <a:t>You are a renewable energy source</a:t>
            </a:r>
            <a:endParaRPr lang="en-US" sz="5200" b="1" dirty="0">
              <a:solidFill>
                <a:schemeClr val="bg1"/>
              </a:solidFill>
              <a:latin typeface="Verdana" panose="020B0604030504040204" pitchFamily="34" charset="0"/>
              <a:cs typeface="Lucida Grande" panose="020B0600040502020204" pitchFamily="34" charset="0"/>
            </a:endParaRPr>
          </a:p>
        </p:txBody>
      </p:sp>
      <p:sp>
        <p:nvSpPr>
          <p:cNvPr id="19" name="Footer Placeholder 5">
            <a:extLst>
              <a:ext uri="{FF2B5EF4-FFF2-40B4-BE49-F238E27FC236}">
                <a16:creationId xmlns:a16="http://schemas.microsoft.com/office/drawing/2014/main" id="{2554BE34-03F5-F102-5A82-5F3FD9BD99D6}"/>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sp>
        <p:nvSpPr>
          <p:cNvPr id="20" name="Subtitle 2">
            <a:extLst>
              <a:ext uri="{FF2B5EF4-FFF2-40B4-BE49-F238E27FC236}">
                <a16:creationId xmlns:a16="http://schemas.microsoft.com/office/drawing/2014/main" id="{F371D70A-4B0E-E42D-4320-E8D7C148C9F3}"/>
              </a:ext>
            </a:extLst>
          </p:cNvPr>
          <p:cNvSpPr txBox="1">
            <a:spLocks/>
          </p:cNvSpPr>
          <p:nvPr/>
        </p:nvSpPr>
        <p:spPr>
          <a:xfrm>
            <a:off x="1089285" y="6318097"/>
            <a:ext cx="267281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E3F2E3"/>
                </a:solidFill>
                <a:effectLst/>
                <a:latin typeface="Century Gothic" panose="020B0502020202020204" pitchFamily="34" charset="0"/>
              </a:rPr>
              <a:t>PARADIGM PERSONALITY LABS  </a:t>
            </a:r>
            <a:r>
              <a:rPr lang="en-US" sz="900" b="1" kern="700" spc="40" dirty="0">
                <a:solidFill>
                  <a:schemeClr val="bg1"/>
                </a:solidFill>
                <a:effectLst/>
                <a:latin typeface="Century Gothic" panose="020B0502020202020204" pitchFamily="34" charset="0"/>
              </a:rPr>
              <a:t>| </a:t>
            </a:r>
          </a:p>
        </p:txBody>
      </p:sp>
      <p:sp>
        <p:nvSpPr>
          <p:cNvPr id="21" name="Date Placeholder 3">
            <a:extLst>
              <a:ext uri="{FF2B5EF4-FFF2-40B4-BE49-F238E27FC236}">
                <a16:creationId xmlns:a16="http://schemas.microsoft.com/office/drawing/2014/main" id="{65B2BF0B-0370-7FE3-D261-3FBF014F5E74}"/>
              </a:ext>
            </a:extLst>
          </p:cNvPr>
          <p:cNvSpPr txBox="1">
            <a:spLocks/>
          </p:cNvSpPr>
          <p:nvPr/>
        </p:nvSpPr>
        <p:spPr>
          <a:xfrm>
            <a:off x="3084590" y="6235323"/>
            <a:ext cx="1035972"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chemeClr val="bg1"/>
                </a:solidFill>
                <a:latin typeface="Century Gothic" panose="020B0502020202020204" pitchFamily="34" charset="0"/>
              </a:rPr>
              <a:pPr algn="l"/>
              <a:t>May 24</a:t>
            </a:fld>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481798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with his hand over his face&#10;&#10;Description automatically generated">
            <a:extLst>
              <a:ext uri="{FF2B5EF4-FFF2-40B4-BE49-F238E27FC236}">
                <a16:creationId xmlns:a16="http://schemas.microsoft.com/office/drawing/2014/main" id="{6BB3C3F2-A051-C50E-22B3-5728CA83432E}"/>
              </a:ext>
            </a:extLst>
          </p:cNvPr>
          <p:cNvPicPr>
            <a:picLocks noChangeAspect="1"/>
          </p:cNvPicPr>
          <p:nvPr/>
        </p:nvPicPr>
        <p:blipFill rotWithShape="1">
          <a:blip r:embed="rId3">
            <a:extLst>
              <a:ext uri="{28A0092B-C50C-407E-A947-70E740481C1C}">
                <a14:useLocalDpi xmlns:a14="http://schemas.microsoft.com/office/drawing/2010/main" val="0"/>
              </a:ext>
            </a:extLst>
          </a:blip>
          <a:srcRect t="4448" b="11596"/>
          <a:stretch/>
        </p:blipFill>
        <p:spPr>
          <a:xfrm>
            <a:off x="0" y="-1283"/>
            <a:ext cx="12248269" cy="6859283"/>
          </a:xfrm>
          <a:prstGeom prst="rect">
            <a:avLst/>
          </a:prstGeom>
        </p:spPr>
      </p:pic>
      <p:sp>
        <p:nvSpPr>
          <p:cNvPr id="15" name="TextBox 14">
            <a:extLst>
              <a:ext uri="{FF2B5EF4-FFF2-40B4-BE49-F238E27FC236}">
                <a16:creationId xmlns:a16="http://schemas.microsoft.com/office/drawing/2014/main" id="{889B4ED7-DEEF-3EB6-9096-7AF3DAFE8D17}"/>
              </a:ext>
            </a:extLst>
          </p:cNvPr>
          <p:cNvSpPr txBox="1"/>
          <p:nvPr/>
        </p:nvSpPr>
        <p:spPr>
          <a:xfrm>
            <a:off x="1089286" y="1808121"/>
            <a:ext cx="5604592" cy="2923877"/>
          </a:xfrm>
          <a:prstGeom prst="rect">
            <a:avLst/>
          </a:prstGeom>
          <a:noFill/>
        </p:spPr>
        <p:txBody>
          <a:bodyPr wrap="square">
            <a:spAutoFit/>
          </a:bodyPr>
          <a:lstStyle/>
          <a:p>
            <a:r>
              <a:rPr lang="en-US" sz="4600" b="1" u="none" strike="noStrike" dirty="0">
                <a:solidFill>
                  <a:schemeClr val="bg1"/>
                </a:solidFill>
                <a:effectLst/>
                <a:latin typeface="Verdana" panose="020B0604030504040204" pitchFamily="34" charset="0"/>
                <a:cs typeface="Lucida Grande" panose="020B0600040502020204" pitchFamily="34" charset="0"/>
              </a:rPr>
              <a:t>I know I’m feeling DRAINED when…</a:t>
            </a:r>
            <a:endParaRPr lang="en-US" sz="4600" b="1" dirty="0">
              <a:solidFill>
                <a:schemeClr val="bg1"/>
              </a:solidFill>
              <a:latin typeface="Verdana" panose="020B0604030504040204" pitchFamily="34" charset="0"/>
              <a:cs typeface="Lucida Grande" panose="020B0600040502020204" pitchFamily="34" charset="0"/>
            </a:endParaRPr>
          </a:p>
        </p:txBody>
      </p:sp>
      <p:sp>
        <p:nvSpPr>
          <p:cNvPr id="16" name="Footer Placeholder 5">
            <a:extLst>
              <a:ext uri="{FF2B5EF4-FFF2-40B4-BE49-F238E27FC236}">
                <a16:creationId xmlns:a16="http://schemas.microsoft.com/office/drawing/2014/main" id="{A7A9E5F2-80D9-0BD8-8598-136141E3EBDE}"/>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sp>
        <p:nvSpPr>
          <p:cNvPr id="17" name="Subtitle 2">
            <a:extLst>
              <a:ext uri="{FF2B5EF4-FFF2-40B4-BE49-F238E27FC236}">
                <a16:creationId xmlns:a16="http://schemas.microsoft.com/office/drawing/2014/main" id="{231DA274-408F-F057-AC7E-B142944A712E}"/>
              </a:ext>
            </a:extLst>
          </p:cNvPr>
          <p:cNvSpPr txBox="1">
            <a:spLocks/>
          </p:cNvSpPr>
          <p:nvPr/>
        </p:nvSpPr>
        <p:spPr>
          <a:xfrm>
            <a:off x="1089285" y="6318097"/>
            <a:ext cx="267281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E3F2E3"/>
                </a:solidFill>
                <a:effectLst/>
                <a:latin typeface="Century Gothic" panose="020B0502020202020204" pitchFamily="34" charset="0"/>
              </a:rPr>
              <a:t>PARADIGM PERSONALITY LABS  </a:t>
            </a:r>
            <a:r>
              <a:rPr lang="en-US" sz="900" b="1" kern="700" spc="40" dirty="0">
                <a:solidFill>
                  <a:schemeClr val="bg1"/>
                </a:solidFill>
                <a:effectLst/>
                <a:latin typeface="Century Gothic" panose="020B0502020202020204" pitchFamily="34" charset="0"/>
              </a:rPr>
              <a:t>| </a:t>
            </a:r>
          </a:p>
        </p:txBody>
      </p:sp>
      <p:sp>
        <p:nvSpPr>
          <p:cNvPr id="18" name="Date Placeholder 3">
            <a:extLst>
              <a:ext uri="{FF2B5EF4-FFF2-40B4-BE49-F238E27FC236}">
                <a16:creationId xmlns:a16="http://schemas.microsoft.com/office/drawing/2014/main" id="{F47D4C60-3C90-4A1F-3024-CCFB3605371A}"/>
              </a:ext>
            </a:extLst>
          </p:cNvPr>
          <p:cNvSpPr txBox="1">
            <a:spLocks/>
          </p:cNvSpPr>
          <p:nvPr/>
        </p:nvSpPr>
        <p:spPr>
          <a:xfrm>
            <a:off x="3084590" y="6235323"/>
            <a:ext cx="1035972"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chemeClr val="bg1"/>
                </a:solidFill>
                <a:latin typeface="Century Gothic" panose="020B0502020202020204" pitchFamily="34" charset="0"/>
              </a:rPr>
              <a:pPr algn="l"/>
              <a:t>May 24</a:t>
            </a:fld>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228458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looking at a paper&#10;&#10;Description automatically generated">
            <a:extLst>
              <a:ext uri="{FF2B5EF4-FFF2-40B4-BE49-F238E27FC236}">
                <a16:creationId xmlns:a16="http://schemas.microsoft.com/office/drawing/2014/main" id="{12B15810-D945-FE6D-D8E5-54338631FDDD}"/>
              </a:ext>
            </a:extLst>
          </p:cNvPr>
          <p:cNvPicPr>
            <a:picLocks noChangeAspect="1"/>
          </p:cNvPicPr>
          <p:nvPr/>
        </p:nvPicPr>
        <p:blipFill rotWithShape="1">
          <a:blip r:embed="rId3">
            <a:extLst>
              <a:ext uri="{28A0092B-C50C-407E-A947-70E740481C1C}">
                <a14:useLocalDpi xmlns:a14="http://schemas.microsoft.com/office/drawing/2010/main" val="0"/>
              </a:ext>
            </a:extLst>
          </a:blip>
          <a:srcRect t="8121" b="8121"/>
          <a:stretch/>
        </p:blipFill>
        <p:spPr>
          <a:xfrm>
            <a:off x="-11724" y="0"/>
            <a:ext cx="12285785" cy="6858000"/>
          </a:xfrm>
          <a:prstGeom prst="rect">
            <a:avLst/>
          </a:prstGeom>
        </p:spPr>
      </p:pic>
      <p:sp>
        <p:nvSpPr>
          <p:cNvPr id="18" name="Footer Placeholder 5">
            <a:extLst>
              <a:ext uri="{FF2B5EF4-FFF2-40B4-BE49-F238E27FC236}">
                <a16:creationId xmlns:a16="http://schemas.microsoft.com/office/drawing/2014/main" id="{0C4E1DFA-C93C-7714-BEDF-FFA8EEEB666A}"/>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sp>
        <p:nvSpPr>
          <p:cNvPr id="19" name="Subtitle 2">
            <a:extLst>
              <a:ext uri="{FF2B5EF4-FFF2-40B4-BE49-F238E27FC236}">
                <a16:creationId xmlns:a16="http://schemas.microsoft.com/office/drawing/2014/main" id="{8A9384D1-17D1-89AF-BA81-C24BCB2880A1}"/>
              </a:ext>
            </a:extLst>
          </p:cNvPr>
          <p:cNvSpPr txBox="1">
            <a:spLocks/>
          </p:cNvSpPr>
          <p:nvPr/>
        </p:nvSpPr>
        <p:spPr>
          <a:xfrm>
            <a:off x="1089285" y="6318097"/>
            <a:ext cx="267281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E3F2E3"/>
                </a:solidFill>
                <a:effectLst/>
                <a:latin typeface="Century Gothic" panose="020B0502020202020204" pitchFamily="34" charset="0"/>
              </a:rPr>
              <a:t>PARADIGM PERSONALITY LABS  </a:t>
            </a:r>
            <a:r>
              <a:rPr lang="en-US" sz="900" b="1" kern="700" spc="40" dirty="0">
                <a:solidFill>
                  <a:schemeClr val="bg1"/>
                </a:solidFill>
                <a:effectLst/>
                <a:latin typeface="Century Gothic" panose="020B0502020202020204" pitchFamily="34" charset="0"/>
              </a:rPr>
              <a:t>| </a:t>
            </a:r>
          </a:p>
        </p:txBody>
      </p:sp>
      <p:sp>
        <p:nvSpPr>
          <p:cNvPr id="20" name="Date Placeholder 3">
            <a:extLst>
              <a:ext uri="{FF2B5EF4-FFF2-40B4-BE49-F238E27FC236}">
                <a16:creationId xmlns:a16="http://schemas.microsoft.com/office/drawing/2014/main" id="{93DE3CF1-D7CD-3C53-63FA-BEB0170D9BBB}"/>
              </a:ext>
            </a:extLst>
          </p:cNvPr>
          <p:cNvSpPr txBox="1">
            <a:spLocks/>
          </p:cNvSpPr>
          <p:nvPr/>
        </p:nvSpPr>
        <p:spPr>
          <a:xfrm>
            <a:off x="3084590" y="6235323"/>
            <a:ext cx="1035972"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chemeClr val="bg1"/>
                </a:solidFill>
                <a:latin typeface="Century Gothic" panose="020B0502020202020204" pitchFamily="34" charset="0"/>
              </a:rPr>
              <a:pPr algn="l"/>
              <a:t>May 24</a:t>
            </a:fld>
            <a:endParaRPr lang="en-US" dirty="0">
              <a:solidFill>
                <a:schemeClr val="bg1"/>
              </a:solidFill>
              <a:latin typeface="Century Gothic" panose="020B0502020202020204" pitchFamily="34" charset="0"/>
            </a:endParaRPr>
          </a:p>
        </p:txBody>
      </p:sp>
      <p:sp>
        <p:nvSpPr>
          <p:cNvPr id="21" name="TextBox 20">
            <a:extLst>
              <a:ext uri="{FF2B5EF4-FFF2-40B4-BE49-F238E27FC236}">
                <a16:creationId xmlns:a16="http://schemas.microsoft.com/office/drawing/2014/main" id="{E95B2A5A-B21E-4BB8-CB05-5C8BAB28130C}"/>
              </a:ext>
            </a:extLst>
          </p:cNvPr>
          <p:cNvSpPr txBox="1"/>
          <p:nvPr/>
        </p:nvSpPr>
        <p:spPr>
          <a:xfrm>
            <a:off x="5516729" y="1673297"/>
            <a:ext cx="5604592" cy="2923877"/>
          </a:xfrm>
          <a:prstGeom prst="rect">
            <a:avLst/>
          </a:prstGeom>
          <a:noFill/>
        </p:spPr>
        <p:txBody>
          <a:bodyPr wrap="square">
            <a:spAutoFit/>
          </a:bodyPr>
          <a:lstStyle/>
          <a:p>
            <a:pPr algn="r"/>
            <a:r>
              <a:rPr lang="en-US" sz="4600" b="1" u="none" strike="noStrike" dirty="0">
                <a:solidFill>
                  <a:schemeClr val="bg1"/>
                </a:solidFill>
                <a:effectLst/>
                <a:latin typeface="Verdana" panose="020B0604030504040204" pitchFamily="34" charset="0"/>
                <a:cs typeface="Lucida Grande" panose="020B0600040502020204" pitchFamily="34" charset="0"/>
              </a:rPr>
              <a:t>I know I’m feeling ENERGIZED when…</a:t>
            </a:r>
            <a:endParaRPr lang="en-US" sz="4600" b="1" dirty="0">
              <a:solidFill>
                <a:schemeClr val="bg1"/>
              </a:solidFill>
              <a:latin typeface="Verdana" panose="020B0604030504040204" pitchFamily="34" charset="0"/>
              <a:cs typeface="Lucida Grande" panose="020B0600040502020204" pitchFamily="34" charset="0"/>
            </a:endParaRPr>
          </a:p>
        </p:txBody>
      </p:sp>
    </p:spTree>
    <p:extLst>
      <p:ext uri="{BB962C8B-B14F-4D97-AF65-F5344CB8AC3E}">
        <p14:creationId xmlns:p14="http://schemas.microsoft.com/office/powerpoint/2010/main" val="23555558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smiling in front of a building&#10;&#10;Description automatically generated">
            <a:extLst>
              <a:ext uri="{FF2B5EF4-FFF2-40B4-BE49-F238E27FC236}">
                <a16:creationId xmlns:a16="http://schemas.microsoft.com/office/drawing/2014/main" id="{64691E23-BDDC-CC0D-5BB5-F359F9314DB3}"/>
              </a:ext>
            </a:extLst>
          </p:cNvPr>
          <p:cNvPicPr>
            <a:picLocks noChangeAspect="1"/>
          </p:cNvPicPr>
          <p:nvPr/>
        </p:nvPicPr>
        <p:blipFill rotWithShape="1">
          <a:blip r:embed="rId3"/>
          <a:srcRect t="15624"/>
          <a:stretch/>
        </p:blipFill>
        <p:spPr>
          <a:xfrm>
            <a:off x="0" y="0"/>
            <a:ext cx="12192000" cy="6858000"/>
          </a:xfrm>
          <a:prstGeom prst="rect">
            <a:avLst/>
          </a:prstGeom>
        </p:spPr>
      </p:pic>
      <p:pic>
        <p:nvPicPr>
          <p:cNvPr id="16" name="Picture 15" descr="A yellow circle with black background&#10;&#10;Description automatically generated">
            <a:extLst>
              <a:ext uri="{FF2B5EF4-FFF2-40B4-BE49-F238E27FC236}">
                <a16:creationId xmlns:a16="http://schemas.microsoft.com/office/drawing/2014/main" id="{9C8FE3D4-0AF7-D9A5-0E65-D94F6C0F4F69}"/>
              </a:ext>
            </a:extLst>
          </p:cNvPr>
          <p:cNvPicPr>
            <a:picLocks noChangeAspect="1"/>
          </p:cNvPicPr>
          <p:nvPr/>
        </p:nvPicPr>
        <p:blipFill>
          <a:blip r:embed="rId4"/>
          <a:stretch>
            <a:fillRect/>
          </a:stretch>
        </p:blipFill>
        <p:spPr>
          <a:xfrm rot="16200000">
            <a:off x="8930171" y="2114956"/>
            <a:ext cx="2117985" cy="2117985"/>
          </a:xfrm>
          <a:prstGeom prst="rect">
            <a:avLst/>
          </a:prstGeom>
        </p:spPr>
      </p:pic>
      <p:pic>
        <p:nvPicPr>
          <p:cNvPr id="17" name="Picture 16" descr="A yellow circle with black center&#10;&#10;Description automatically generated">
            <a:extLst>
              <a:ext uri="{FF2B5EF4-FFF2-40B4-BE49-F238E27FC236}">
                <a16:creationId xmlns:a16="http://schemas.microsoft.com/office/drawing/2014/main" id="{A146CF29-C4B5-B30E-1135-AF0863AB4FE7}"/>
              </a:ext>
            </a:extLst>
          </p:cNvPr>
          <p:cNvPicPr>
            <a:picLocks noChangeAspect="1"/>
          </p:cNvPicPr>
          <p:nvPr/>
        </p:nvPicPr>
        <p:blipFill>
          <a:blip r:embed="rId5"/>
          <a:stretch>
            <a:fillRect/>
          </a:stretch>
        </p:blipFill>
        <p:spPr>
          <a:xfrm>
            <a:off x="7345529" y="3851559"/>
            <a:ext cx="2286000" cy="2298700"/>
          </a:xfrm>
          <a:prstGeom prst="rect">
            <a:avLst/>
          </a:prstGeom>
        </p:spPr>
      </p:pic>
      <p:pic>
        <p:nvPicPr>
          <p:cNvPr id="18" name="Picture 17" descr="A blue lines on a black background&#10;&#10;Description automatically generated">
            <a:extLst>
              <a:ext uri="{FF2B5EF4-FFF2-40B4-BE49-F238E27FC236}">
                <a16:creationId xmlns:a16="http://schemas.microsoft.com/office/drawing/2014/main" id="{05C5B4FB-B6FC-B1FD-89F5-1C6E050EFFD3}"/>
              </a:ext>
            </a:extLst>
          </p:cNvPr>
          <p:cNvPicPr>
            <a:picLocks noChangeAspect="1"/>
          </p:cNvPicPr>
          <p:nvPr/>
        </p:nvPicPr>
        <p:blipFill>
          <a:blip r:embed="rId6"/>
          <a:stretch>
            <a:fillRect/>
          </a:stretch>
        </p:blipFill>
        <p:spPr>
          <a:xfrm>
            <a:off x="9631529" y="3851559"/>
            <a:ext cx="2298700" cy="2298700"/>
          </a:xfrm>
          <a:prstGeom prst="rect">
            <a:avLst/>
          </a:prstGeom>
        </p:spPr>
      </p:pic>
      <p:sp>
        <p:nvSpPr>
          <p:cNvPr id="2" name="object 6">
            <a:extLst>
              <a:ext uri="{FF2B5EF4-FFF2-40B4-BE49-F238E27FC236}">
                <a16:creationId xmlns:a16="http://schemas.microsoft.com/office/drawing/2014/main" id="{29671638-1FCB-D9F2-9E58-0EF1CE4861E9}"/>
              </a:ext>
            </a:extLst>
          </p:cNvPr>
          <p:cNvSpPr txBox="1"/>
          <p:nvPr/>
        </p:nvSpPr>
        <p:spPr>
          <a:xfrm>
            <a:off x="1069292" y="3248698"/>
            <a:ext cx="4914497" cy="1026978"/>
          </a:xfrm>
          <a:prstGeom prst="rect">
            <a:avLst/>
          </a:prstGeom>
        </p:spPr>
        <p:txBody>
          <a:bodyPr vert="horz" wrap="square" lIns="0" tIns="11206" rIns="0" bIns="0" rtlCol="0">
            <a:spAutoFit/>
          </a:bodyPr>
          <a:lstStyle/>
          <a:p>
            <a:pPr marL="11206" marR="4483" defTabSz="806867"/>
            <a:r>
              <a:rPr lang="en-US" sz="2200" kern="0" dirty="0">
                <a:solidFill>
                  <a:schemeClr val="bg1"/>
                </a:solidFill>
                <a:latin typeface="Garamond" panose="02020404030301010803" pitchFamily="18" charset="0"/>
                <a:ea typeface="Palatino" pitchFamily="2" charset="77"/>
                <a:cs typeface="Arial-BoldItalicMT"/>
              </a:rPr>
              <a:t>that a person experiences when spending time engaged in work that matches </a:t>
            </a:r>
            <a:r>
              <a:rPr lang="en-US" sz="2200" kern="0">
                <a:solidFill>
                  <a:schemeClr val="bg1"/>
                </a:solidFill>
                <a:latin typeface="Garamond" panose="02020404030301010803" pitchFamily="18" charset="0"/>
                <a:ea typeface="Palatino" pitchFamily="2" charset="77"/>
                <a:cs typeface="Arial-BoldItalicMT"/>
              </a:rPr>
              <a:t>their personality.</a:t>
            </a:r>
            <a:endParaRPr lang="en-US" sz="2200" kern="0" dirty="0">
              <a:solidFill>
                <a:schemeClr val="bg1"/>
              </a:solidFill>
              <a:latin typeface="Garamond" panose="02020404030301010803" pitchFamily="18" charset="0"/>
              <a:ea typeface="Palatino" pitchFamily="2" charset="77"/>
              <a:cs typeface="Arial-BoldItalicMT"/>
            </a:endParaRPr>
          </a:p>
        </p:txBody>
      </p:sp>
      <p:sp>
        <p:nvSpPr>
          <p:cNvPr id="24" name="Title 1">
            <a:extLst>
              <a:ext uri="{FF2B5EF4-FFF2-40B4-BE49-F238E27FC236}">
                <a16:creationId xmlns:a16="http://schemas.microsoft.com/office/drawing/2014/main" id="{95401ED7-7987-CE46-A55E-1DA0B8218550}"/>
              </a:ext>
            </a:extLst>
          </p:cNvPr>
          <p:cNvSpPr txBox="1">
            <a:spLocks/>
          </p:cNvSpPr>
          <p:nvPr/>
        </p:nvSpPr>
        <p:spPr>
          <a:xfrm>
            <a:off x="938800" y="1858420"/>
            <a:ext cx="5737945" cy="1325563"/>
          </a:xfrm>
          <a:prstGeom prst="rect">
            <a:avLst/>
          </a:prstGeom>
        </p:spPr>
        <p:txBody>
          <a:bodyPr>
            <a:normAutofit fontScale="92500"/>
          </a:bodyPr>
          <a:lstStyle>
            <a:lvl1pPr>
              <a:defRPr sz="4000" b="1" i="0">
                <a:solidFill>
                  <a:schemeClr val="bg1"/>
                </a:solidFill>
                <a:latin typeface="Lucida Grande" panose="020B0600040502020204" pitchFamily="34" charset="0"/>
                <a:ea typeface="+mj-ea"/>
                <a:cs typeface="Lucida Grande" panose="020B0600040502020204" pitchFamily="34" charset="0"/>
              </a:defRPr>
            </a:lvl1pPr>
          </a:lstStyle>
          <a:p>
            <a:r>
              <a:rPr lang="en-US" b="0" kern="0" dirty="0">
                <a:latin typeface="Verdana" panose="020B0604030504040204" pitchFamily="34" charset="0"/>
              </a:rPr>
              <a:t>Trait Energy: </a:t>
            </a:r>
            <a:br>
              <a:rPr lang="en-US" b="0" kern="0" dirty="0">
                <a:latin typeface="Verdana" panose="020B0604030504040204" pitchFamily="34" charset="0"/>
              </a:rPr>
            </a:br>
            <a:r>
              <a:rPr lang="en-US" kern="0" dirty="0">
                <a:latin typeface="Verdana" panose="020B0604030504040204" pitchFamily="34" charset="0"/>
              </a:rPr>
              <a:t>The Natural Vitality</a:t>
            </a:r>
          </a:p>
        </p:txBody>
      </p:sp>
      <p:sp>
        <p:nvSpPr>
          <p:cNvPr id="26" name="Footer Placeholder 5">
            <a:extLst>
              <a:ext uri="{FF2B5EF4-FFF2-40B4-BE49-F238E27FC236}">
                <a16:creationId xmlns:a16="http://schemas.microsoft.com/office/drawing/2014/main" id="{B562D2AD-8D56-AB16-3D4F-363C74254903}"/>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chemeClr val="bg1"/>
                </a:solidFill>
                <a:latin typeface="Century Gothic" panose="020B0502020202020204" pitchFamily="34" charset="0"/>
                <a:ea typeface="Segoe UI" pitchFamily="34" charset="0"/>
                <a:cs typeface="Segoe UI" pitchFamily="34" charset="0"/>
              </a:rPr>
              <a:t>© PARADIGM PERSONALITY LABS. ALL RIGHTS RESERVED.</a:t>
            </a:r>
          </a:p>
        </p:txBody>
      </p:sp>
      <p:sp>
        <p:nvSpPr>
          <p:cNvPr id="27" name="Subtitle 2">
            <a:extLst>
              <a:ext uri="{FF2B5EF4-FFF2-40B4-BE49-F238E27FC236}">
                <a16:creationId xmlns:a16="http://schemas.microsoft.com/office/drawing/2014/main" id="{D6276092-1881-CAFD-D0C3-A009E3DD3A76}"/>
              </a:ext>
            </a:extLst>
          </p:cNvPr>
          <p:cNvSpPr txBox="1">
            <a:spLocks/>
          </p:cNvSpPr>
          <p:nvPr/>
        </p:nvSpPr>
        <p:spPr>
          <a:xfrm>
            <a:off x="1089285" y="6318097"/>
            <a:ext cx="2672810"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E3F2E3"/>
                </a:solidFill>
                <a:effectLst/>
                <a:latin typeface="Century Gothic" panose="020B0502020202020204" pitchFamily="34" charset="0"/>
              </a:rPr>
              <a:t>PARADIGM PERSONALITY LABS  </a:t>
            </a:r>
            <a:r>
              <a:rPr lang="en-US" sz="900" b="1" kern="700" spc="40" dirty="0">
                <a:solidFill>
                  <a:schemeClr val="bg1"/>
                </a:solidFill>
                <a:effectLst/>
                <a:latin typeface="Century Gothic" panose="020B0502020202020204" pitchFamily="34" charset="0"/>
              </a:rPr>
              <a:t>| </a:t>
            </a:r>
          </a:p>
        </p:txBody>
      </p:sp>
      <p:sp>
        <p:nvSpPr>
          <p:cNvPr id="28" name="Date Placeholder 3">
            <a:extLst>
              <a:ext uri="{FF2B5EF4-FFF2-40B4-BE49-F238E27FC236}">
                <a16:creationId xmlns:a16="http://schemas.microsoft.com/office/drawing/2014/main" id="{76BE1A9C-E1B3-2E13-A099-70317C60A539}"/>
              </a:ext>
            </a:extLst>
          </p:cNvPr>
          <p:cNvSpPr txBox="1">
            <a:spLocks/>
          </p:cNvSpPr>
          <p:nvPr/>
        </p:nvSpPr>
        <p:spPr>
          <a:xfrm>
            <a:off x="3084590" y="6235323"/>
            <a:ext cx="1035972"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chemeClr val="bg1"/>
                </a:solidFill>
                <a:latin typeface="Century Gothic" panose="020B0502020202020204" pitchFamily="34" charset="0"/>
              </a:rPr>
              <a:pPr algn="l"/>
              <a:t>May 24</a:t>
            </a:fld>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331729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6570BA5-68FE-4BA1-E9E5-EF9364D84404}"/>
              </a:ext>
            </a:extLst>
          </p:cNvPr>
          <p:cNvSpPr/>
          <p:nvPr/>
        </p:nvSpPr>
        <p:spPr>
          <a:xfrm>
            <a:off x="529964" y="466887"/>
            <a:ext cx="11185712" cy="5727049"/>
          </a:xfrm>
          <a:prstGeom prst="rect">
            <a:avLst/>
          </a:prstGeom>
          <a:noFill/>
          <a:ln w="41275">
            <a:solidFill>
              <a:srgbClr val="2D6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AE1F"/>
              </a:solidFill>
            </a:endParaRPr>
          </a:p>
        </p:txBody>
      </p:sp>
      <p:sp>
        <p:nvSpPr>
          <p:cNvPr id="33" name="Subtitle 2">
            <a:extLst>
              <a:ext uri="{FF2B5EF4-FFF2-40B4-BE49-F238E27FC236}">
                <a16:creationId xmlns:a16="http://schemas.microsoft.com/office/drawing/2014/main" id="{336C4670-FBBB-4F39-F8BB-5074468B0B1E}"/>
              </a:ext>
            </a:extLst>
          </p:cNvPr>
          <p:cNvSpPr txBox="1">
            <a:spLocks/>
          </p:cNvSpPr>
          <p:nvPr/>
        </p:nvSpPr>
        <p:spPr>
          <a:xfrm>
            <a:off x="1089285" y="6318097"/>
            <a:ext cx="2432391" cy="565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kern="700" spc="40" dirty="0">
                <a:solidFill>
                  <a:srgbClr val="173571"/>
                </a:solidFill>
                <a:effectLst/>
                <a:latin typeface="Century Gothic" panose="020B0502020202020204" pitchFamily="34" charset="0"/>
              </a:rPr>
              <a:t>PARADIGM PERSONALITY LABS  </a:t>
            </a:r>
            <a:r>
              <a:rPr lang="en-US" sz="900" b="1" kern="700" spc="40" dirty="0">
                <a:solidFill>
                  <a:srgbClr val="70BA7C"/>
                </a:solidFill>
                <a:effectLst/>
                <a:latin typeface="Century Gothic" panose="020B0502020202020204" pitchFamily="34" charset="0"/>
              </a:rPr>
              <a:t>|</a:t>
            </a:r>
            <a:endParaRPr lang="en-US" sz="900" b="1" kern="700" spc="40" dirty="0">
              <a:solidFill>
                <a:srgbClr val="3369B4"/>
              </a:solidFill>
              <a:effectLst/>
              <a:latin typeface="Century Gothic" panose="020B0502020202020204" pitchFamily="34" charset="0"/>
            </a:endParaRPr>
          </a:p>
        </p:txBody>
      </p:sp>
      <p:sp>
        <p:nvSpPr>
          <p:cNvPr id="34" name="Date Placeholder 3">
            <a:extLst>
              <a:ext uri="{FF2B5EF4-FFF2-40B4-BE49-F238E27FC236}">
                <a16:creationId xmlns:a16="http://schemas.microsoft.com/office/drawing/2014/main" id="{636E9F62-D71E-FAE2-D66E-D6AD0D6B51D9}"/>
              </a:ext>
            </a:extLst>
          </p:cNvPr>
          <p:cNvSpPr txBox="1">
            <a:spLocks/>
          </p:cNvSpPr>
          <p:nvPr/>
        </p:nvSpPr>
        <p:spPr>
          <a:xfrm>
            <a:off x="3101361" y="6235323"/>
            <a:ext cx="1124769"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E3EFBD"/>
                </a:solidFill>
                <a:latin typeface="Gilmer 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76C0D7E-C39F-DB4B-91CB-60E5B5C4214C}" type="datetime6">
              <a:rPr lang="en-US" smtClean="0">
                <a:solidFill>
                  <a:srgbClr val="3369B4"/>
                </a:solidFill>
                <a:latin typeface="Century Gothic" panose="020B0502020202020204" pitchFamily="34" charset="0"/>
              </a:rPr>
              <a:pPr algn="l"/>
              <a:t>May 24</a:t>
            </a:fld>
            <a:endParaRPr lang="en-US" dirty="0">
              <a:solidFill>
                <a:srgbClr val="3369B4"/>
              </a:solidFill>
              <a:latin typeface="Century Gothic" panose="020B0502020202020204" pitchFamily="34" charset="0"/>
            </a:endParaRPr>
          </a:p>
        </p:txBody>
      </p:sp>
      <p:sp>
        <p:nvSpPr>
          <p:cNvPr id="35" name="Footer Placeholder 5">
            <a:extLst>
              <a:ext uri="{FF2B5EF4-FFF2-40B4-BE49-F238E27FC236}">
                <a16:creationId xmlns:a16="http://schemas.microsoft.com/office/drawing/2014/main" id="{71359007-FF3C-43E0-D01E-0C4134AE2BC2}"/>
              </a:ext>
            </a:extLst>
          </p:cNvPr>
          <p:cNvSpPr txBox="1">
            <a:spLocks/>
          </p:cNvSpPr>
          <p:nvPr/>
        </p:nvSpPr>
        <p:spPr>
          <a:xfrm>
            <a:off x="5516729" y="632156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kern="700" spc="40" dirty="0">
                <a:solidFill>
                  <a:srgbClr val="2668C4"/>
                </a:solidFill>
                <a:latin typeface="Century Gothic" panose="020B0502020202020204" pitchFamily="34" charset="0"/>
                <a:ea typeface="Segoe UI" pitchFamily="34" charset="0"/>
                <a:cs typeface="Segoe UI" pitchFamily="34" charset="0"/>
              </a:rPr>
              <a:t>© PARADIGM PERSONALITY LABS. ALL RIGHTS RESERVED.</a:t>
            </a:r>
          </a:p>
        </p:txBody>
      </p:sp>
      <p:sp>
        <p:nvSpPr>
          <p:cNvPr id="36" name="object 3">
            <a:extLst>
              <a:ext uri="{FF2B5EF4-FFF2-40B4-BE49-F238E27FC236}">
                <a16:creationId xmlns:a16="http://schemas.microsoft.com/office/drawing/2014/main" id="{101995DF-248C-067D-9D0F-54F80C311658}"/>
              </a:ext>
            </a:extLst>
          </p:cNvPr>
          <p:cNvSpPr txBox="1"/>
          <p:nvPr/>
        </p:nvSpPr>
        <p:spPr>
          <a:xfrm>
            <a:off x="1089285" y="904586"/>
            <a:ext cx="10374108" cy="526389"/>
          </a:xfrm>
          <a:prstGeom prst="rect">
            <a:avLst/>
          </a:prstGeom>
        </p:spPr>
        <p:txBody>
          <a:bodyPr vert="horz" wrap="square" lIns="0" tIns="33618" rIns="0" bIns="0" rtlCol="0">
            <a:spAutoFit/>
          </a:bodyPr>
          <a:lstStyle/>
          <a:p>
            <a:pPr marL="11206" marR="4483" defTabSz="806867">
              <a:spcBef>
                <a:spcPts val="265"/>
              </a:spcBef>
            </a:pPr>
            <a:r>
              <a:rPr lang="en-US" sz="3200" b="1" kern="0" dirty="0">
                <a:solidFill>
                  <a:srgbClr val="2D68C4"/>
                </a:solidFill>
                <a:latin typeface="Verdana" panose="020B0604030504040204" pitchFamily="34" charset="0"/>
                <a:cs typeface="Lucida Grande" panose="020B0600040502020204" pitchFamily="34" charset="0"/>
              </a:rPr>
              <a:t>Trait Energy</a:t>
            </a:r>
            <a:endParaRPr sz="3200" b="1" kern="0" dirty="0">
              <a:solidFill>
                <a:srgbClr val="2D68C4"/>
              </a:solidFill>
              <a:latin typeface="Verdana" panose="020B0604030504040204" pitchFamily="34" charset="0"/>
              <a:cs typeface="Lucida Grande" panose="020B0600040502020204" pitchFamily="34" charset="0"/>
            </a:endParaRPr>
          </a:p>
        </p:txBody>
      </p:sp>
      <p:sp>
        <p:nvSpPr>
          <p:cNvPr id="14" name="Rectangle 13">
            <a:extLst>
              <a:ext uri="{FF2B5EF4-FFF2-40B4-BE49-F238E27FC236}">
                <a16:creationId xmlns:a16="http://schemas.microsoft.com/office/drawing/2014/main" id="{B909BF6B-2E0B-A27E-73BF-A7BA40AB169F}"/>
              </a:ext>
            </a:extLst>
          </p:cNvPr>
          <p:cNvSpPr/>
          <p:nvPr/>
        </p:nvSpPr>
        <p:spPr>
          <a:xfrm>
            <a:off x="1074319" y="1765925"/>
            <a:ext cx="9931936" cy="1778446"/>
          </a:xfrm>
          <a:prstGeom prst="rect">
            <a:avLst/>
          </a:prstGeom>
          <a:solidFill>
            <a:srgbClr val="F4D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20">
            <a:extLst>
              <a:ext uri="{FF2B5EF4-FFF2-40B4-BE49-F238E27FC236}">
                <a16:creationId xmlns:a16="http://schemas.microsoft.com/office/drawing/2014/main" id="{9D4A55B2-8B30-13AE-A04B-2C618B8ED11A}"/>
              </a:ext>
            </a:extLst>
          </p:cNvPr>
          <p:cNvSpPr txBox="1"/>
          <p:nvPr/>
        </p:nvSpPr>
        <p:spPr>
          <a:xfrm>
            <a:off x="3663745" y="2226254"/>
            <a:ext cx="6845477" cy="749979"/>
          </a:xfrm>
          <a:prstGeom prst="rect">
            <a:avLst/>
          </a:prstGeom>
        </p:spPr>
        <p:txBody>
          <a:bodyPr vert="horz" wrap="square" lIns="0" tIns="11206" rIns="0" bIns="0" rtlCol="0">
            <a:spAutoFit/>
          </a:bodyPr>
          <a:lstStyle/>
          <a:p>
            <a:pPr marL="11206" marR="4483" defTabSz="806867">
              <a:spcBef>
                <a:spcPts val="88"/>
              </a:spcBef>
            </a:pPr>
            <a:r>
              <a:rPr lang="en-US" sz="1600" kern="0" spc="-26" dirty="0">
                <a:solidFill>
                  <a:srgbClr val="18332F"/>
                </a:solidFill>
                <a:latin typeface="Garamond" panose="02020404030301010803" pitchFamily="18" charset="0"/>
                <a:ea typeface="Palatino" pitchFamily="2" charset="77"/>
                <a:cs typeface="Arial"/>
              </a:rPr>
              <a:t>You’ll feel more engaged with your work and enjoy being at work. Trait Energy is a tool for recognizing, managing, and maximizing your energy so that you’re at your most creative, productive, and fulfilled during your workday.</a:t>
            </a:r>
            <a:endParaRPr sz="1600" kern="0" dirty="0">
              <a:solidFill>
                <a:srgbClr val="18332F"/>
              </a:solidFill>
              <a:latin typeface="Garamond" panose="02020404030301010803" pitchFamily="18" charset="0"/>
              <a:ea typeface="Palatino" pitchFamily="2" charset="77"/>
              <a:cs typeface="Arial"/>
            </a:endParaRPr>
          </a:p>
        </p:txBody>
      </p:sp>
      <p:grpSp>
        <p:nvGrpSpPr>
          <p:cNvPr id="5" name="Group 4">
            <a:extLst>
              <a:ext uri="{FF2B5EF4-FFF2-40B4-BE49-F238E27FC236}">
                <a16:creationId xmlns:a16="http://schemas.microsoft.com/office/drawing/2014/main" id="{2E10CDF6-8AFE-55BF-6B9E-8943AADC03D8}"/>
              </a:ext>
            </a:extLst>
          </p:cNvPr>
          <p:cNvGrpSpPr/>
          <p:nvPr/>
        </p:nvGrpSpPr>
        <p:grpSpPr>
          <a:xfrm>
            <a:off x="1292978" y="2115976"/>
            <a:ext cx="2066638" cy="976330"/>
            <a:chOff x="546412" y="2833076"/>
            <a:chExt cx="2066638" cy="976330"/>
          </a:xfrm>
        </p:grpSpPr>
        <p:sp>
          <p:nvSpPr>
            <p:cNvPr id="8" name="object 19">
              <a:extLst>
                <a:ext uri="{FF2B5EF4-FFF2-40B4-BE49-F238E27FC236}">
                  <a16:creationId xmlns:a16="http://schemas.microsoft.com/office/drawing/2014/main" id="{26167E01-7248-6909-36CC-62ECFB21827B}"/>
                </a:ext>
              </a:extLst>
            </p:cNvPr>
            <p:cNvSpPr txBox="1"/>
            <p:nvPr/>
          </p:nvSpPr>
          <p:spPr>
            <a:xfrm>
              <a:off x="546412" y="3189576"/>
              <a:ext cx="1802261" cy="257537"/>
            </a:xfrm>
            <a:prstGeom prst="rect">
              <a:avLst/>
            </a:prstGeom>
          </p:spPr>
          <p:txBody>
            <a:bodyPr vert="horz" wrap="square" lIns="0" tIns="11206" rIns="0" bIns="0" rtlCol="0">
              <a:spAutoFit/>
            </a:bodyPr>
            <a:lstStyle/>
            <a:p>
              <a:pPr marL="106462" defTabSz="806867">
                <a:spcBef>
                  <a:spcPts val="88"/>
                </a:spcBef>
              </a:pPr>
              <a:r>
                <a:rPr sz="1600" b="1" kern="0" dirty="0">
                  <a:solidFill>
                    <a:srgbClr val="2D68C4"/>
                  </a:solidFill>
                  <a:latin typeface="Verdana" panose="020B0604030504040204" pitchFamily="34" charset="0"/>
                  <a:cs typeface="Lucida Grande" panose="020B0600040502020204" pitchFamily="34" charset="0"/>
                </a:rPr>
                <a:t>Why</a:t>
              </a:r>
              <a:r>
                <a:rPr sz="1600" b="1" kern="0" spc="35" dirty="0">
                  <a:solidFill>
                    <a:srgbClr val="2D68C4"/>
                  </a:solidFill>
                  <a:latin typeface="Verdana" panose="020B0604030504040204" pitchFamily="34" charset="0"/>
                  <a:cs typeface="Lucida Grande" panose="020B0600040502020204" pitchFamily="34" charset="0"/>
                </a:rPr>
                <a:t> </a:t>
              </a:r>
              <a:r>
                <a:rPr sz="1600" b="1" kern="0" dirty="0">
                  <a:solidFill>
                    <a:srgbClr val="2D68C4"/>
                  </a:solidFill>
                  <a:latin typeface="Verdana" panose="020B0604030504040204" pitchFamily="34" charset="0"/>
                  <a:cs typeface="Lucida Grande" panose="020B0600040502020204" pitchFamily="34" charset="0"/>
                </a:rPr>
                <a:t>it</a:t>
              </a:r>
              <a:r>
                <a:rPr lang="en-US" sz="1600" b="1" kern="0" spc="35" dirty="0">
                  <a:solidFill>
                    <a:srgbClr val="2D68C4"/>
                  </a:solidFill>
                  <a:latin typeface="Verdana" panose="020B0604030504040204" pitchFamily="34" charset="0"/>
                  <a:cs typeface="Lucida Grande" panose="020B0600040502020204" pitchFamily="34" charset="0"/>
                </a:rPr>
                <a:t> </a:t>
              </a:r>
              <a:r>
                <a:rPr sz="1600" b="1" kern="0" spc="-9" dirty="0">
                  <a:solidFill>
                    <a:srgbClr val="2D68C4"/>
                  </a:solidFill>
                  <a:latin typeface="Verdana" panose="020B0604030504040204" pitchFamily="34" charset="0"/>
                  <a:cs typeface="Lucida Grande" panose="020B0600040502020204" pitchFamily="34" charset="0"/>
                </a:rPr>
                <a:t>Matters</a:t>
              </a:r>
              <a:endParaRPr sz="1600" b="1" kern="0" dirty="0">
                <a:solidFill>
                  <a:srgbClr val="2D68C4"/>
                </a:solidFill>
                <a:latin typeface="Verdana" panose="020B0604030504040204" pitchFamily="34" charset="0"/>
                <a:cs typeface="Lucida Grande" panose="020B0600040502020204" pitchFamily="34" charset="0"/>
              </a:endParaRPr>
            </a:p>
          </p:txBody>
        </p:sp>
        <p:sp>
          <p:nvSpPr>
            <p:cNvPr id="9" name="Rectangle 8">
              <a:extLst>
                <a:ext uri="{FF2B5EF4-FFF2-40B4-BE49-F238E27FC236}">
                  <a16:creationId xmlns:a16="http://schemas.microsoft.com/office/drawing/2014/main" id="{1C0F475A-5C8E-FDDD-9D2C-32EAA0442B44}"/>
                </a:ext>
              </a:extLst>
            </p:cNvPr>
            <p:cNvSpPr/>
            <p:nvPr/>
          </p:nvSpPr>
          <p:spPr>
            <a:xfrm>
              <a:off x="2567331" y="2833076"/>
              <a:ext cx="45719" cy="976330"/>
            </a:xfrm>
            <a:prstGeom prst="rect">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2D68C4"/>
                </a:solidFill>
                <a:latin typeface="Verdana" panose="020B0604030504040204" pitchFamily="34" charset="0"/>
                <a:cs typeface="Lucida Grande" panose="020B0600040502020204" pitchFamily="34" charset="0"/>
              </a:endParaRPr>
            </a:p>
          </p:txBody>
        </p:sp>
      </p:grpSp>
      <p:sp>
        <p:nvSpPr>
          <p:cNvPr id="15" name="Rectangle 14">
            <a:extLst>
              <a:ext uri="{FF2B5EF4-FFF2-40B4-BE49-F238E27FC236}">
                <a16:creationId xmlns:a16="http://schemas.microsoft.com/office/drawing/2014/main" id="{C0C235F5-D6CC-6E96-923A-76F2F541C248}"/>
              </a:ext>
            </a:extLst>
          </p:cNvPr>
          <p:cNvSpPr/>
          <p:nvPr/>
        </p:nvSpPr>
        <p:spPr>
          <a:xfrm>
            <a:off x="1089286" y="3715065"/>
            <a:ext cx="9916970" cy="1778446"/>
          </a:xfrm>
          <a:prstGeom prst="rect">
            <a:avLst/>
          </a:prstGeom>
          <a:solidFill>
            <a:srgbClr val="F4D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515200D-418A-E0E6-B7D1-FA726FD89909}"/>
              </a:ext>
            </a:extLst>
          </p:cNvPr>
          <p:cNvGrpSpPr/>
          <p:nvPr/>
        </p:nvGrpSpPr>
        <p:grpSpPr>
          <a:xfrm>
            <a:off x="1395446" y="4065116"/>
            <a:ext cx="1979137" cy="976330"/>
            <a:chOff x="633913" y="2833076"/>
            <a:chExt cx="1979137" cy="976330"/>
          </a:xfrm>
        </p:grpSpPr>
        <p:sp>
          <p:nvSpPr>
            <p:cNvPr id="17" name="object 19">
              <a:extLst>
                <a:ext uri="{FF2B5EF4-FFF2-40B4-BE49-F238E27FC236}">
                  <a16:creationId xmlns:a16="http://schemas.microsoft.com/office/drawing/2014/main" id="{D6E56457-FD44-5BDB-7D6C-DBCA9DFEBA25}"/>
                </a:ext>
              </a:extLst>
            </p:cNvPr>
            <p:cNvSpPr txBox="1"/>
            <p:nvPr/>
          </p:nvSpPr>
          <p:spPr>
            <a:xfrm>
              <a:off x="633913" y="3158798"/>
              <a:ext cx="1768849" cy="503758"/>
            </a:xfrm>
            <a:prstGeom prst="rect">
              <a:avLst/>
            </a:prstGeom>
          </p:spPr>
          <p:txBody>
            <a:bodyPr vert="horz" wrap="square" lIns="0" tIns="11206" rIns="0" bIns="0" rtlCol="0">
              <a:spAutoFit/>
            </a:bodyPr>
            <a:lstStyle/>
            <a:p>
              <a:pPr marL="106462" defTabSz="806867">
                <a:spcBef>
                  <a:spcPts val="88"/>
                </a:spcBef>
              </a:pPr>
              <a:r>
                <a:rPr lang="en-US" sz="1600" b="1" kern="0" dirty="0">
                  <a:solidFill>
                    <a:srgbClr val="2D68C4"/>
                  </a:solidFill>
                  <a:latin typeface="Verdana" panose="020B0604030504040204" pitchFamily="34" charset="0"/>
                  <a:cs typeface="Lucida Grande" panose="020B0600040502020204" pitchFamily="34" charset="0"/>
                </a:rPr>
                <a:t>Leveraging</a:t>
              </a:r>
              <a:br>
                <a:rPr lang="en-US" sz="1600" b="1" kern="0" dirty="0">
                  <a:solidFill>
                    <a:srgbClr val="2D68C4"/>
                  </a:solidFill>
                  <a:latin typeface="Verdana" panose="020B0604030504040204" pitchFamily="34" charset="0"/>
                  <a:cs typeface="Lucida Grande" panose="020B0600040502020204" pitchFamily="34" charset="0"/>
                </a:rPr>
              </a:br>
              <a:r>
                <a:rPr lang="en-US" sz="1600" b="1" kern="0" dirty="0">
                  <a:solidFill>
                    <a:srgbClr val="2D68C4"/>
                  </a:solidFill>
                  <a:latin typeface="Verdana" panose="020B0604030504040204" pitchFamily="34" charset="0"/>
                  <a:cs typeface="Lucida Grande" panose="020B0600040502020204" pitchFamily="34" charset="0"/>
                </a:rPr>
                <a:t>Personality</a:t>
              </a:r>
              <a:endParaRPr sz="1600" b="1" kern="0" dirty="0">
                <a:solidFill>
                  <a:srgbClr val="2D68C4"/>
                </a:solidFill>
                <a:latin typeface="Verdana" panose="020B0604030504040204" pitchFamily="34" charset="0"/>
                <a:cs typeface="Lucida Grande" panose="020B0600040502020204" pitchFamily="34" charset="0"/>
              </a:endParaRPr>
            </a:p>
          </p:txBody>
        </p:sp>
        <p:sp>
          <p:nvSpPr>
            <p:cNvPr id="18" name="Rectangle 17">
              <a:extLst>
                <a:ext uri="{FF2B5EF4-FFF2-40B4-BE49-F238E27FC236}">
                  <a16:creationId xmlns:a16="http://schemas.microsoft.com/office/drawing/2014/main" id="{81AD0A85-72BB-4A54-0F35-4495AFC6BEF5}"/>
                </a:ext>
              </a:extLst>
            </p:cNvPr>
            <p:cNvSpPr/>
            <p:nvPr/>
          </p:nvSpPr>
          <p:spPr>
            <a:xfrm>
              <a:off x="2567331" y="2833076"/>
              <a:ext cx="45719" cy="976330"/>
            </a:xfrm>
            <a:prstGeom prst="rect">
              <a:avLst/>
            </a:prstGeom>
            <a:solidFill>
              <a:srgbClr val="2D6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2D68C4"/>
                </a:solidFill>
                <a:latin typeface="Verdana" panose="020B0604030504040204" pitchFamily="34" charset="0"/>
                <a:cs typeface="Lucida Grande" panose="020B0600040502020204" pitchFamily="34" charset="0"/>
              </a:endParaRPr>
            </a:p>
          </p:txBody>
        </p:sp>
      </p:grpSp>
      <p:sp>
        <p:nvSpPr>
          <p:cNvPr id="4" name="object 22">
            <a:extLst>
              <a:ext uri="{FF2B5EF4-FFF2-40B4-BE49-F238E27FC236}">
                <a16:creationId xmlns:a16="http://schemas.microsoft.com/office/drawing/2014/main" id="{BACBE67D-D723-F367-3B9E-EC86FE0326E2}"/>
              </a:ext>
            </a:extLst>
          </p:cNvPr>
          <p:cNvSpPr txBox="1"/>
          <p:nvPr/>
        </p:nvSpPr>
        <p:spPr>
          <a:xfrm>
            <a:off x="3663745" y="4229298"/>
            <a:ext cx="6613034" cy="749979"/>
          </a:xfrm>
          <a:prstGeom prst="rect">
            <a:avLst/>
          </a:prstGeom>
        </p:spPr>
        <p:txBody>
          <a:bodyPr vert="horz" wrap="square" lIns="0" tIns="11206" rIns="0" bIns="0" rtlCol="0">
            <a:spAutoFit/>
          </a:bodyPr>
          <a:lstStyle/>
          <a:p>
            <a:pPr marL="11206" marR="4483" defTabSz="806867">
              <a:spcBef>
                <a:spcPts val="88"/>
              </a:spcBef>
            </a:pPr>
            <a:r>
              <a:rPr sz="1600" kern="0" spc="-35" dirty="0">
                <a:solidFill>
                  <a:srgbClr val="18332F"/>
                </a:solidFill>
                <a:latin typeface="Garamond" panose="02020404030301010803" pitchFamily="18" charset="0"/>
                <a:ea typeface="Palatino" pitchFamily="2" charset="77"/>
                <a:cs typeface="Arial"/>
              </a:rPr>
              <a:t>The</a:t>
            </a:r>
            <a:r>
              <a:rPr sz="1600" kern="0" spc="13" dirty="0">
                <a:solidFill>
                  <a:srgbClr val="18332F"/>
                </a:solidFill>
                <a:latin typeface="Garamond" panose="02020404030301010803" pitchFamily="18" charset="0"/>
                <a:ea typeface="Palatino" pitchFamily="2" charset="77"/>
                <a:cs typeface="Arial"/>
              </a:rPr>
              <a:t> </a:t>
            </a:r>
            <a:r>
              <a:rPr sz="1600" kern="0" spc="-9" dirty="0">
                <a:solidFill>
                  <a:srgbClr val="18332F"/>
                </a:solidFill>
                <a:latin typeface="Garamond" panose="02020404030301010803" pitchFamily="18" charset="0"/>
                <a:ea typeface="Palatino" pitchFamily="2" charset="77"/>
                <a:cs typeface="Arial"/>
              </a:rPr>
              <a:t>Workplace</a:t>
            </a:r>
            <a:r>
              <a:rPr sz="1600" kern="0" spc="13" dirty="0">
                <a:solidFill>
                  <a:srgbClr val="18332F"/>
                </a:solidFill>
                <a:latin typeface="Garamond" panose="02020404030301010803" pitchFamily="18" charset="0"/>
                <a:ea typeface="Palatino" pitchFamily="2" charset="77"/>
                <a:cs typeface="Arial"/>
              </a:rPr>
              <a:t> </a:t>
            </a:r>
            <a:r>
              <a:rPr sz="1600" kern="0" dirty="0">
                <a:solidFill>
                  <a:srgbClr val="18332F"/>
                </a:solidFill>
                <a:latin typeface="Garamond" panose="02020404030301010803" pitchFamily="18" charset="0"/>
                <a:ea typeface="Palatino" pitchFamily="2" charset="77"/>
                <a:cs typeface="Arial"/>
              </a:rPr>
              <a:t>Big</a:t>
            </a:r>
            <a:r>
              <a:rPr sz="1600" kern="0" spc="9" dirty="0">
                <a:solidFill>
                  <a:srgbClr val="18332F"/>
                </a:solidFill>
                <a:latin typeface="Garamond" panose="02020404030301010803" pitchFamily="18" charset="0"/>
                <a:ea typeface="Palatino" pitchFamily="2" charset="77"/>
                <a:cs typeface="Arial"/>
              </a:rPr>
              <a:t> </a:t>
            </a:r>
            <a:r>
              <a:rPr sz="1600" kern="0" spc="-49" dirty="0">
                <a:solidFill>
                  <a:srgbClr val="18332F"/>
                </a:solidFill>
                <a:latin typeface="Garamond" panose="02020404030301010803" pitchFamily="18" charset="0"/>
                <a:ea typeface="Palatino" pitchFamily="2" charset="77"/>
                <a:cs typeface="Arial"/>
              </a:rPr>
              <a:t>Five</a:t>
            </a:r>
            <a:r>
              <a:rPr sz="1600" kern="0" spc="9" dirty="0">
                <a:solidFill>
                  <a:srgbClr val="18332F"/>
                </a:solidFill>
                <a:latin typeface="Garamond" panose="02020404030301010803" pitchFamily="18" charset="0"/>
                <a:ea typeface="Palatino" pitchFamily="2" charset="77"/>
                <a:cs typeface="Arial"/>
              </a:rPr>
              <a:t> </a:t>
            </a:r>
            <a:r>
              <a:rPr sz="1600" kern="0" spc="-35" dirty="0">
                <a:solidFill>
                  <a:srgbClr val="18332F"/>
                </a:solidFill>
                <a:latin typeface="Garamond" panose="02020404030301010803" pitchFamily="18" charset="0"/>
                <a:ea typeface="Palatino" pitchFamily="2" charset="77"/>
                <a:cs typeface="Arial"/>
              </a:rPr>
              <a:t>Profile™</a:t>
            </a:r>
            <a:r>
              <a:rPr sz="1600" kern="0" spc="13" dirty="0">
                <a:solidFill>
                  <a:srgbClr val="18332F"/>
                </a:solidFill>
                <a:latin typeface="Garamond" panose="02020404030301010803" pitchFamily="18" charset="0"/>
                <a:ea typeface="Palatino" pitchFamily="2" charset="77"/>
                <a:cs typeface="Arial"/>
              </a:rPr>
              <a:t> </a:t>
            </a:r>
            <a:r>
              <a:rPr sz="1600" kern="0" dirty="0">
                <a:solidFill>
                  <a:srgbClr val="18332F"/>
                </a:solidFill>
                <a:latin typeface="Garamond" panose="02020404030301010803" pitchFamily="18" charset="0"/>
                <a:ea typeface="Palatino" pitchFamily="2" charset="77"/>
                <a:cs typeface="Arial"/>
              </a:rPr>
              <a:t>provides</a:t>
            </a:r>
            <a:r>
              <a:rPr sz="1600" kern="0" spc="18" dirty="0">
                <a:solidFill>
                  <a:srgbClr val="18332F"/>
                </a:solidFill>
                <a:latin typeface="Garamond" panose="02020404030301010803" pitchFamily="18" charset="0"/>
                <a:ea typeface="Palatino" pitchFamily="2" charset="77"/>
                <a:cs typeface="Arial"/>
              </a:rPr>
              <a:t> </a:t>
            </a:r>
            <a:r>
              <a:rPr sz="1600" kern="0" dirty="0">
                <a:solidFill>
                  <a:srgbClr val="18332F"/>
                </a:solidFill>
                <a:latin typeface="Garamond" panose="02020404030301010803" pitchFamily="18" charset="0"/>
                <a:ea typeface="Palatino" pitchFamily="2" charset="77"/>
                <a:cs typeface="Arial"/>
              </a:rPr>
              <a:t>the</a:t>
            </a:r>
            <a:r>
              <a:rPr sz="1600" kern="0" spc="13" dirty="0">
                <a:solidFill>
                  <a:srgbClr val="18332F"/>
                </a:solidFill>
                <a:latin typeface="Garamond" panose="02020404030301010803" pitchFamily="18" charset="0"/>
                <a:ea typeface="Palatino" pitchFamily="2" charset="77"/>
                <a:cs typeface="Arial"/>
              </a:rPr>
              <a:t> </a:t>
            </a:r>
            <a:r>
              <a:rPr lang="en-US" sz="1600" kern="0" dirty="0">
                <a:solidFill>
                  <a:srgbClr val="18332F"/>
                </a:solidFill>
                <a:latin typeface="Garamond" panose="02020404030301010803" pitchFamily="18" charset="0"/>
                <a:ea typeface="Palatino" pitchFamily="2" charset="77"/>
                <a:cs typeface="Arial"/>
              </a:rPr>
              <a:t>framework to better understand how your work tasks, behaviors, and roles are either energizing or draining – according to </a:t>
            </a:r>
            <a:r>
              <a:rPr lang="en-US" sz="1600" i="1" kern="0" dirty="0">
                <a:solidFill>
                  <a:srgbClr val="18332F"/>
                </a:solidFill>
                <a:latin typeface="Garamond" panose="02020404030301010803" pitchFamily="18" charset="0"/>
                <a:ea typeface="Palatino" pitchFamily="2" charset="77"/>
                <a:cs typeface="Arial"/>
              </a:rPr>
              <a:t>your</a:t>
            </a:r>
            <a:r>
              <a:rPr lang="en-US" sz="1600" kern="0" dirty="0">
                <a:solidFill>
                  <a:srgbClr val="18332F"/>
                </a:solidFill>
                <a:latin typeface="Garamond" panose="02020404030301010803" pitchFamily="18" charset="0"/>
                <a:ea typeface="Palatino" pitchFamily="2" charset="77"/>
                <a:cs typeface="Arial"/>
              </a:rPr>
              <a:t> unique personality.</a:t>
            </a:r>
            <a:endParaRPr sz="1600" kern="0" dirty="0">
              <a:solidFill>
                <a:srgbClr val="18332F"/>
              </a:solidFill>
              <a:latin typeface="Garamond" panose="02020404030301010803" pitchFamily="18" charset="0"/>
              <a:ea typeface="Palatino" pitchFamily="2" charset="77"/>
              <a:cs typeface="Arial"/>
            </a:endParaRPr>
          </a:p>
        </p:txBody>
      </p:sp>
    </p:spTree>
    <p:extLst>
      <p:ext uri="{BB962C8B-B14F-4D97-AF65-F5344CB8AC3E}">
        <p14:creationId xmlns:p14="http://schemas.microsoft.com/office/powerpoint/2010/main" val="2900116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dac80da-93ac-4ed9-8218-a2f5c17ff14f">
      <Terms xmlns="http://schemas.microsoft.com/office/infopath/2007/PartnerControls"/>
    </lcf76f155ced4ddcb4097134ff3c332f>
    <TaxCatchAll xmlns="9a04987e-15d5-4fce-894f-8a7477b9e053" xsi:nil="true"/>
    <SharedWithUsers xmlns="9a04987e-15d5-4fce-894f-8a7477b9e053">
      <UserInfo>
        <DisplayName>Katelyn Spies</DisplayName>
        <AccountId>26</AccountId>
        <AccountType/>
      </UserInfo>
      <UserInfo>
        <DisplayName>Mimi Mcleod</DisplayName>
        <AccountId>1708</AccountId>
        <AccountType/>
      </UserInfo>
      <UserInfo>
        <DisplayName>Jenni Ford</DisplayName>
        <AccountId>1952</AccountId>
        <AccountType/>
      </UserInfo>
      <UserInfo>
        <DisplayName>Lisa Dunbar</DisplayName>
        <AccountId>15</AccountId>
        <AccountType/>
      </UserInfo>
      <UserInfo>
        <DisplayName>Matt Clark</DisplayName>
        <AccountId>31</AccountId>
        <AccountType/>
      </UserInfo>
      <UserInfo>
        <DisplayName>Eileen Davis</DisplayName>
        <AccountId>33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6E5ECA5A57BC42886E9E8844FF903C" ma:contentTypeVersion="18" ma:contentTypeDescription="Create a new document." ma:contentTypeScope="" ma:versionID="d42804fc268c89dc2df0b363d7f0e005">
  <xsd:schema xmlns:xsd="http://www.w3.org/2001/XMLSchema" xmlns:xs="http://www.w3.org/2001/XMLSchema" xmlns:p="http://schemas.microsoft.com/office/2006/metadata/properties" xmlns:ns2="bdac80da-93ac-4ed9-8218-a2f5c17ff14f" xmlns:ns3="9a04987e-15d5-4fce-894f-8a7477b9e053" targetNamespace="http://schemas.microsoft.com/office/2006/metadata/properties" ma:root="true" ma:fieldsID="3a884fc621c0890af4dd51ed33737e15" ns2:_="" ns3:_="">
    <xsd:import namespace="bdac80da-93ac-4ed9-8218-a2f5c17ff14f"/>
    <xsd:import namespace="9a04987e-15d5-4fce-894f-8a7477b9e05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ac80da-93ac-4ed9-8218-a2f5c17f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974af2-12da-430e-b2c6-81c8dd7dff3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04987e-15d5-4fce-894f-8a7477b9e05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dcb82cd-6b64-4b96-93d5-64f4e31d69cb}" ma:internalName="TaxCatchAll" ma:showField="CatchAllData" ma:web="9a04987e-15d5-4fce-894f-8a7477b9e0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9F88FA-071E-4F48-A817-DC7EF21B240C}">
  <ds:schemaRefs>
    <ds:schemaRef ds:uri="http://schemas.microsoft.com/sharepoint/v3/contenttype/forms"/>
  </ds:schemaRefs>
</ds:datastoreItem>
</file>

<file path=customXml/itemProps2.xml><?xml version="1.0" encoding="utf-8"?>
<ds:datastoreItem xmlns:ds="http://schemas.openxmlformats.org/officeDocument/2006/customXml" ds:itemID="{73B21AC5-571A-4092-99C9-661CE3C2AF42}">
  <ds:schemaRefs>
    <ds:schemaRef ds:uri="http://schemas.microsoft.com/office/2006/documentManagement/types"/>
    <ds:schemaRef ds:uri="bdac80da-93ac-4ed9-8218-a2f5c17ff14f"/>
    <ds:schemaRef ds:uri="http://purl.org/dc/terms/"/>
    <ds:schemaRef ds:uri="9a04987e-15d5-4fce-894f-8a7477b9e053"/>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B986E94-54B7-4D74-81B6-18F321A110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ac80da-93ac-4ed9-8218-a2f5c17ff14f"/>
    <ds:schemaRef ds:uri="9a04987e-15d5-4fce-894f-8a7477b9e0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11123</TotalTime>
  <Words>18168</Words>
  <Application>Microsoft Office PowerPoint</Application>
  <PresentationFormat>Widescreen</PresentationFormat>
  <Paragraphs>2830</Paragraphs>
  <Slides>116</Slides>
  <Notes>115</Notes>
  <HiddenSlides>1</HiddenSlides>
  <MMClips>0</MMClips>
  <ScaleCrop>false</ScaleCrop>
  <HeadingPairs>
    <vt:vector size="4" baseType="variant">
      <vt:variant>
        <vt:lpstr>Theme</vt:lpstr>
      </vt:variant>
      <vt:variant>
        <vt:i4>2</vt:i4>
      </vt:variant>
      <vt:variant>
        <vt:lpstr>Slide Titles</vt:lpstr>
      </vt:variant>
      <vt:variant>
        <vt:i4>116</vt:i4>
      </vt:variant>
    </vt:vector>
  </HeadingPairs>
  <TitlesOfParts>
    <vt:vector size="11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N1: Worry</vt:lpstr>
      <vt:lpstr>PowerPoint Presentation</vt:lpstr>
      <vt:lpstr>PowerPoint Presentation</vt:lpstr>
      <vt:lpstr>N1: Worry</vt:lpstr>
      <vt:lpstr>N1: Worry</vt:lpstr>
      <vt:lpstr>N1: Worry</vt:lpstr>
      <vt:lpstr>N1: Worry</vt:lpstr>
      <vt:lpstr>N1: Worry</vt:lpstr>
      <vt:lpstr>N1: Worry</vt:lpstr>
      <vt:lpstr>N1: Worry</vt:lpstr>
      <vt:lpstr>N1: Worry</vt:lpstr>
      <vt:lpstr>N1: Worry</vt:lpstr>
      <vt:lpstr>N1: Worry</vt:lpstr>
      <vt:lpstr>N1: Worry</vt:lpstr>
      <vt:lpstr>N1: Worry</vt:lpstr>
      <vt:lpstr>Extraversion</vt:lpstr>
      <vt:lpstr>E1: Warmth</vt:lpstr>
      <vt:lpstr>E1: Warmth</vt:lpstr>
      <vt:lpstr>E1: Warmth</vt:lpstr>
      <vt:lpstr>E1: Warmth</vt:lpstr>
      <vt:lpstr>E1: Warmth</vt:lpstr>
      <vt:lpstr>E1: Warmth</vt:lpstr>
      <vt:lpstr>E1: Warmth</vt:lpstr>
      <vt:lpstr>E1: Warmth</vt:lpstr>
      <vt:lpstr>E1: Warmth</vt:lpstr>
      <vt:lpstr>E1: Warmth</vt:lpstr>
      <vt:lpstr>E1: Warmth</vt:lpstr>
      <vt:lpstr>E1: Warmth</vt:lpstr>
      <vt:lpstr>E1: Warmth</vt:lpstr>
      <vt:lpstr>E1: Warmth</vt:lpstr>
      <vt:lpstr>E1: Warmth</vt:lpstr>
      <vt:lpstr>E1: Warmth</vt:lpstr>
      <vt:lpstr>E1: Warmth</vt:lpstr>
      <vt:lpstr>E1: Warmth</vt:lpstr>
      <vt:lpstr>Originality</vt:lpstr>
      <vt:lpstr>O1: Imagination</vt:lpstr>
      <vt:lpstr>O1: Imagination</vt:lpstr>
      <vt:lpstr>O1: Imagination</vt:lpstr>
      <vt:lpstr>O1: Imagination</vt:lpstr>
      <vt:lpstr>O1: Imagination</vt:lpstr>
      <vt:lpstr>O1: Imagination</vt:lpstr>
      <vt:lpstr>O1: Imagination</vt:lpstr>
      <vt:lpstr>O1: Imagination</vt:lpstr>
      <vt:lpstr>O1: Imagination</vt:lpstr>
      <vt:lpstr>Accommodation</vt:lpstr>
      <vt:lpstr>A1: Others’ Needs</vt:lpstr>
      <vt:lpstr>A1: Others’ Needs</vt:lpstr>
      <vt:lpstr>A1: Others’ Needs</vt:lpstr>
      <vt:lpstr>A1: Others’ Needs</vt:lpstr>
      <vt:lpstr>A1: Others’ Needs</vt:lpstr>
      <vt:lpstr>A1: Others’ Needs</vt:lpstr>
      <vt:lpstr>A1: Others’ Needs</vt:lpstr>
      <vt:lpstr>A1: Others’ Needs</vt:lpstr>
      <vt:lpstr>A1: Others’ Needs</vt:lpstr>
      <vt:lpstr>A1: Others’ Needs</vt:lpstr>
      <vt:lpstr>A1: Others’ Needs</vt:lpstr>
      <vt:lpstr>A1: Others’ Needs</vt:lpstr>
      <vt:lpstr>Consolidation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Garzon</dc:creator>
  <cp:lastModifiedBy>Mimi Mcleod</cp:lastModifiedBy>
  <cp:revision>194</cp:revision>
  <dcterms:created xsi:type="dcterms:W3CDTF">2021-02-01T23:06:36Z</dcterms:created>
  <dcterms:modified xsi:type="dcterms:W3CDTF">2024-05-23T20:12:48Z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0x0101008B6E5ECA5A57BC42886E9E8844FF903C</vt:lpwstr>
  </property>
  <property fmtid="{D5CDD505-2E9C-101B-9397-08002B2CF9AE}" pid="3" name="MediaServiceImageTags">
    <vt:lpwstr/>
  </property>
</Properties>
</file>