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71_3B62F51B.xml" ContentType="application/vnd.ms-powerpoint.comment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46"/>
  </p:notesMasterIdLst>
  <p:sldIdLst>
    <p:sldId id="2790" r:id="rId7"/>
    <p:sldId id="284" r:id="rId8"/>
    <p:sldId id="257" r:id="rId9"/>
    <p:sldId id="2789" r:id="rId10"/>
    <p:sldId id="258" r:id="rId11"/>
    <p:sldId id="2784" r:id="rId12"/>
    <p:sldId id="278" r:id="rId13"/>
    <p:sldId id="259" r:id="rId14"/>
    <p:sldId id="2785" r:id="rId15"/>
    <p:sldId id="260" r:id="rId16"/>
    <p:sldId id="285" r:id="rId17"/>
    <p:sldId id="279" r:id="rId18"/>
    <p:sldId id="266" r:id="rId19"/>
    <p:sldId id="289" r:id="rId20"/>
    <p:sldId id="286" r:id="rId21"/>
    <p:sldId id="267" r:id="rId22"/>
    <p:sldId id="264" r:id="rId23"/>
    <p:sldId id="269" r:id="rId24"/>
    <p:sldId id="2791" r:id="rId25"/>
    <p:sldId id="369" r:id="rId26"/>
    <p:sldId id="2792" r:id="rId27"/>
    <p:sldId id="365" r:id="rId28"/>
    <p:sldId id="361" r:id="rId29"/>
    <p:sldId id="367" r:id="rId30"/>
    <p:sldId id="360" r:id="rId31"/>
    <p:sldId id="366" r:id="rId32"/>
    <p:sldId id="368" r:id="rId33"/>
    <p:sldId id="283" r:id="rId34"/>
    <p:sldId id="270" r:id="rId35"/>
    <p:sldId id="288" r:id="rId36"/>
    <p:sldId id="362" r:id="rId37"/>
    <p:sldId id="268" r:id="rId38"/>
    <p:sldId id="271" r:id="rId39"/>
    <p:sldId id="263" r:id="rId40"/>
    <p:sldId id="262" r:id="rId41"/>
    <p:sldId id="265" r:id="rId42"/>
    <p:sldId id="261" r:id="rId43"/>
    <p:sldId id="364" r:id="rId44"/>
    <p:sldId id="3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867877-EC5D-475B-8CEF-44506F0AB280}">
          <p14:sldIdLst>
            <p14:sldId id="2790"/>
            <p14:sldId id="284"/>
            <p14:sldId id="257"/>
            <p14:sldId id="2789"/>
            <p14:sldId id="258"/>
            <p14:sldId id="2784"/>
            <p14:sldId id="278"/>
            <p14:sldId id="259"/>
            <p14:sldId id="2785"/>
            <p14:sldId id="260"/>
            <p14:sldId id="285"/>
            <p14:sldId id="279"/>
            <p14:sldId id="266"/>
            <p14:sldId id="289"/>
            <p14:sldId id="286"/>
            <p14:sldId id="267"/>
            <p14:sldId id="264"/>
            <p14:sldId id="269"/>
            <p14:sldId id="2791"/>
            <p14:sldId id="369"/>
            <p14:sldId id="2792"/>
            <p14:sldId id="365"/>
            <p14:sldId id="361"/>
            <p14:sldId id="367"/>
            <p14:sldId id="360"/>
            <p14:sldId id="366"/>
            <p14:sldId id="368"/>
            <p14:sldId id="283"/>
            <p14:sldId id="270"/>
          </p14:sldIdLst>
        </p14:section>
        <p14:section name="Unused Slides" id="{32E43358-E509-4BBA-AE81-3F11A03EA47B}">
          <p14:sldIdLst>
            <p14:sldId id="288"/>
            <p14:sldId id="362"/>
            <p14:sldId id="268"/>
            <p14:sldId id="271"/>
            <p14:sldId id="263"/>
            <p14:sldId id="262"/>
            <p14:sldId id="265"/>
            <p14:sldId id="261"/>
            <p14:sldId id="364"/>
            <p14:sldId id="3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E8ED25-1D56-E45E-ACE1-8C6A84708C43}" name="Mimi Mcleod" initials="MM" userId="S::mmcleod@paradigmpersonality.com::1c27ec3e-2ed7-430e-8e7f-f634656eaa6d" providerId="AD"/>
  <p188:author id="{55380549-F908-C63A-4AEB-8B5106169EA0}" name="Jenni Ford" initials="JF" userId="S::jford@paradigmpersonality.com::df64b27f-3b4a-452f-b726-94d3a9a66d02" providerId="AD"/>
  <p188:author id="{905C647E-C598-7C24-04A4-C619D1F653F6}" name="Craig T Chappelow" initials="MOU" userId="Craig T Chappelow" providerId="None"/>
  <p188:author id="{4AED4E9F-D756-329B-8C02-47FA7BF6253D}" name="Lisa Dunbar" initials="LD" userId="S::ldunbar@paradigmpersonality.com::89829e77-9648-42a1-b4a4-c11b3fb762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2F87"/>
    <a:srgbClr val="6CC04A"/>
    <a:srgbClr val="731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C7205-D5AA-C385-05CD-C2DE0EAF81BD}" v="63" dt="2023-04-17T13:43:24.245"/>
    <p1510:client id="{F85BF0C1-C4F7-4FB6-BFCA-2C7566F38720}" v="4" dt="2023-04-17T19:59:35.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96" y="21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71_3B62F51B.xml><?xml version="1.0" encoding="utf-8"?>
<p188:cmLst xmlns:a="http://schemas.openxmlformats.org/drawingml/2006/main" xmlns:r="http://schemas.openxmlformats.org/officeDocument/2006/relationships" xmlns:p188="http://schemas.microsoft.com/office/powerpoint/2018/8/main">
  <p188:cm id="{7C8B0AC7-2376-2242-BE5D-0936B874DBF9}" authorId="{905C647E-C598-7C24-04A4-C619D1F653F6}" status="resolved" created="2023-03-07T14:19:31.998" complete="100000">
    <pc:sldMkLst xmlns:pc="http://schemas.microsoft.com/office/powerpoint/2013/main/command">
      <pc:docMk/>
      <pc:sldMk cId="996341019" sldId="369"/>
    </pc:sldMkLst>
    <p188:replyLst>
      <p188:reply id="{E5B2AFA0-19D9-431D-91CB-A77CC995B660}" authorId="{4AED4E9F-D756-329B-8C02-47FA7BF6253D}" created="2023-03-17T17:12:15.824">
        <p188:txBody>
          <a:bodyPr/>
          <a:lstStyle/>
          <a:p>
            <a:r>
              <a:rPr lang="en-US"/>
              <a:t>[@Mimi Mcleod]  Please make the requested change.</a:t>
            </a:r>
          </a:p>
        </p188:txBody>
      </p188:reply>
      <p188:reply id="{6038F0F8-A412-47FD-9A1D-885CE4947E3F}" authorId="{C9E8ED25-1D56-E45E-ACE1-8C6A84708C43}" created="2023-03-27T15:50:19.396">
        <p188:txBody>
          <a:bodyPr/>
          <a:lstStyle/>
          <a:p>
            <a:r>
              <a:rPr lang="en-US"/>
              <a:t>[@Lisa Dunbar] Changes made. Do we need to change the "Strategic" Title on the left side to Effective Communication (if it fits)?</a:t>
            </a:r>
          </a:p>
        </p188:txBody>
      </p188:reply>
    </p188:replyLst>
    <p188:txBody>
      <a:bodyPr/>
      <a:lstStyle/>
      <a:p>
        <a:r>
          <a:rPr lang="en-US"/>
          <a:t>1.  Lets use a visual that shows both pages of the Competency Report. 
2. Since the subsequent slides dive deeper into Effective Communications, let’s change this slide to show the Effective Communications pages from the Competency Report instead of Strategic.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A3FA0-4F6D-4038-86B3-8FF092EAFE37}"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AEEE5-6015-4502-B927-683FF490A6C8}" type="slidenum">
              <a:rPr lang="en-US" smtClean="0"/>
              <a:t>‹#›</a:t>
            </a:fld>
            <a:endParaRPr lang="en-US"/>
          </a:p>
        </p:txBody>
      </p:sp>
    </p:spTree>
    <p:extLst>
      <p:ext uri="{BB962C8B-B14F-4D97-AF65-F5344CB8AC3E}">
        <p14:creationId xmlns:p14="http://schemas.microsoft.com/office/powerpoint/2010/main" val="313722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ydashboard.paradigmpersonality.com/consultant/toolbo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session we are going to focus on trait blends.  </a:t>
            </a:r>
          </a:p>
          <a:p>
            <a:pPr marL="171450" indent="-171450">
              <a:buFont typeface="Arial" panose="020B0604020202020204" pitchFamily="34" charset="0"/>
              <a:buChar char="•"/>
            </a:pPr>
            <a:r>
              <a:rPr lang="en-US" dirty="0"/>
              <a:t>While trait and subtrait scores tell us a lot about our personality, the gold nuggets are in the way that traits and </a:t>
            </a:r>
            <a:r>
              <a:rPr lang="en-US" dirty="0" err="1"/>
              <a:t>subtraits</a:t>
            </a:r>
            <a:r>
              <a:rPr lang="en-US" dirty="0"/>
              <a:t> blend together to magnify or moderate each other.</a:t>
            </a:r>
          </a:p>
          <a:p>
            <a:pPr marL="171450" indent="-171450">
              <a:buFont typeface="Arial" panose="020B0604020202020204" pitchFamily="34" charset="0"/>
              <a:buChar char="•"/>
            </a:pPr>
            <a:r>
              <a:rPr lang="en-US" dirty="0"/>
              <a:t>This is a way to take your understanding of your Trait Report to a much higher level</a:t>
            </a:r>
          </a:p>
        </p:txBody>
      </p:sp>
      <p:sp>
        <p:nvSpPr>
          <p:cNvPr id="4" name="Slide Number Placeholder 3"/>
          <p:cNvSpPr>
            <a:spLocks noGrp="1"/>
          </p:cNvSpPr>
          <p:nvPr>
            <p:ph type="sldNum" sz="quarter" idx="5"/>
          </p:nvPr>
        </p:nvSpPr>
        <p:spPr/>
        <p:txBody>
          <a:bodyPr/>
          <a:lstStyle/>
          <a:p>
            <a:fld id="{BB4AEEE5-6015-4502-B927-683FF490A6C8}" type="slidenum">
              <a:rPr lang="en-US" smtClean="0"/>
              <a:t>2</a:t>
            </a:fld>
            <a:endParaRPr lang="en-US"/>
          </a:p>
        </p:txBody>
      </p:sp>
    </p:spTree>
    <p:extLst>
      <p:ext uri="{BB962C8B-B14F-4D97-AF65-F5344CB8AC3E}">
        <p14:creationId xmlns:p14="http://schemas.microsoft.com/office/powerpoint/2010/main" val="42291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do another one.</a:t>
            </a:r>
          </a:p>
          <a:p>
            <a:pPr marL="171450" indent="-171450">
              <a:buFont typeface="Arial" panose="020B0604020202020204" pitchFamily="34" charset="0"/>
              <a:buChar char="•"/>
            </a:pPr>
            <a:r>
              <a:rPr lang="en-US" dirty="0"/>
              <a:t>When you think of someone whom you consider to be confident, what </a:t>
            </a:r>
            <a:r>
              <a:rPr lang="en-US" dirty="0" err="1"/>
              <a:t>subtraits</a:t>
            </a:r>
            <a:r>
              <a:rPr lang="en-US" dirty="0"/>
              <a:t> would apply? </a:t>
            </a:r>
          </a:p>
          <a:p>
            <a:pPr marL="171450" indent="-171450">
              <a:buFont typeface="Arial" panose="020B0604020202020204" pitchFamily="34" charset="0"/>
              <a:buChar char="•"/>
            </a:pPr>
            <a:r>
              <a:rPr lang="en-US" dirty="0"/>
              <a:t>An individual that is both calm and worry-free (N1-), feels confident that they can succeed and overcome obstacles (N3-), expresses their opinion readily and comfortably in front of groups (A4-), and has high levels of perfectionism (C1+), will show up as confident.</a:t>
            </a:r>
          </a:p>
          <a:p>
            <a:endParaRPr lang="en-US" dirty="0"/>
          </a:p>
          <a:p>
            <a:endParaRPr lang="en-US" dirty="0"/>
          </a:p>
          <a:p>
            <a:r>
              <a:rPr lang="en-US" dirty="0"/>
              <a:t>N1- - Low score on worry</a:t>
            </a:r>
          </a:p>
          <a:p>
            <a:r>
              <a:rPr lang="en-US" dirty="0"/>
              <a:t>N3- - low score on interpretation – “things will work out in most situations” – a get back on the horse (back on the bike… etc.)</a:t>
            </a:r>
          </a:p>
          <a:p>
            <a:r>
              <a:rPr lang="en-US" dirty="0"/>
              <a:t>A4 – low score on reserve – comfortable in front of a room and take any opportunity to get up and talk whether prepared or not</a:t>
            </a:r>
          </a:p>
          <a:p>
            <a:pPr algn="l"/>
            <a:r>
              <a:rPr lang="en-US" dirty="0"/>
              <a:t>C1+ </a:t>
            </a:r>
            <a:r>
              <a:rPr lang="en-US" sz="1800" b="0" i="0" u="none" strike="noStrike" baseline="0" dirty="0">
                <a:latin typeface="SegoeUI-Italic"/>
              </a:rPr>
              <a:t>“My work is a direct reflection of me. I take the extra time to get it 100% right. When I do make a mistake, I cringe. I expect the same from others.”</a:t>
            </a:r>
            <a:endParaRPr lang="en-US" i="0" dirty="0"/>
          </a:p>
          <a:p>
            <a:endParaRPr lang="en-US" dirty="0"/>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11</a:t>
            </a:fld>
            <a:endParaRPr lang="en-US"/>
          </a:p>
        </p:txBody>
      </p:sp>
    </p:spTree>
    <p:extLst>
      <p:ext uri="{BB962C8B-B14F-4D97-AF65-F5344CB8AC3E}">
        <p14:creationId xmlns:p14="http://schemas.microsoft.com/office/powerpoint/2010/main" val="192394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Set up group breakout activity</a:t>
            </a:r>
          </a:p>
          <a:p>
            <a:pPr marL="171450" indent="-171450">
              <a:buFont typeface="Arial" panose="020B0604020202020204" pitchFamily="34" charset="0"/>
              <a:buChar char="•"/>
            </a:pPr>
            <a:r>
              <a:rPr lang="en-US" b="0" dirty="0"/>
              <a:t>In groups of 3 or 4</a:t>
            </a:r>
          </a:p>
          <a:p>
            <a:pPr marL="171450" indent="-171450">
              <a:buFont typeface="Arial" panose="020B0604020202020204" pitchFamily="34" charset="0"/>
              <a:buChar char="•"/>
            </a:pPr>
            <a:r>
              <a:rPr lang="en-US" b="0" dirty="0"/>
              <a:t>The first characteristic to consider is Spontaneous.</a:t>
            </a:r>
          </a:p>
          <a:p>
            <a:pPr marL="171450" indent="-171450">
              <a:buFont typeface="Arial" panose="020B0604020202020204" pitchFamily="34" charset="0"/>
              <a:buChar char="•"/>
            </a:pPr>
            <a:r>
              <a:rPr lang="en-US" b="0" dirty="0"/>
              <a:t>Send the groups a sample report (page 17).</a:t>
            </a:r>
          </a:p>
          <a:p>
            <a:pPr marL="171450" indent="-171450">
              <a:buFont typeface="Arial" panose="020B0604020202020204" pitchFamily="34" charset="0"/>
              <a:buChar char="•"/>
            </a:pPr>
            <a:r>
              <a:rPr lang="en-US" b="0" dirty="0"/>
              <a:t>Give them 5 minutes to discuss </a:t>
            </a:r>
          </a:p>
          <a:p>
            <a:pPr marL="171450" indent="-171450">
              <a:buFont typeface="Arial" panose="020B0604020202020204" pitchFamily="34" charset="0"/>
              <a:buChar char="•"/>
            </a:pPr>
            <a:r>
              <a:rPr lang="en-US" b="0" dirty="0"/>
              <a:t>Bring them back in and debrief</a:t>
            </a:r>
          </a:p>
          <a:p>
            <a:r>
              <a:rPr lang="en-US" b="0" dirty="0"/>
              <a:t>Do the last two in the full group</a:t>
            </a:r>
          </a:p>
          <a:p>
            <a:r>
              <a:rPr lang="en-US" b="0" dirty="0"/>
              <a:t>3 blends we decided on were resourceful, confrontational</a:t>
            </a:r>
          </a:p>
        </p:txBody>
      </p:sp>
      <p:sp>
        <p:nvSpPr>
          <p:cNvPr id="4" name="Slide Number Placeholder 3"/>
          <p:cNvSpPr>
            <a:spLocks noGrp="1"/>
          </p:cNvSpPr>
          <p:nvPr>
            <p:ph type="sldNum" sz="quarter" idx="5"/>
          </p:nvPr>
        </p:nvSpPr>
        <p:spPr/>
        <p:txBody>
          <a:bodyPr/>
          <a:lstStyle/>
          <a:p>
            <a:fld id="{BB4AEEE5-6015-4502-B927-683FF490A6C8}" type="slidenum">
              <a:rPr lang="en-US" smtClean="0"/>
              <a:t>12</a:t>
            </a:fld>
            <a:endParaRPr lang="en-US"/>
          </a:p>
        </p:txBody>
      </p:sp>
    </p:spTree>
    <p:extLst>
      <p:ext uri="{BB962C8B-B14F-4D97-AF65-F5344CB8AC3E}">
        <p14:creationId xmlns:p14="http://schemas.microsoft.com/office/powerpoint/2010/main" val="158658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Small groups report out on their discussion </a:t>
            </a:r>
          </a:p>
          <a:p>
            <a:endParaRPr lang="en-US" b="1" dirty="0"/>
          </a:p>
          <a:p>
            <a:r>
              <a:rPr lang="en-US" b="0" dirty="0"/>
              <a:t>Spontaneous</a:t>
            </a:r>
          </a:p>
          <a:p>
            <a:r>
              <a:rPr lang="en-US" b="0" dirty="0"/>
              <a:t>The more of these </a:t>
            </a:r>
            <a:r>
              <a:rPr lang="en-US" b="0" dirty="0" err="1"/>
              <a:t>subtraits</a:t>
            </a:r>
            <a:r>
              <a:rPr lang="en-US" b="0" dirty="0"/>
              <a:t> you have, the more likely that you and others would describe you as spontaneous.</a:t>
            </a:r>
          </a:p>
          <a:p>
            <a:r>
              <a:rPr lang="en-US" dirty="0"/>
              <a:t>High Intensity, Low Energy Mode (N2+,3-)</a:t>
            </a:r>
          </a:p>
          <a:p>
            <a:r>
              <a:rPr lang="en-US" dirty="0"/>
              <a:t>High Tact E6+ </a:t>
            </a:r>
          </a:p>
          <a:p>
            <a:r>
              <a:rPr lang="en-US" dirty="0"/>
              <a:t>High others needs and Change (O1, 3+)</a:t>
            </a:r>
          </a:p>
          <a:p>
            <a:r>
              <a:rPr lang="en-US" dirty="0"/>
              <a:t>Low Agreement (A2-)</a:t>
            </a:r>
          </a:p>
          <a:p>
            <a:r>
              <a:rPr lang="en-US" dirty="0"/>
              <a:t>Low Concentration and low </a:t>
            </a:r>
            <a:r>
              <a:rPr lang="en-US" dirty="0" err="1"/>
              <a:t>Methodicalness</a:t>
            </a:r>
            <a:r>
              <a:rPr lang="en-US" dirty="0"/>
              <a:t> (C4,5-)</a:t>
            </a:r>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13</a:t>
            </a:fld>
            <a:endParaRPr lang="en-US"/>
          </a:p>
        </p:txBody>
      </p:sp>
    </p:spTree>
    <p:extLst>
      <p:ext uri="{BB962C8B-B14F-4D97-AF65-F5344CB8AC3E}">
        <p14:creationId xmlns:p14="http://schemas.microsoft.com/office/powerpoint/2010/main" val="2986306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Back into small group with second blend: Confrontational</a:t>
            </a:r>
          </a:p>
          <a:p>
            <a:pPr marL="171450" indent="-171450">
              <a:buFont typeface="Arial" panose="020B0604020202020204" pitchFamily="34" charset="0"/>
              <a:buChar char="•"/>
            </a:pPr>
            <a:r>
              <a:rPr lang="en-US" b="0" dirty="0"/>
              <a:t>Give them 5 minutes to discuss </a:t>
            </a:r>
          </a:p>
          <a:p>
            <a:pPr marL="171450" indent="-171450">
              <a:buFont typeface="Arial" panose="020B0604020202020204" pitchFamily="34" charset="0"/>
              <a:buChar char="•"/>
            </a:pPr>
            <a:r>
              <a:rPr lang="en-US" b="0" dirty="0"/>
              <a:t>Bring them back in and debrief</a:t>
            </a:r>
          </a:p>
          <a:p>
            <a:endParaRPr lang="en-US" b="0" dirty="0"/>
          </a:p>
          <a:p>
            <a:endParaRPr lang="en-US" b="0" dirty="0"/>
          </a:p>
        </p:txBody>
      </p:sp>
      <p:sp>
        <p:nvSpPr>
          <p:cNvPr id="4" name="Slide Number Placeholder 3"/>
          <p:cNvSpPr>
            <a:spLocks noGrp="1"/>
          </p:cNvSpPr>
          <p:nvPr>
            <p:ph type="sldNum" sz="quarter" idx="5"/>
          </p:nvPr>
        </p:nvSpPr>
        <p:spPr/>
        <p:txBody>
          <a:bodyPr/>
          <a:lstStyle/>
          <a:p>
            <a:fld id="{BB4AEEE5-6015-4502-B927-683FF490A6C8}" type="slidenum">
              <a:rPr lang="en-US" smtClean="0"/>
              <a:t>14</a:t>
            </a:fld>
            <a:endParaRPr lang="en-US"/>
          </a:p>
        </p:txBody>
      </p:sp>
    </p:spTree>
    <p:extLst>
      <p:ext uri="{BB962C8B-B14F-4D97-AF65-F5344CB8AC3E}">
        <p14:creationId xmlns:p14="http://schemas.microsoft.com/office/powerpoint/2010/main" val="3927229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92F87"/>
                </a:solidFill>
                <a:latin typeface="Raleway SemiBold" panose="020B0703030101060003" pitchFamily="34" charset="0"/>
              </a:rPr>
              <a:t>People who have all or many of these </a:t>
            </a:r>
            <a:r>
              <a:rPr lang="en-US" sz="1200" dirty="0" err="1">
                <a:solidFill>
                  <a:srgbClr val="092F87"/>
                </a:solidFill>
                <a:latin typeface="Raleway SemiBold" panose="020B0703030101060003" pitchFamily="34" charset="0"/>
              </a:rPr>
              <a:t>subtraits</a:t>
            </a:r>
            <a:r>
              <a:rPr lang="en-US" sz="1200" dirty="0">
                <a:solidFill>
                  <a:srgbClr val="092F87"/>
                </a:solidFill>
                <a:latin typeface="Raleway SemiBold" panose="020B0703030101060003" pitchFamily="34" charset="0"/>
              </a:rPr>
              <a:t> are likely to be described by themselves or others as Confrontational</a:t>
            </a:r>
          </a:p>
          <a:p>
            <a:r>
              <a:rPr lang="en-US" sz="1200" dirty="0">
                <a:solidFill>
                  <a:srgbClr val="092F87"/>
                </a:solidFill>
                <a:latin typeface="Raleway SemiBold" panose="020B0703030101060003" pitchFamily="34" charset="0"/>
              </a:rPr>
              <a:t>N4+ 	High Rebound Time</a:t>
            </a:r>
          </a:p>
          <a:p>
            <a:r>
              <a:rPr lang="en-US" sz="1200" dirty="0">
                <a:solidFill>
                  <a:srgbClr val="092F87"/>
                </a:solidFill>
                <a:latin typeface="Raleway SemiBold" panose="020B0703030101060003" pitchFamily="34" charset="0"/>
              </a:rPr>
              <a:t>O3-	Low Change</a:t>
            </a:r>
          </a:p>
          <a:p>
            <a:r>
              <a:rPr lang="en-US" sz="1200" dirty="0">
                <a:solidFill>
                  <a:srgbClr val="092F87"/>
                </a:solidFill>
                <a:latin typeface="Raleway SemiBold" panose="020B0703030101060003" pitchFamily="34" charset="0"/>
              </a:rPr>
              <a:t>A1-	Low Others’ Needs</a:t>
            </a:r>
          </a:p>
          <a:p>
            <a:r>
              <a:rPr lang="en-US" sz="1200" dirty="0">
                <a:solidFill>
                  <a:srgbClr val="092F87"/>
                </a:solidFill>
                <a:latin typeface="Raleway SemiBold" panose="020B0703030101060003" pitchFamily="34" charset="0"/>
              </a:rPr>
              <a:t>A2-	Low Agreement </a:t>
            </a:r>
          </a:p>
          <a:p>
            <a:r>
              <a:rPr lang="en-US" sz="1200" dirty="0">
                <a:solidFill>
                  <a:srgbClr val="092F87"/>
                </a:solidFill>
                <a:latin typeface="Raleway SemiBold" panose="020B0703030101060003" pitchFamily="34" charset="0"/>
              </a:rPr>
              <a:t>A4-	Low Reserve</a:t>
            </a:r>
          </a:p>
          <a:p>
            <a:endParaRPr lang="en-US" sz="1200" dirty="0">
              <a:solidFill>
                <a:srgbClr val="092F87"/>
              </a:solidFill>
              <a:latin typeface="Raleway SemiBold" panose="020B0703030101060003" pitchFamily="34" charset="0"/>
            </a:endParaRPr>
          </a:p>
          <a:p>
            <a:pPr marL="171450" indent="-171450">
              <a:buFont typeface="Arial" panose="020B0604020202020204" pitchFamily="34" charset="0"/>
              <a:buChar char="•"/>
            </a:pPr>
            <a:r>
              <a:rPr lang="en-US" sz="1200" dirty="0">
                <a:solidFill>
                  <a:srgbClr val="092F87"/>
                </a:solidFill>
                <a:latin typeface="Raleway SemiBold" panose="020B0703030101060003" pitchFamily="34" charset="0"/>
              </a:rPr>
              <a:t> Let’s do one more</a:t>
            </a:r>
          </a:p>
        </p:txBody>
      </p:sp>
      <p:sp>
        <p:nvSpPr>
          <p:cNvPr id="4" name="Slide Number Placeholder 3"/>
          <p:cNvSpPr>
            <a:spLocks noGrp="1"/>
          </p:cNvSpPr>
          <p:nvPr>
            <p:ph type="sldNum" sz="quarter" idx="5"/>
          </p:nvPr>
        </p:nvSpPr>
        <p:spPr/>
        <p:txBody>
          <a:bodyPr/>
          <a:lstStyle/>
          <a:p>
            <a:fld id="{BB4AEEE5-6015-4502-B927-683FF490A6C8}" type="slidenum">
              <a:rPr lang="en-US" smtClean="0"/>
              <a:t>15</a:t>
            </a:fld>
            <a:endParaRPr lang="en-US"/>
          </a:p>
        </p:txBody>
      </p:sp>
    </p:spTree>
    <p:extLst>
      <p:ext uri="{BB962C8B-B14F-4D97-AF65-F5344CB8AC3E}">
        <p14:creationId xmlns:p14="http://schemas.microsoft.com/office/powerpoint/2010/main" val="83959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Small groups report out on their discussion </a:t>
            </a:r>
          </a:p>
          <a:p>
            <a:endParaRPr lang="en-US" b="1" dirty="0"/>
          </a:p>
          <a:p>
            <a:endParaRPr lang="en-US" b="1" dirty="0"/>
          </a:p>
          <a:p>
            <a:r>
              <a:rPr lang="en-US" b="0" dirty="0"/>
              <a:t>Self-Reliant</a:t>
            </a:r>
          </a:p>
          <a:p>
            <a:r>
              <a:rPr lang="en-US" dirty="0"/>
              <a:t>Low rebound time (N4-)</a:t>
            </a:r>
          </a:p>
          <a:p>
            <a:r>
              <a:rPr lang="en-US" dirty="0"/>
              <a:t>High preference for taking charge (E4+)</a:t>
            </a:r>
          </a:p>
          <a:p>
            <a:r>
              <a:rPr lang="en-US" dirty="0"/>
              <a:t>High imagination and complexity (O1, 2+)</a:t>
            </a:r>
          </a:p>
          <a:p>
            <a:r>
              <a:rPr lang="en-US" dirty="0"/>
              <a:t>Low agreement – welcomes engagement (A2-)</a:t>
            </a:r>
          </a:p>
          <a:p>
            <a:r>
              <a:rPr lang="en-US" dirty="0"/>
              <a:t>Low perfectionism (C1-)</a:t>
            </a:r>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16</a:t>
            </a:fld>
            <a:endParaRPr lang="en-US"/>
          </a:p>
        </p:txBody>
      </p:sp>
    </p:spTree>
    <p:extLst>
      <p:ext uri="{BB962C8B-B14F-4D97-AF65-F5344CB8AC3E}">
        <p14:creationId xmlns:p14="http://schemas.microsoft.com/office/powerpoint/2010/main" val="1247849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Ask in large group for individuals to share </a:t>
            </a:r>
            <a:r>
              <a:rPr lang="en-US" b="0" dirty="0" err="1"/>
              <a:t>subtraits</a:t>
            </a:r>
            <a:r>
              <a:rPr lang="en-US" b="0" dirty="0"/>
              <a:t> related to resourceful</a:t>
            </a:r>
          </a:p>
          <a:p>
            <a:r>
              <a:rPr lang="en-US" b="0" dirty="0"/>
              <a:t>Resourceful</a:t>
            </a:r>
          </a:p>
          <a:p>
            <a:r>
              <a:rPr lang="en-US" b="0" dirty="0"/>
              <a:t>Low worry, intensity and interpretation (N 1,2,3-)</a:t>
            </a:r>
          </a:p>
          <a:p>
            <a:r>
              <a:rPr lang="en-US" b="0" dirty="0"/>
              <a:t>High warmth and trust of others (E1,5+)</a:t>
            </a:r>
          </a:p>
          <a:p>
            <a:r>
              <a:rPr lang="en-US" b="0" dirty="0"/>
              <a:t>High Complexity – seeks complexity (O2+)</a:t>
            </a:r>
          </a:p>
          <a:p>
            <a:r>
              <a:rPr lang="en-US" b="0" dirty="0"/>
              <a:t>High Perfectionism and high drive (C1,3+)</a:t>
            </a:r>
          </a:p>
          <a:p>
            <a:endParaRPr lang="en-US" b="0" dirty="0"/>
          </a:p>
        </p:txBody>
      </p:sp>
      <p:sp>
        <p:nvSpPr>
          <p:cNvPr id="4" name="Slide Number Placeholder 3"/>
          <p:cNvSpPr>
            <a:spLocks noGrp="1"/>
          </p:cNvSpPr>
          <p:nvPr>
            <p:ph type="sldNum" sz="quarter" idx="5"/>
          </p:nvPr>
        </p:nvSpPr>
        <p:spPr/>
        <p:txBody>
          <a:bodyPr/>
          <a:lstStyle/>
          <a:p>
            <a:fld id="{BB4AEEE5-6015-4502-B927-683FF490A6C8}" type="slidenum">
              <a:rPr lang="en-US" smtClean="0"/>
              <a:t>17</a:t>
            </a:fld>
            <a:endParaRPr lang="en-US"/>
          </a:p>
        </p:txBody>
      </p:sp>
    </p:spTree>
    <p:extLst>
      <p:ext uri="{BB962C8B-B14F-4D97-AF65-F5344CB8AC3E}">
        <p14:creationId xmlns:p14="http://schemas.microsoft.com/office/powerpoint/2010/main" val="159763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Hint: there are three </a:t>
            </a:r>
            <a:r>
              <a:rPr lang="en-US" b="0" dirty="0" err="1"/>
              <a:t>subtraits</a:t>
            </a:r>
            <a:r>
              <a:rPr lang="en-US" b="0" dirty="0"/>
              <a:t> that load onto Team Player</a:t>
            </a:r>
          </a:p>
          <a:p>
            <a:endParaRPr lang="en-US" b="1" dirty="0"/>
          </a:p>
          <a:p>
            <a:endParaRPr lang="en-US" b="1" dirty="0"/>
          </a:p>
          <a:p>
            <a:r>
              <a:rPr lang="en-US" dirty="0"/>
              <a:t>Low worry and intensity (N 1,2 –)</a:t>
            </a:r>
          </a:p>
          <a:p>
            <a:r>
              <a:rPr lang="en-US" dirty="0"/>
              <a:t>High Energy Mode (E3+) </a:t>
            </a:r>
          </a:p>
          <a:p>
            <a:r>
              <a:rPr lang="en-US" dirty="0"/>
              <a:t>Very high imagination, high complexity and change (O1++ 2,3+)</a:t>
            </a:r>
          </a:p>
          <a:p>
            <a:r>
              <a:rPr lang="en-US" dirty="0"/>
              <a:t>High Humility (A3+)</a:t>
            </a:r>
          </a:p>
          <a:p>
            <a:r>
              <a:rPr lang="en-US" dirty="0"/>
              <a:t>High perfectionism, drive and </a:t>
            </a:r>
            <a:r>
              <a:rPr lang="en-US" dirty="0" err="1"/>
              <a:t>methodicalness</a:t>
            </a:r>
            <a:r>
              <a:rPr lang="en-US" dirty="0"/>
              <a:t> (C 1, 3, 5+)</a:t>
            </a:r>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18</a:t>
            </a:fld>
            <a:endParaRPr lang="en-US"/>
          </a:p>
        </p:txBody>
      </p:sp>
    </p:spTree>
    <p:extLst>
      <p:ext uri="{BB962C8B-B14F-4D97-AF65-F5344CB8AC3E}">
        <p14:creationId xmlns:p14="http://schemas.microsoft.com/office/powerpoint/2010/main" val="1369274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two places where blends are available:</a:t>
            </a:r>
          </a:p>
          <a:p>
            <a:pPr marL="171450" indent="-171450">
              <a:buFont typeface="Arial" panose="020B0604020202020204" pitchFamily="34" charset="0"/>
              <a:buChar char="•"/>
            </a:pPr>
            <a:r>
              <a:rPr lang="en-US" dirty="0"/>
              <a:t>1. In the trait report (as we just learned)</a:t>
            </a:r>
          </a:p>
          <a:p>
            <a:pPr marL="171450" indent="-171450">
              <a:buFont typeface="Arial" panose="020B0604020202020204" pitchFamily="34" charset="0"/>
              <a:buChar char="•"/>
            </a:pPr>
            <a:r>
              <a:rPr lang="en-US" dirty="0"/>
              <a:t>2. As the central component of the Competency Report</a:t>
            </a:r>
          </a:p>
          <a:p>
            <a:pPr marL="171450" indent="-171450">
              <a:buFont typeface="Arial" panose="020B0604020202020204" pitchFamily="34" charset="0"/>
              <a:buChar char="•"/>
            </a:pPr>
            <a:r>
              <a:rPr lang="en-US" dirty="0"/>
              <a:t>The difference is, in the trait report, we consider blends as a way to understand an individual’s behavior.</a:t>
            </a:r>
          </a:p>
          <a:p>
            <a:pPr marL="171450" indent="-171450">
              <a:buFont typeface="Arial" panose="020B0604020202020204" pitchFamily="34" charset="0"/>
              <a:buChar char="•"/>
            </a:pPr>
            <a:r>
              <a:rPr lang="en-US" dirty="0"/>
              <a:t>In the Competency Report, the blends are already sorted and organized according to how they match with specific job competencies.</a:t>
            </a:r>
          </a:p>
          <a:p>
            <a:pPr marL="171450" indent="-171450">
              <a:buFont typeface="Arial" panose="020B0604020202020204" pitchFamily="34" charset="0"/>
              <a:buChar char="•"/>
            </a:pPr>
            <a:r>
              <a:rPr lang="en-US" dirty="0"/>
              <a:t>Remember that this is an indication of personal energy, not effectiveness</a:t>
            </a:r>
          </a:p>
        </p:txBody>
      </p:sp>
      <p:sp>
        <p:nvSpPr>
          <p:cNvPr id="4" name="Slide Number Placeholder 3"/>
          <p:cNvSpPr>
            <a:spLocks noGrp="1"/>
          </p:cNvSpPr>
          <p:nvPr>
            <p:ph type="sldNum" sz="quarter" idx="5"/>
          </p:nvPr>
        </p:nvSpPr>
        <p:spPr/>
        <p:txBody>
          <a:bodyPr/>
          <a:lstStyle/>
          <a:p>
            <a:fld id="{BB4AEEE5-6015-4502-B927-683FF490A6C8}" type="slidenum">
              <a:rPr lang="en-US" smtClean="0"/>
              <a:t>19</a:t>
            </a:fld>
            <a:endParaRPr lang="en-US"/>
          </a:p>
        </p:txBody>
      </p:sp>
    </p:spTree>
    <p:extLst>
      <p:ext uri="{BB962C8B-B14F-4D97-AF65-F5344CB8AC3E}">
        <p14:creationId xmlns:p14="http://schemas.microsoft.com/office/powerpoint/2010/main" val="249787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 Bring the concept home by explaining that blends and competencies are very similar in that they both have supporting subtrait infrastructure.</a:t>
            </a:r>
          </a:p>
          <a:p>
            <a:endParaRPr lang="en-US" b="0" dirty="0"/>
          </a:p>
        </p:txBody>
      </p:sp>
      <p:sp>
        <p:nvSpPr>
          <p:cNvPr id="4" name="Slide Number Placeholder 3"/>
          <p:cNvSpPr>
            <a:spLocks noGrp="1"/>
          </p:cNvSpPr>
          <p:nvPr>
            <p:ph type="sldNum" sz="quarter" idx="5"/>
          </p:nvPr>
        </p:nvSpPr>
        <p:spPr/>
        <p:txBody>
          <a:bodyPr/>
          <a:lstStyle/>
          <a:p>
            <a:fld id="{BB4AEEE5-6015-4502-B927-683FF490A6C8}" type="slidenum">
              <a:rPr lang="en-US" smtClean="0"/>
              <a:t>20</a:t>
            </a:fld>
            <a:endParaRPr lang="en-US"/>
          </a:p>
        </p:txBody>
      </p:sp>
    </p:spTree>
    <p:extLst>
      <p:ext uri="{BB962C8B-B14F-4D97-AF65-F5344CB8AC3E}">
        <p14:creationId xmlns:p14="http://schemas.microsoft.com/office/powerpoint/2010/main" val="372021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will do this is by:</a:t>
            </a:r>
          </a:p>
          <a:p>
            <a:pPr marL="171450" indent="-171450">
              <a:buFont typeface="Arial" panose="020B0604020202020204" pitchFamily="34" charset="0"/>
              <a:buChar char="•"/>
            </a:pPr>
            <a:r>
              <a:rPr lang="en-US" dirty="0"/>
              <a:t>Getting clear on what we mean when we talk about trait blends.  </a:t>
            </a:r>
          </a:p>
          <a:p>
            <a:pPr marL="171450" indent="-171450">
              <a:buFont typeface="Arial" panose="020B0604020202020204" pitchFamily="34" charset="0"/>
              <a:buChar char="•"/>
            </a:pPr>
            <a:r>
              <a:rPr lang="en-US" dirty="0"/>
              <a:t>Focusing on the way that trait blends together, and most importantly, the way they impact our behavior.</a:t>
            </a:r>
          </a:p>
          <a:p>
            <a:pPr marL="171450" indent="-171450">
              <a:buFont typeface="Arial" panose="020B0604020202020204" pitchFamily="34" charset="0"/>
              <a:buChar char="•"/>
            </a:pPr>
            <a:r>
              <a:rPr lang="en-US" dirty="0"/>
              <a:t>Doing some work in small groups identifying some common trait blends</a:t>
            </a:r>
          </a:p>
          <a:p>
            <a:pPr marL="171450" indent="-171450">
              <a:buFont typeface="Arial" panose="020B0604020202020204" pitchFamily="34" charset="0"/>
              <a:buChar char="•"/>
            </a:pPr>
            <a:r>
              <a:rPr lang="en-US" dirty="0"/>
              <a:t>Responding at the end to any questions you have and discussing next steps.</a:t>
            </a:r>
          </a:p>
        </p:txBody>
      </p:sp>
      <p:sp>
        <p:nvSpPr>
          <p:cNvPr id="4" name="Slide Number Placeholder 3"/>
          <p:cNvSpPr>
            <a:spLocks noGrp="1"/>
          </p:cNvSpPr>
          <p:nvPr>
            <p:ph type="sldNum" sz="quarter" idx="5"/>
          </p:nvPr>
        </p:nvSpPr>
        <p:spPr/>
        <p:txBody>
          <a:bodyPr/>
          <a:lstStyle/>
          <a:p>
            <a:fld id="{BB4AEEE5-6015-4502-B927-683FF490A6C8}" type="slidenum">
              <a:rPr lang="en-US" smtClean="0"/>
              <a:t>3</a:t>
            </a:fld>
            <a:endParaRPr lang="en-US"/>
          </a:p>
        </p:txBody>
      </p:sp>
    </p:spTree>
    <p:extLst>
      <p:ext uri="{BB962C8B-B14F-4D97-AF65-F5344CB8AC3E}">
        <p14:creationId xmlns:p14="http://schemas.microsoft.com/office/powerpoint/2010/main" val="1606718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Competency Report, each of the Competencies lists three identifiers that give us an idea of what that competency gets at.  For Effective Communication, here are the three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1682-217D-443E-B745-2B76EB0BD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683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what would you guess are the </a:t>
            </a:r>
            <a:r>
              <a:rPr lang="en-US" dirty="0" err="1"/>
              <a:t>subtraits</a:t>
            </a:r>
            <a:r>
              <a:rPr lang="en-US" dirty="0"/>
              <a:t> that load onto Effective Communication?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1682-217D-443E-B745-2B76EB0BD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8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Subtraits</a:t>
            </a:r>
            <a:r>
              <a:rPr lang="en-US" b="0" dirty="0"/>
              <a:t> that are high energy for Effective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N2: INTENSITY Low and moderate levels of Intensity provide the calm needed to maintain emotional control and avoid emotionally intense, counterproductive exchanges.</a:t>
            </a:r>
          </a:p>
          <a:p>
            <a:r>
              <a:rPr lang="en-US" dirty="0"/>
              <a:t>N3: INTERPRETATION Moderate levels of Interpretation provide the positive tone and optimism to handle challenging communications without ignoring serious concerns, potential derailments or other negative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E2: SOCIABILITY Moderate or high Sociability levels provide energy to engage with clients and stakeholders, understand their perspectives, and craft the contexts and messages supporting mutual understanding and shared goals. </a:t>
            </a:r>
          </a:p>
          <a:p>
            <a:r>
              <a:rPr lang="en-US" dirty="0"/>
              <a:t>A4: RESERVE Moderate levels of Reserve support strategic sharing of thoughts and opinions without providing too much information or interfering with others' expression. </a:t>
            </a:r>
          </a:p>
          <a:p>
            <a:r>
              <a:rPr lang="en-US" dirty="0"/>
              <a:t>C1: PERFECTIONISM Those with high levels of Perfectionism recognize that even subtle changes in wording (spoken or written) can dramatically impact relationships by creating or destroying critical common ground.</a:t>
            </a:r>
          </a:p>
          <a:p>
            <a:endParaRPr lang="en-US" dirty="0"/>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24</a:t>
            </a:fld>
            <a:endParaRPr lang="en-US"/>
          </a:p>
        </p:txBody>
      </p:sp>
    </p:spTree>
    <p:extLst>
      <p:ext uri="{BB962C8B-B14F-4D97-AF65-F5344CB8AC3E}">
        <p14:creationId xmlns:p14="http://schemas.microsoft.com/office/powerpoint/2010/main" val="448445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one more.  These are the three descriptors that help us understand the Competency called Vision.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1682-217D-443E-B745-2B76EB0BD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682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t>
            </a:r>
            <a:r>
              <a:rPr lang="en-US" dirty="0" err="1"/>
              <a:t>subtraits</a:t>
            </a:r>
            <a:r>
              <a:rPr lang="en-US" dirty="0"/>
              <a:t> would you think load onto Vision?</a:t>
            </a:r>
          </a:p>
        </p:txBody>
      </p:sp>
      <p:sp>
        <p:nvSpPr>
          <p:cNvPr id="4" name="Slide Number Placeholder 3"/>
          <p:cNvSpPr>
            <a:spLocks noGrp="1"/>
          </p:cNvSpPr>
          <p:nvPr>
            <p:ph type="sldNum" sz="quarter" idx="5"/>
          </p:nvPr>
        </p:nvSpPr>
        <p:spPr/>
        <p:txBody>
          <a:bodyPr/>
          <a:lstStyle/>
          <a:p>
            <a:fld id="{BB4AEEE5-6015-4502-B927-683FF490A6C8}" type="slidenum">
              <a:rPr lang="en-US" smtClean="0"/>
              <a:t>26</a:t>
            </a:fld>
            <a:endParaRPr lang="en-US"/>
          </a:p>
        </p:txBody>
      </p:sp>
    </p:spTree>
    <p:extLst>
      <p:ext uri="{BB962C8B-B14F-4D97-AF65-F5344CB8AC3E}">
        <p14:creationId xmlns:p14="http://schemas.microsoft.com/office/powerpoint/2010/main" val="588891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Subtraits</a:t>
            </a:r>
            <a:r>
              <a:rPr lang="en-US" b="0" dirty="0"/>
              <a:t> that are high energy for Vision:</a:t>
            </a:r>
          </a:p>
          <a:p>
            <a:r>
              <a:rPr lang="en-US" b="0" dirty="0"/>
              <a:t>N3: INTERPRETATION Low to midrange Interpretation scores generally allow people to scan for a broader array of ideas</a:t>
            </a:r>
          </a:p>
          <a:p>
            <a:r>
              <a:rPr lang="en-US" b="0" dirty="0"/>
              <a:t>E3: ENERGY MODE High Energy Mode scores support a focus on pace and action for the vision and strategic process.</a:t>
            </a:r>
          </a:p>
          <a:p>
            <a:r>
              <a:rPr lang="en-US" dirty="0"/>
              <a:t>O1: IMAGINATION High Imagination scores fuel ideation for strategic and visionary thinking</a:t>
            </a:r>
          </a:p>
          <a:p>
            <a:r>
              <a:rPr lang="en-US" dirty="0"/>
              <a:t>O2: COMPLEXITY People with high scores on Complexity have natural energy to foresee, consider and solve downstream business implications of potential strategies.</a:t>
            </a:r>
          </a:p>
          <a:p>
            <a:r>
              <a:rPr lang="en-US" dirty="0"/>
              <a:t>C6: DETAIL Low to midrange scores on Detail enable individuals to scan for details to consider in strategic action. This grounds and fortifies visionary processes with actionable components</a:t>
            </a:r>
          </a:p>
          <a:p>
            <a:endParaRPr lang="en-US" dirty="0"/>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27</a:t>
            </a:fld>
            <a:endParaRPr lang="en-US"/>
          </a:p>
        </p:txBody>
      </p:sp>
    </p:spTree>
    <p:extLst>
      <p:ext uri="{BB962C8B-B14F-4D97-AF65-F5344CB8AC3E}">
        <p14:creationId xmlns:p14="http://schemas.microsoft.com/office/powerpoint/2010/main" val="1626773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We spent a lot of time considering the way our traits and </a:t>
            </a:r>
            <a:r>
              <a:rPr lang="en-US" b="0" dirty="0" err="1"/>
              <a:t>subtraits</a:t>
            </a:r>
            <a:r>
              <a:rPr lang="en-US" b="0" dirty="0"/>
              <a:t> work together.</a:t>
            </a:r>
          </a:p>
          <a:p>
            <a:pPr marL="171450" indent="-171450">
              <a:buFont typeface="Arial" panose="020B0604020202020204" pitchFamily="34" charset="0"/>
              <a:buChar char="•"/>
            </a:pPr>
            <a:r>
              <a:rPr lang="en-US" b="0" dirty="0"/>
              <a:t>Doing so is essential to get the most out of your WorkPlace reports.</a:t>
            </a:r>
          </a:p>
          <a:p>
            <a:pPr marL="171450" indent="-171450">
              <a:buFont typeface="Arial" panose="020B0604020202020204" pitchFamily="34" charset="0"/>
              <a:buChar char="•"/>
            </a:pPr>
            <a:r>
              <a:rPr lang="en-US" b="0" dirty="0"/>
              <a:t>Questions?</a:t>
            </a:r>
          </a:p>
          <a:p>
            <a:pPr marL="171450" indent="-171450">
              <a:buFont typeface="Arial" panose="020B0604020202020204" pitchFamily="34" charset="0"/>
              <a:buChar char="•"/>
            </a:pPr>
            <a:r>
              <a:rPr lang="en-US" b="0" dirty="0"/>
              <a:t>Next steps</a:t>
            </a:r>
          </a:p>
          <a:p>
            <a:endParaRPr lang="en-US" dirty="0"/>
          </a:p>
          <a:p>
            <a:r>
              <a:rPr lang="en-US" dirty="0"/>
              <a:t>	So what for selection? Development? Teams?</a:t>
            </a:r>
          </a:p>
        </p:txBody>
      </p:sp>
      <p:sp>
        <p:nvSpPr>
          <p:cNvPr id="4" name="Slide Number Placeholder 3"/>
          <p:cNvSpPr>
            <a:spLocks noGrp="1"/>
          </p:cNvSpPr>
          <p:nvPr>
            <p:ph type="sldNum" sz="quarter" idx="5"/>
          </p:nvPr>
        </p:nvSpPr>
        <p:spPr/>
        <p:txBody>
          <a:bodyPr/>
          <a:lstStyle/>
          <a:p>
            <a:fld id="{BB4AEEE5-6015-4502-B927-683FF490A6C8}" type="slidenum">
              <a:rPr lang="en-US" smtClean="0"/>
              <a:t>28</a:t>
            </a:fld>
            <a:endParaRPr lang="en-US"/>
          </a:p>
        </p:txBody>
      </p:sp>
    </p:spTree>
    <p:extLst>
      <p:ext uri="{BB962C8B-B14F-4D97-AF65-F5344CB8AC3E}">
        <p14:creationId xmlns:p14="http://schemas.microsoft.com/office/powerpoint/2010/main" val="341503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29</a:t>
            </a:fld>
            <a:endParaRPr lang="en-US"/>
          </a:p>
        </p:txBody>
      </p:sp>
    </p:spTree>
    <p:extLst>
      <p:ext uri="{BB962C8B-B14F-4D97-AF65-F5344CB8AC3E}">
        <p14:creationId xmlns:p14="http://schemas.microsoft.com/office/powerpoint/2010/main" val="3798625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Consider HR department practices in the past (and unfortunately one that continues in some places now) that consider any challenge an individual faces as a training need.  Person A prefers working alone and does not seem interested in becoming a manager?  Send them to leadership training.  Person B needs time to bounce back from setbacks?  Make them read a book about resilience.                                                                                                                                                                                                                                                                                                                                                                       The Paradigm People Development Model is designed to look beyond training as the only answer for developing people.</a:t>
            </a:r>
          </a:p>
          <a:p>
            <a:r>
              <a:rPr lang="en-US"/>
              <a:t>Understanding the way your traits and subtraits blend helps you assess your behavioral competency strengths and challenges. </a:t>
            </a:r>
          </a:p>
          <a:p>
            <a:pPr marL="171450" indent="-171450">
              <a:buFont typeface="Arial" panose="020B0604020202020204" pitchFamily="34" charset="0"/>
              <a:buChar char="•"/>
            </a:pPr>
            <a:r>
              <a:rPr lang="en-US"/>
              <a:t>The goal is to help you create and maintain a state of enhanced concentration and energy.</a:t>
            </a:r>
          </a:p>
          <a:p>
            <a:endParaRPr lang="en-US"/>
          </a:p>
          <a:p>
            <a:r>
              <a:rPr lang="en-US"/>
              <a:t>By recognizing and acknowledging your behaviors and the natural energy around them, you can create habits that reinforce your strengths and find ways to reenergize you after draining tasks.</a:t>
            </a:r>
          </a:p>
          <a:p>
            <a:endParaRPr lang="en-US"/>
          </a:p>
          <a:p>
            <a:r>
              <a:rPr lang="en-US"/>
              <a:t>The PPD Model is designed to help you optimize your energy by identifying the subtraits related to each competency. The Competency Report quickly identifies traits that reinforce your behavioral tendencies and provide insight to traits where you need to seek additional support.</a:t>
            </a:r>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31</a:t>
            </a:fld>
            <a:endParaRPr lang="en-US"/>
          </a:p>
        </p:txBody>
      </p:sp>
    </p:spTree>
    <p:extLst>
      <p:ext uri="{BB962C8B-B14F-4D97-AF65-F5344CB8AC3E}">
        <p14:creationId xmlns:p14="http://schemas.microsoft.com/office/powerpoint/2010/main" val="148930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Patient</a:t>
            </a:r>
          </a:p>
          <a:p>
            <a:r>
              <a:rPr lang="en-US"/>
              <a:t>Low intensity, very low interpretation (N2, 3- -)</a:t>
            </a:r>
          </a:p>
          <a:p>
            <a:r>
              <a:rPr lang="en-US"/>
              <a:t>High warmth (E1+)</a:t>
            </a:r>
          </a:p>
          <a:p>
            <a:r>
              <a:rPr lang="en-US"/>
              <a:t>High others needs and humility, very high agreement (A1,3+ 2++)</a:t>
            </a:r>
          </a:p>
          <a:p>
            <a:r>
              <a:rPr lang="en-US"/>
              <a:t>High drive, concentration, and methodicalness (C 3,4,5+)</a:t>
            </a:r>
          </a:p>
          <a:p>
            <a:endParaRPr lang="en-US"/>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32</a:t>
            </a:fld>
            <a:endParaRPr lang="en-US"/>
          </a:p>
        </p:txBody>
      </p:sp>
    </p:spTree>
    <p:extLst>
      <p:ext uri="{BB962C8B-B14F-4D97-AF65-F5344CB8AC3E}">
        <p14:creationId xmlns:p14="http://schemas.microsoft.com/office/powerpoint/2010/main" val="299748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just shows the levels of mastery you can follow to get the most from your report</a:t>
            </a:r>
          </a:p>
          <a:p>
            <a:pPr marL="171450" indent="-171450">
              <a:buFont typeface="Arial" panose="020B0604020202020204" pitchFamily="34" charset="0"/>
              <a:buChar char="•"/>
            </a:pPr>
            <a:r>
              <a:rPr lang="en-US" dirty="0"/>
              <a:t>Understanding the five </a:t>
            </a:r>
            <a:r>
              <a:rPr lang="en-US" dirty="0" err="1"/>
              <a:t>supertraits</a:t>
            </a:r>
            <a:r>
              <a:rPr lang="en-US" dirty="0"/>
              <a:t> is an important first step (including where your scores come from and how they are presented against a normative base on the Trait continuum).</a:t>
            </a:r>
            <a:endParaRPr lang="en-US" dirty="0">
              <a:cs typeface="Calibri"/>
            </a:endParaRPr>
          </a:p>
          <a:p>
            <a:pPr marL="171450" indent="-171450">
              <a:buFont typeface="Arial" panose="020B0604020202020204" pitchFamily="34" charset="0"/>
              <a:buChar char="•"/>
            </a:pPr>
            <a:r>
              <a:rPr lang="en-US" dirty="0"/>
              <a:t>Digging into the </a:t>
            </a:r>
            <a:r>
              <a:rPr lang="en-US" dirty="0" err="1"/>
              <a:t>subtraits</a:t>
            </a:r>
            <a:r>
              <a:rPr lang="en-US" dirty="0"/>
              <a:t> gives us a much better and more detailed insight than Trait scores alone.</a:t>
            </a:r>
            <a:endParaRPr lang="en-US" dirty="0">
              <a:cs typeface="Calibri"/>
            </a:endParaRPr>
          </a:p>
          <a:p>
            <a:pPr marL="171450" indent="-171450">
              <a:buFont typeface="Arial" panose="020B0604020202020204" pitchFamily="34" charset="0"/>
              <a:buChar char="•"/>
            </a:pPr>
            <a:r>
              <a:rPr lang="en-US" dirty="0"/>
              <a:t>Where we want to get to today, is taking it to another level by understanding the way that traits and </a:t>
            </a:r>
            <a:r>
              <a:rPr lang="en-US" dirty="0" err="1"/>
              <a:t>subtraits</a:t>
            </a:r>
            <a:r>
              <a:rPr lang="en-US" dirty="0"/>
              <a:t> blend together to magnify or moderate each other.</a:t>
            </a:r>
            <a:endParaRPr lang="en-US" dirty="0">
              <a:cs typeface="Calibri"/>
            </a:endParaRPr>
          </a:p>
        </p:txBody>
      </p:sp>
      <p:sp>
        <p:nvSpPr>
          <p:cNvPr id="4" name="Slide Number Placeholder 3"/>
          <p:cNvSpPr>
            <a:spLocks noGrp="1"/>
          </p:cNvSpPr>
          <p:nvPr>
            <p:ph type="sldNum" sz="quarter" idx="5"/>
          </p:nvPr>
        </p:nvSpPr>
        <p:spPr/>
        <p:txBody>
          <a:bodyPr/>
          <a:lstStyle/>
          <a:p>
            <a:fld id="{BB4AEEE5-6015-4502-B927-683FF490A6C8}" type="slidenum">
              <a:rPr lang="en-US" smtClean="0"/>
              <a:t>4</a:t>
            </a:fld>
            <a:endParaRPr lang="en-US"/>
          </a:p>
        </p:txBody>
      </p:sp>
    </p:spTree>
    <p:extLst>
      <p:ext uri="{BB962C8B-B14F-4D97-AF65-F5344CB8AC3E}">
        <p14:creationId xmlns:p14="http://schemas.microsoft.com/office/powerpoint/2010/main" val="2121302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LD Notes: If use this, maybe choose a lion instead</a:t>
            </a:r>
          </a:p>
          <a:p>
            <a:r>
              <a:rPr lang="en-US" b="1"/>
              <a:t>Confrontational</a:t>
            </a:r>
          </a:p>
          <a:p>
            <a:r>
              <a:rPr lang="en-US"/>
              <a:t>High rebound time – needs time to bounce back (N4+)</a:t>
            </a:r>
          </a:p>
          <a:p>
            <a:r>
              <a:rPr lang="en-US"/>
              <a:t>Low score on change (O3-)</a:t>
            </a:r>
          </a:p>
          <a:p>
            <a:r>
              <a:rPr lang="en-US"/>
              <a:t>Low scores on agreement, humility and reserve (A2,3,4-)</a:t>
            </a:r>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33</a:t>
            </a:fld>
            <a:endParaRPr lang="en-US"/>
          </a:p>
        </p:txBody>
      </p:sp>
    </p:spTree>
    <p:extLst>
      <p:ext uri="{BB962C8B-B14F-4D97-AF65-F5344CB8AC3E}">
        <p14:creationId xmlns:p14="http://schemas.microsoft.com/office/powerpoint/2010/main" val="1637765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Confrontational</a:t>
            </a:r>
          </a:p>
          <a:p>
            <a:r>
              <a:rPr lang="en-US"/>
              <a:t>High rebound time – needs time to bounce back (N4+)</a:t>
            </a:r>
          </a:p>
          <a:p>
            <a:r>
              <a:rPr lang="en-US"/>
              <a:t>Low score on change (O3-)</a:t>
            </a:r>
          </a:p>
          <a:p>
            <a:r>
              <a:rPr lang="en-US"/>
              <a:t>Low scores on agreement, humility and reserve (A2,3,4-)</a:t>
            </a:r>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34</a:t>
            </a:fld>
            <a:endParaRPr lang="en-US"/>
          </a:p>
        </p:txBody>
      </p:sp>
    </p:spTree>
    <p:extLst>
      <p:ext uri="{BB962C8B-B14F-4D97-AF65-F5344CB8AC3E}">
        <p14:creationId xmlns:p14="http://schemas.microsoft.com/office/powerpoint/2010/main" val="1862642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Conflict Adverse</a:t>
            </a:r>
          </a:p>
          <a:p>
            <a:r>
              <a:rPr lang="en-US" b="0"/>
              <a:t>Someone with high interpretation and high rebound time  (</a:t>
            </a:r>
            <a:r>
              <a:rPr lang="en-US"/>
              <a:t>N34+)</a:t>
            </a:r>
          </a:p>
          <a:p>
            <a:r>
              <a:rPr lang="en-US"/>
              <a:t>Low Sociability and low Energy mode and high trust of others (E2,3- and 5+)</a:t>
            </a:r>
          </a:p>
          <a:p>
            <a:r>
              <a:rPr lang="en-US"/>
              <a:t>High Adapter, high humility (A1,4+) </a:t>
            </a:r>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35</a:t>
            </a:fld>
            <a:endParaRPr lang="en-US"/>
          </a:p>
        </p:txBody>
      </p:sp>
    </p:spTree>
    <p:extLst>
      <p:ext uri="{BB962C8B-B14F-4D97-AF65-F5344CB8AC3E}">
        <p14:creationId xmlns:p14="http://schemas.microsoft.com/office/powerpoint/2010/main" val="3995428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Bold</a:t>
            </a:r>
          </a:p>
          <a:p>
            <a:r>
              <a:rPr lang="en-US"/>
              <a:t>Low worry, low rebound time (N1,4-)</a:t>
            </a:r>
          </a:p>
          <a:p>
            <a:r>
              <a:rPr lang="en-US"/>
              <a:t>High energy mode, high tact (E 3, 6+)</a:t>
            </a:r>
          </a:p>
          <a:p>
            <a:r>
              <a:rPr lang="en-US"/>
              <a:t>Low humility, low reserve (A 3, 4-)</a:t>
            </a:r>
          </a:p>
          <a:p>
            <a:r>
              <a:rPr lang="en-US"/>
              <a:t>Low methodicalness (C5-)</a:t>
            </a:r>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36</a:t>
            </a:fld>
            <a:endParaRPr lang="en-US"/>
          </a:p>
        </p:txBody>
      </p:sp>
    </p:spTree>
    <p:extLst>
      <p:ext uri="{BB962C8B-B14F-4D97-AF65-F5344CB8AC3E}">
        <p14:creationId xmlns:p14="http://schemas.microsoft.com/office/powerpoint/2010/main" val="209484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LD NOTES: This slide should have the same format and teach content as the previous one for Approachability.</a:t>
            </a:r>
          </a:p>
          <a:p>
            <a:r>
              <a:rPr lang="en-US" b="1"/>
              <a:t>Confident </a:t>
            </a:r>
          </a:p>
          <a:p>
            <a:r>
              <a:rPr lang="en-US"/>
              <a:t>N1,3 - -</a:t>
            </a:r>
          </a:p>
          <a:p>
            <a:r>
              <a:rPr lang="en-US"/>
              <a:t>A4 - -</a:t>
            </a:r>
          </a:p>
          <a:p>
            <a:r>
              <a:rPr lang="en-US"/>
              <a:t>C1+</a:t>
            </a:r>
          </a:p>
          <a:p>
            <a:endParaRPr lang="en-US"/>
          </a:p>
          <a:p>
            <a:r>
              <a:rPr lang="en-US"/>
              <a:t>N1- - Low score on worry</a:t>
            </a:r>
          </a:p>
          <a:p>
            <a:r>
              <a:rPr lang="en-US"/>
              <a:t>N3- - low score on interpretation – “things will work out in most situations” – a get back on the horse (back on the bike… etc.)</a:t>
            </a:r>
          </a:p>
          <a:p>
            <a:r>
              <a:rPr lang="en-US"/>
              <a:t>A4 – low score on reserve – comfortable in front of a room and take any opportunity to get up and talk whether prepared or not</a:t>
            </a:r>
          </a:p>
          <a:p>
            <a:pPr algn="l"/>
            <a:r>
              <a:rPr lang="en-US"/>
              <a:t>C1+ </a:t>
            </a:r>
            <a:r>
              <a:rPr lang="en-US" sz="1800" b="0" i="0" u="none" strike="noStrike" baseline="0">
                <a:latin typeface="SegoeUI-Italic"/>
              </a:rPr>
              <a:t>“My work is a direct reflection of me. I take the extra time to get it 100% right. When I do make a mistake, I cringe. I expect the same from others.”</a:t>
            </a:r>
            <a:endParaRPr lang="en-US" i="0"/>
          </a:p>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37</a:t>
            </a:fld>
            <a:endParaRPr lang="en-US"/>
          </a:p>
        </p:txBody>
      </p:sp>
    </p:spTree>
    <p:extLst>
      <p:ext uri="{BB962C8B-B14F-4D97-AF65-F5344CB8AC3E}">
        <p14:creationId xmlns:p14="http://schemas.microsoft.com/office/powerpoint/2010/main" val="3375723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38</a:t>
            </a:fld>
            <a:endParaRPr lang="en-US"/>
          </a:p>
        </p:txBody>
      </p:sp>
    </p:spTree>
    <p:extLst>
      <p:ext uri="{BB962C8B-B14F-4D97-AF65-F5344CB8AC3E}">
        <p14:creationId xmlns:p14="http://schemas.microsoft.com/office/powerpoint/2010/main" val="2500246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4AEEE5-6015-4502-B927-683FF490A6C8}" type="slidenum">
              <a:rPr lang="en-US" smtClean="0"/>
              <a:t>39</a:t>
            </a:fld>
            <a:endParaRPr lang="en-US"/>
          </a:p>
        </p:txBody>
      </p:sp>
    </p:spTree>
    <p:extLst>
      <p:ext uri="{BB962C8B-B14F-4D97-AF65-F5344CB8AC3E}">
        <p14:creationId xmlns:p14="http://schemas.microsoft.com/office/powerpoint/2010/main" val="233928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092F87"/>
                </a:solidFill>
                <a:latin typeface="Raleway SemiBold"/>
              </a:rPr>
              <a:t>This is a basic definition of blends</a:t>
            </a:r>
          </a:p>
          <a:p>
            <a:pPr marL="171450" indent="-171450">
              <a:buFont typeface="Arial" panose="020B0604020202020204" pitchFamily="34" charset="0"/>
              <a:buChar char="•"/>
              <a:defRPr/>
            </a:pPr>
            <a:r>
              <a:rPr lang="en-US" sz="1200" i="0" dirty="0">
                <a:solidFill>
                  <a:srgbClr val="092F87"/>
                </a:solidFill>
                <a:latin typeface="Raleway SemiBold"/>
              </a:rPr>
              <a:t>It is the way that those traits work </a:t>
            </a:r>
            <a:r>
              <a:rPr lang="en-US" sz="1200" b="0" i="0" dirty="0">
                <a:solidFill>
                  <a:srgbClr val="092F87"/>
                </a:solidFill>
                <a:latin typeface="Raleway SemiBold"/>
              </a:rPr>
              <a:t>together</a:t>
            </a:r>
            <a:r>
              <a:rPr lang="en-US" sz="1200" i="0" dirty="0">
                <a:solidFill>
                  <a:srgbClr val="092F87"/>
                </a:solidFill>
                <a:latin typeface="Raleway SemiBold"/>
              </a:rPr>
              <a:t> that is important.</a:t>
            </a:r>
            <a:r>
              <a:rPr lang="en-US" dirty="0">
                <a:solidFill>
                  <a:srgbClr val="092F87"/>
                </a:solidFill>
                <a:latin typeface="Raleway SemiBold"/>
              </a:rPr>
              <a:t>  </a:t>
            </a:r>
            <a:endParaRPr lang="en-US" sz="1200" i="0" dirty="0">
              <a:solidFill>
                <a:srgbClr val="092F87"/>
              </a:solidFill>
              <a:latin typeface="Raleway SemiBold"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092F87"/>
                </a:solidFill>
                <a:latin typeface="Raleway SemiBold"/>
              </a:rPr>
              <a:t>Each trait, independent of the other, might result in different behaviors.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092F87"/>
                </a:solidFill>
                <a:latin typeface="Raleway SemiBold"/>
              </a:rPr>
              <a:t>When combined together, they can lead to patterns of behavior.</a:t>
            </a:r>
          </a:p>
          <a:p>
            <a:pPr marL="171450" indent="-171450">
              <a:buFont typeface="Arial" panose="020B0604020202020204" pitchFamily="34" charset="0"/>
              <a:buChar char="•"/>
              <a:defRPr/>
            </a:pPr>
            <a:r>
              <a:rPr lang="en-US" sz="1200" i="0" dirty="0">
                <a:solidFill>
                  <a:srgbClr val="092F87"/>
                </a:solidFill>
                <a:latin typeface="Raleway SemiBold"/>
              </a:rPr>
              <a:t>Just as a reminder, it is the way our personality traits manifest in behavior that others see.</a:t>
            </a:r>
            <a:r>
              <a:rPr lang="en-US" dirty="0">
                <a:solidFill>
                  <a:srgbClr val="092F87"/>
                </a:solidFill>
                <a:latin typeface="Raleway SemiBold"/>
              </a:rPr>
              <a:t> </a:t>
            </a:r>
            <a:r>
              <a:rPr lang="en-US" sz="1200" i="0" dirty="0">
                <a:solidFill>
                  <a:srgbClr val="092F87"/>
                </a:solidFill>
                <a:latin typeface="Raleway SemiBold"/>
              </a:rPr>
              <a:t> It is what they use to make decisions about us.</a:t>
            </a:r>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5</a:t>
            </a:fld>
            <a:endParaRPr lang="en-US"/>
          </a:p>
        </p:txBody>
      </p:sp>
    </p:spTree>
    <p:extLst>
      <p:ext uri="{BB962C8B-B14F-4D97-AF65-F5344CB8AC3E}">
        <p14:creationId xmlns:p14="http://schemas.microsoft.com/office/powerpoint/2010/main" val="65705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personalities are like recipes.  None of the ingredients exist in isolation.  </a:t>
            </a:r>
          </a:p>
          <a:p>
            <a:pPr marL="171450" indent="-171450">
              <a:buFont typeface="Arial" panose="020B0604020202020204" pitchFamily="34" charset="0"/>
              <a:buChar char="•"/>
            </a:pPr>
            <a:r>
              <a:rPr lang="en-US" dirty="0"/>
              <a:t>They are all blended together to create our unique personalities.  </a:t>
            </a:r>
          </a:p>
          <a:p>
            <a:pPr marL="171450" indent="-171450">
              <a:buFont typeface="Arial" panose="020B0604020202020204" pitchFamily="34" charset="0"/>
              <a:buChar char="•"/>
            </a:pPr>
            <a:r>
              <a:rPr lang="en-US" dirty="0"/>
              <a:t>Eggs don’t become a cake until they are combined with other ingredients</a:t>
            </a:r>
          </a:p>
          <a:p>
            <a:pPr marL="171450" indent="-171450">
              <a:buFont typeface="Arial" panose="020B0604020202020204" pitchFamily="34" charset="0"/>
              <a:buChar char="•"/>
            </a:pPr>
            <a:r>
              <a:rPr lang="en-US" dirty="0"/>
              <a:t>By the same token, High Perfectionism alone doesn’t tell the whole story.  What if it is combined with High Warmth?</a:t>
            </a:r>
            <a:endParaRPr lang="en-US" dirty="0">
              <a:cs typeface="Calibri"/>
            </a:endParaRPr>
          </a:p>
        </p:txBody>
      </p:sp>
      <p:sp>
        <p:nvSpPr>
          <p:cNvPr id="4" name="Slide Number Placeholder 3"/>
          <p:cNvSpPr>
            <a:spLocks noGrp="1"/>
          </p:cNvSpPr>
          <p:nvPr>
            <p:ph type="sldNum" sz="quarter" idx="5"/>
          </p:nvPr>
        </p:nvSpPr>
        <p:spPr/>
        <p:txBody>
          <a:bodyPr/>
          <a:lstStyle/>
          <a:p>
            <a:fld id="{2915A1F2-EB14-4AC8-8A90-67F8F7BE3B49}" type="slidenum">
              <a:rPr lang="en-US" smtClean="0"/>
              <a:t>6</a:t>
            </a:fld>
            <a:endParaRPr lang="en-US"/>
          </a:p>
        </p:txBody>
      </p:sp>
    </p:spTree>
    <p:extLst>
      <p:ext uri="{BB962C8B-B14F-4D97-AF65-F5344CB8AC3E}">
        <p14:creationId xmlns:p14="http://schemas.microsoft.com/office/powerpoint/2010/main" val="279294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this point, it is useful to look at some examples.  </a:t>
            </a:r>
          </a:p>
          <a:p>
            <a:pPr marL="171450" indent="-171450">
              <a:buFont typeface="Arial" panose="020B0604020202020204" pitchFamily="34" charset="0"/>
              <a:buChar char="•"/>
            </a:pPr>
            <a:r>
              <a:rPr lang="en-US" dirty="0"/>
              <a:t>Research studies* show that trait (and especially subtrait) blends are empirically linked to additional behaviors beyond the individual traits.  For example:</a:t>
            </a:r>
          </a:p>
          <a:p>
            <a:pPr marL="171450" indent="-171450">
              <a:buFont typeface="Arial" panose="020B0604020202020204" pitchFamily="34" charset="0"/>
              <a:buChar char="•"/>
            </a:pPr>
            <a:r>
              <a:rPr lang="en-US" dirty="0"/>
              <a:t>People with high Energy and high Drive are often described as Determined.</a:t>
            </a:r>
          </a:p>
          <a:p>
            <a:pPr marL="171450" indent="-171450">
              <a:buFont typeface="Arial" panose="020B0604020202020204" pitchFamily="34" charset="0"/>
              <a:buChar char="•"/>
            </a:pPr>
            <a:r>
              <a:rPr lang="en-US" dirty="0"/>
              <a:t>People with high Intensity and low Agreement are often described as Antagonistic.</a:t>
            </a:r>
          </a:p>
          <a:p>
            <a:pPr marL="171450" indent="-171450">
              <a:buFont typeface="Arial" panose="020B0604020202020204" pitchFamily="34" charset="0"/>
              <a:buChar char="•"/>
            </a:pPr>
            <a:r>
              <a:rPr lang="en-US" dirty="0"/>
              <a:t>People with high Warmth and high Sociability are often described as Friendly.</a:t>
            </a:r>
          </a:p>
          <a:p>
            <a:pPr marL="171450" indent="-171450">
              <a:buFont typeface="Arial" panose="020B0604020202020204" pitchFamily="34" charset="0"/>
              <a:buChar char="•"/>
            </a:pPr>
            <a:r>
              <a:rPr lang="en-US" dirty="0"/>
              <a:t>Determined, Antagonistic, and Friendly are not stand-alone </a:t>
            </a:r>
            <a:r>
              <a:rPr lang="en-US" dirty="0" err="1"/>
              <a:t>subtraits</a:t>
            </a:r>
            <a:r>
              <a:rPr lang="en-US" dirty="0"/>
              <a:t>, they are adjectives people use to describe the way they see those </a:t>
            </a:r>
            <a:r>
              <a:rPr lang="en-US" dirty="0" err="1"/>
              <a:t>subtraits</a:t>
            </a:r>
            <a:r>
              <a:rPr lang="en-US" dirty="0"/>
              <a:t> play out behaviorally in people.</a:t>
            </a:r>
          </a:p>
          <a:p>
            <a:pPr marL="171450" indent="-171450">
              <a:buFont typeface="Arial" panose="020B0604020202020204" pitchFamily="34" charset="0"/>
              <a:buChar char="•"/>
            </a:pPr>
            <a:r>
              <a:rPr lang="en-US" dirty="0"/>
              <a:t>This is why it is so important for us to understand the impact of trait blends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*from The Owner’s Manual for Personality at Work, 2</a:t>
            </a:r>
            <a:r>
              <a:rPr lang="en-US" baseline="30000" dirty="0"/>
              <a:t>nd</a:t>
            </a:r>
            <a:r>
              <a:rPr lang="en-US" dirty="0"/>
              <a:t> ed.  The research is also cited in the Trait Dictionary, a good resource for practitioners, located here in the </a:t>
            </a:r>
            <a:r>
              <a:rPr lang="en-US" b="0" i="0" u="none" strike="noStrike" dirty="0">
                <a:solidFill>
                  <a:srgbClr val="000000"/>
                </a:solidFill>
                <a:effectLst/>
                <a:latin typeface="Calibri" panose="020F0502020204030204" pitchFamily="34" charset="0"/>
              </a:rPr>
              <a:t>Practitioner Toolbox: </a:t>
            </a:r>
            <a:r>
              <a:rPr lang="en-US" b="0" i="0" u="sng" dirty="0">
                <a:solidFill>
                  <a:srgbClr val="0563C1"/>
                </a:solidFill>
                <a:effectLst/>
                <a:latin typeface="Calibri" panose="020F0502020204030204" pitchFamily="34" charset="0"/>
                <a:hlinkClick r:id="rId3"/>
              </a:rPr>
              <a:t>https://mydashboard.paradigmpersonality.com/consultant/toolbox</a:t>
            </a:r>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7</a:t>
            </a:fld>
            <a:endParaRPr lang="en-US"/>
          </a:p>
        </p:txBody>
      </p:sp>
    </p:spTree>
    <p:extLst>
      <p:ext uri="{BB962C8B-B14F-4D97-AF65-F5344CB8AC3E}">
        <p14:creationId xmlns:p14="http://schemas.microsoft.com/office/powerpoint/2010/main" val="92711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Blends take us deeper into the Big Five personality model.  It allows us to understand behavior in a much deeper fashion than by considering traits and subtraits in isolation.</a:t>
            </a:r>
          </a:p>
        </p:txBody>
      </p:sp>
      <p:sp>
        <p:nvSpPr>
          <p:cNvPr id="4" name="Slide Number Placeholder 3"/>
          <p:cNvSpPr>
            <a:spLocks noGrp="1"/>
          </p:cNvSpPr>
          <p:nvPr>
            <p:ph type="sldNum" sz="quarter" idx="5"/>
          </p:nvPr>
        </p:nvSpPr>
        <p:spPr/>
        <p:txBody>
          <a:bodyPr/>
          <a:lstStyle/>
          <a:p>
            <a:fld id="{BB4AEEE5-6015-4502-B927-683FF490A6C8}" type="slidenum">
              <a:rPr lang="en-US" smtClean="0"/>
              <a:t>8</a:t>
            </a:fld>
            <a:endParaRPr lang="en-US"/>
          </a:p>
        </p:txBody>
      </p:sp>
    </p:spTree>
    <p:extLst>
      <p:ext uri="{BB962C8B-B14F-4D97-AF65-F5344CB8AC3E}">
        <p14:creationId xmlns:p14="http://schemas.microsoft.com/office/powerpoint/2010/main" val="113108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solidFill>
                  <a:srgbClr val="092F87"/>
                </a:solidFill>
                <a:latin typeface="Raleway SemiBold"/>
              </a:rPr>
              <a:t>Traits and trait blends make up the recipe of our personality</a:t>
            </a:r>
            <a:endParaRPr lang="en-US" dirty="0">
              <a:latin typeface="Raleway SemiBold"/>
            </a:endParaRPr>
          </a:p>
          <a:p>
            <a:pPr marL="285750" indent="-285750">
              <a:buFont typeface="Arial"/>
              <a:buChar char="•"/>
            </a:pPr>
            <a:r>
              <a:rPr lang="en-US" sz="1200" dirty="0">
                <a:solidFill>
                  <a:srgbClr val="092F87"/>
                </a:solidFill>
                <a:latin typeface="Raleway SemiBold"/>
              </a:rPr>
              <a:t>Our personalities inform our behaviors</a:t>
            </a:r>
          </a:p>
          <a:p>
            <a:pPr marL="285750" indent="-285750">
              <a:buFont typeface="Arial"/>
              <a:buChar char="•"/>
            </a:pPr>
            <a:r>
              <a:rPr lang="en-US" sz="1200" dirty="0">
                <a:solidFill>
                  <a:srgbClr val="092F87"/>
                </a:solidFill>
                <a:latin typeface="Raleway SemiBold"/>
              </a:rPr>
              <a:t>Our behaviors are what we show the world—they are what people use to make decisions about us.</a:t>
            </a:r>
          </a:p>
          <a:p>
            <a:pPr marL="285750" indent="-2857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B4AEEE5-6015-4502-B927-683FF490A6C8}" type="slidenum">
              <a:rPr lang="en-US" smtClean="0"/>
              <a:t>9</a:t>
            </a:fld>
            <a:endParaRPr lang="en-US"/>
          </a:p>
        </p:txBody>
      </p:sp>
    </p:spTree>
    <p:extLst>
      <p:ext uri="{BB962C8B-B14F-4D97-AF65-F5344CB8AC3E}">
        <p14:creationId xmlns:p14="http://schemas.microsoft.com/office/powerpoint/2010/main" val="332040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092F87"/>
                </a:solidFill>
                <a:latin typeface="Raleway SemiBold" panose="020B0703030101060003" pitchFamily="34" charset="0"/>
              </a:rPr>
              <a:t>Think of someone whom you consider to be approachable.  What are some of the subtrait scores that you think apply  to this person?  (Optional, tell them that there are three—can help them focus)</a:t>
            </a:r>
          </a:p>
          <a:p>
            <a:pPr marL="171450" indent="-171450">
              <a:buFont typeface="Arial" panose="020B0604020202020204" pitchFamily="34" charset="0"/>
              <a:buChar char="•"/>
            </a:pPr>
            <a:r>
              <a:rPr lang="en-US" sz="1200" dirty="0">
                <a:solidFill>
                  <a:srgbClr val="092F87"/>
                </a:solidFill>
                <a:latin typeface="Raleway SemiBold" panose="020B0703030101060003" pitchFamily="34" charset="0"/>
              </a:rPr>
              <a:t>A</a:t>
            </a:r>
            <a:r>
              <a:rPr lang="en-US" sz="1200" b="0" i="0" u="none" strike="noStrike" baseline="0" dirty="0">
                <a:solidFill>
                  <a:srgbClr val="092F87"/>
                </a:solidFill>
                <a:latin typeface="Raleway SemiBold" panose="020B0703030101060003" pitchFamily="34" charset="0"/>
              </a:rPr>
              <a:t>n individual that is both warm (E1+) and sociable (E2+) and low in agreement (A1-) will feel much more approachable and less competitive than an individual that is lower in warmth and sociability. </a:t>
            </a:r>
          </a:p>
          <a:p>
            <a:pPr marL="171450" indent="-171450">
              <a:buFont typeface="Arial" panose="020B0604020202020204" pitchFamily="34" charset="0"/>
              <a:buChar char="•"/>
            </a:pPr>
            <a:r>
              <a:rPr lang="en-US" sz="1200" b="0" i="0" u="none" strike="noStrike" baseline="0" dirty="0">
                <a:solidFill>
                  <a:srgbClr val="092F87"/>
                </a:solidFill>
                <a:latin typeface="Raleway SemiBold" panose="020B0703030101060003" pitchFamily="34" charset="0"/>
              </a:rPr>
              <a:t>Since this is the first example you are working on, take some time here to answer questions and provide more detail to help people see the connection.</a:t>
            </a:r>
            <a:endParaRPr lang="en-US" sz="1200" dirty="0">
              <a:solidFill>
                <a:srgbClr val="092F87"/>
              </a:solidFill>
              <a:latin typeface="Raleway SemiBold" panose="020B0703030101060003" pitchFamily="34" charset="0"/>
            </a:endParaRPr>
          </a:p>
          <a:p>
            <a:endParaRPr lang="en-US" dirty="0"/>
          </a:p>
        </p:txBody>
      </p:sp>
      <p:sp>
        <p:nvSpPr>
          <p:cNvPr id="4" name="Slide Number Placeholder 3"/>
          <p:cNvSpPr>
            <a:spLocks noGrp="1"/>
          </p:cNvSpPr>
          <p:nvPr>
            <p:ph type="sldNum" sz="quarter" idx="5"/>
          </p:nvPr>
        </p:nvSpPr>
        <p:spPr/>
        <p:txBody>
          <a:bodyPr/>
          <a:lstStyle/>
          <a:p>
            <a:fld id="{BB4AEEE5-6015-4502-B927-683FF490A6C8}" type="slidenum">
              <a:rPr lang="en-US" smtClean="0"/>
              <a:t>10</a:t>
            </a:fld>
            <a:endParaRPr lang="en-US"/>
          </a:p>
        </p:txBody>
      </p:sp>
    </p:spTree>
    <p:extLst>
      <p:ext uri="{BB962C8B-B14F-4D97-AF65-F5344CB8AC3E}">
        <p14:creationId xmlns:p14="http://schemas.microsoft.com/office/powerpoint/2010/main" val="180568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BDA-0D81-287E-6F11-1849604C25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B7994-93FD-BFC3-6F25-2FF0CE394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069947-97CD-7E73-0A7A-7FAF414889D7}"/>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621BFDC5-422A-06CF-82E3-F8A27BFAB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522DB-2C3F-3B45-E064-B52047A23B54}"/>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271976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87DD-F3B4-1501-DC5E-8C3FD319A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DFC07-7109-0101-CF04-5AC08B8C8C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00275-AA8F-2EC2-5A9E-1597399816D7}"/>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7F78CB0A-389E-1C61-8CF6-5B98751AF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746F3-225D-7177-C390-4EFCDCAA58A6}"/>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408141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54AD1-A337-9C95-EC72-CF9B565D2B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95B999-2F72-C1D1-09C6-94AE6BB42A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4D8B1-5155-F9D8-7D1D-7021AA0D4691}"/>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DFCAD192-7907-88DE-4E66-BFA390595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BD129-E570-E92C-E8F9-9970DF4EAAB6}"/>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309512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AB34-E330-4E96-AF43-C78F5E9874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B96DA8-F2B2-46E2-8679-D3C62B0D5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254AA-C5E4-40B0-B18F-07FDCD83508E}"/>
              </a:ext>
            </a:extLst>
          </p:cNvPr>
          <p:cNvSpPr>
            <a:spLocks noGrp="1"/>
          </p:cNvSpPr>
          <p:nvPr>
            <p:ph type="dt" sz="half" idx="10"/>
          </p:nvPr>
        </p:nvSpPr>
        <p:spPr/>
        <p:txBody>
          <a:bodyPr/>
          <a:lstStyle/>
          <a:p>
            <a:fld id="{5751682C-EBBF-4A8A-8CA9-0BAC161C9CAF}" type="datetime1">
              <a:rPr lang="en-US" smtClean="0"/>
              <a:t>5/18/2023</a:t>
            </a:fld>
            <a:endParaRPr lang="en-US"/>
          </a:p>
        </p:txBody>
      </p:sp>
      <p:sp>
        <p:nvSpPr>
          <p:cNvPr id="6" name="Slide Number Placeholder 5">
            <a:extLst>
              <a:ext uri="{FF2B5EF4-FFF2-40B4-BE49-F238E27FC236}">
                <a16:creationId xmlns:a16="http://schemas.microsoft.com/office/drawing/2014/main" id="{DD9D628C-5D6F-4EA9-B8C9-27D605EA3ECF}"/>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3774809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50D5-82D6-47CB-9CC1-A36038835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EC478-BC2F-43FD-BD36-1BAF83E4E1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017A9-681C-4F48-B0FA-4F5A49AA830C}"/>
              </a:ext>
            </a:extLst>
          </p:cNvPr>
          <p:cNvSpPr>
            <a:spLocks noGrp="1"/>
          </p:cNvSpPr>
          <p:nvPr>
            <p:ph type="dt" sz="half" idx="10"/>
          </p:nvPr>
        </p:nvSpPr>
        <p:spPr/>
        <p:txBody>
          <a:bodyPr/>
          <a:lstStyle/>
          <a:p>
            <a:fld id="{7A025A02-F265-4B9A-8923-AB64E469A730}" type="datetime1">
              <a:rPr lang="en-US" smtClean="0"/>
              <a:t>5/18/2023</a:t>
            </a:fld>
            <a:endParaRPr lang="en-US"/>
          </a:p>
        </p:txBody>
      </p:sp>
      <p:sp>
        <p:nvSpPr>
          <p:cNvPr id="6" name="Slide Number Placeholder 5">
            <a:extLst>
              <a:ext uri="{FF2B5EF4-FFF2-40B4-BE49-F238E27FC236}">
                <a16:creationId xmlns:a16="http://schemas.microsoft.com/office/drawing/2014/main" id="{5E5F4A76-B460-40B2-92B8-7723587037FB}"/>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40132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99A3-2EE9-41BD-9895-B23996197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783A79-5AB0-4BC6-8466-565F215B7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9C1F7-C041-4061-BE2F-65B2504A934D}"/>
              </a:ext>
            </a:extLst>
          </p:cNvPr>
          <p:cNvSpPr>
            <a:spLocks noGrp="1"/>
          </p:cNvSpPr>
          <p:nvPr>
            <p:ph type="dt" sz="half" idx="10"/>
          </p:nvPr>
        </p:nvSpPr>
        <p:spPr/>
        <p:txBody>
          <a:bodyPr/>
          <a:lstStyle/>
          <a:p>
            <a:fld id="{0627C2F4-3997-422A-B73E-B18EFDA876D7}" type="datetime1">
              <a:rPr lang="en-US" smtClean="0"/>
              <a:t>5/18/2023</a:t>
            </a:fld>
            <a:endParaRPr lang="en-US"/>
          </a:p>
        </p:txBody>
      </p:sp>
      <p:sp>
        <p:nvSpPr>
          <p:cNvPr id="6" name="Slide Number Placeholder 5">
            <a:extLst>
              <a:ext uri="{FF2B5EF4-FFF2-40B4-BE49-F238E27FC236}">
                <a16:creationId xmlns:a16="http://schemas.microsoft.com/office/drawing/2014/main" id="{F75E405B-388B-40F3-9EBE-E68AD1F8EE10}"/>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173905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1E34-4FD3-4249-B932-0EC30A0C0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46BFE-4DAC-4C8C-83EA-69CB658625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E1313-7519-411E-A689-F549627DFD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30E3A4-07F5-4072-BC7F-C16516A49008}"/>
              </a:ext>
            </a:extLst>
          </p:cNvPr>
          <p:cNvSpPr>
            <a:spLocks noGrp="1"/>
          </p:cNvSpPr>
          <p:nvPr>
            <p:ph type="dt" sz="half" idx="10"/>
          </p:nvPr>
        </p:nvSpPr>
        <p:spPr/>
        <p:txBody>
          <a:bodyPr/>
          <a:lstStyle/>
          <a:p>
            <a:fld id="{CA2B4C02-7DAB-412D-A7B5-78AD46FA727C}" type="datetime1">
              <a:rPr lang="en-US" smtClean="0"/>
              <a:t>5/18/2023</a:t>
            </a:fld>
            <a:endParaRPr lang="en-US"/>
          </a:p>
        </p:txBody>
      </p:sp>
      <p:sp>
        <p:nvSpPr>
          <p:cNvPr id="7" name="Slide Number Placeholder 6">
            <a:extLst>
              <a:ext uri="{FF2B5EF4-FFF2-40B4-BE49-F238E27FC236}">
                <a16:creationId xmlns:a16="http://schemas.microsoft.com/office/drawing/2014/main" id="{A5FA8D31-3D18-4F80-A92E-8C49780603EF}"/>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108327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2D85-0124-43A9-8364-65784AF8E5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B0AA0-B611-4EBA-9835-778932E82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3450F0-2866-4E30-BE47-B398F80047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33B82C-8030-476D-8D86-466899697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E8207-3D83-46E9-B587-BC7EF3BDD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2D3D87-BA34-4D38-8178-950F365316C6}"/>
              </a:ext>
            </a:extLst>
          </p:cNvPr>
          <p:cNvSpPr>
            <a:spLocks noGrp="1"/>
          </p:cNvSpPr>
          <p:nvPr>
            <p:ph type="dt" sz="half" idx="10"/>
          </p:nvPr>
        </p:nvSpPr>
        <p:spPr/>
        <p:txBody>
          <a:bodyPr/>
          <a:lstStyle/>
          <a:p>
            <a:fld id="{63303AF8-2FE2-4EEF-A5BA-E18508CCD912}" type="datetime1">
              <a:rPr lang="en-US" smtClean="0"/>
              <a:t>5/18/2023</a:t>
            </a:fld>
            <a:endParaRPr lang="en-US"/>
          </a:p>
        </p:txBody>
      </p:sp>
      <p:sp>
        <p:nvSpPr>
          <p:cNvPr id="9" name="Slide Number Placeholder 8">
            <a:extLst>
              <a:ext uri="{FF2B5EF4-FFF2-40B4-BE49-F238E27FC236}">
                <a16:creationId xmlns:a16="http://schemas.microsoft.com/office/drawing/2014/main" id="{A811F91E-BBFC-409B-B234-87C36C8A556D}"/>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69513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72A8-197A-4D23-9002-87C6B02195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74574-5BD0-4FAE-BCFF-8D38AEA02AAA}"/>
              </a:ext>
            </a:extLst>
          </p:cNvPr>
          <p:cNvSpPr>
            <a:spLocks noGrp="1"/>
          </p:cNvSpPr>
          <p:nvPr>
            <p:ph type="dt" sz="half" idx="10"/>
          </p:nvPr>
        </p:nvSpPr>
        <p:spPr/>
        <p:txBody>
          <a:bodyPr/>
          <a:lstStyle/>
          <a:p>
            <a:fld id="{D14A259B-C35B-4A6C-8BA6-27C4C13BEF77}" type="datetime1">
              <a:rPr lang="en-US" smtClean="0"/>
              <a:t>5/18/2023</a:t>
            </a:fld>
            <a:endParaRPr lang="en-US"/>
          </a:p>
        </p:txBody>
      </p:sp>
      <p:sp>
        <p:nvSpPr>
          <p:cNvPr id="5" name="Slide Number Placeholder 4">
            <a:extLst>
              <a:ext uri="{FF2B5EF4-FFF2-40B4-BE49-F238E27FC236}">
                <a16:creationId xmlns:a16="http://schemas.microsoft.com/office/drawing/2014/main" id="{4FEC5479-67F0-4B19-B4C5-26DA0E57FF3F}"/>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4270783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17A1B-8748-4612-9586-0D2B8F1EAE93}"/>
              </a:ext>
            </a:extLst>
          </p:cNvPr>
          <p:cNvSpPr>
            <a:spLocks noGrp="1"/>
          </p:cNvSpPr>
          <p:nvPr>
            <p:ph type="dt" sz="half" idx="10"/>
          </p:nvPr>
        </p:nvSpPr>
        <p:spPr/>
        <p:txBody>
          <a:bodyPr/>
          <a:lstStyle/>
          <a:p>
            <a:fld id="{DC5947F3-8446-4A46-90B6-E6E1C5809E78}" type="datetime1">
              <a:rPr lang="en-US" smtClean="0"/>
              <a:t>5/18/2023</a:t>
            </a:fld>
            <a:endParaRPr lang="en-US"/>
          </a:p>
        </p:txBody>
      </p:sp>
      <p:sp>
        <p:nvSpPr>
          <p:cNvPr id="4" name="Slide Number Placeholder 3">
            <a:extLst>
              <a:ext uri="{FF2B5EF4-FFF2-40B4-BE49-F238E27FC236}">
                <a16:creationId xmlns:a16="http://schemas.microsoft.com/office/drawing/2014/main" id="{C3B3E31F-97C1-4B30-A6C0-37F744CFDAB4}"/>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278212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8CED0-A535-4A59-9907-515FE95FB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D3E7B-8468-42F0-872B-7FBF59F41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17505-4D4F-48CB-B5D8-355D7DA6E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FD1B2-E198-4317-AB39-89D593263062}"/>
              </a:ext>
            </a:extLst>
          </p:cNvPr>
          <p:cNvSpPr>
            <a:spLocks noGrp="1"/>
          </p:cNvSpPr>
          <p:nvPr>
            <p:ph type="dt" sz="half" idx="10"/>
          </p:nvPr>
        </p:nvSpPr>
        <p:spPr/>
        <p:txBody>
          <a:bodyPr/>
          <a:lstStyle/>
          <a:p>
            <a:fld id="{F50D02DB-19B9-47CC-A38E-A93A580419AF}" type="datetime1">
              <a:rPr lang="en-US" smtClean="0"/>
              <a:t>5/18/2023</a:t>
            </a:fld>
            <a:endParaRPr lang="en-US"/>
          </a:p>
        </p:txBody>
      </p:sp>
      <p:sp>
        <p:nvSpPr>
          <p:cNvPr id="7" name="Slide Number Placeholder 6">
            <a:extLst>
              <a:ext uri="{FF2B5EF4-FFF2-40B4-BE49-F238E27FC236}">
                <a16:creationId xmlns:a16="http://schemas.microsoft.com/office/drawing/2014/main" id="{89C622C3-0227-4D50-AB66-6F105C6B11A4}"/>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215073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C761-9DEA-8D48-FD53-FB2F8C5DE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97A4A-552C-FF15-224D-9D7275F6A7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80C8A-864E-18CA-4DD8-9B16CD6A7A70}"/>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4C77AED5-00E9-8985-C530-2E396D272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13359-5EF8-5960-BA2A-73F204DBA703}"/>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55195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8863-E64F-4035-9978-A1BA85855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313130-2088-4DB6-9D67-F0DCF70D0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3BCD97-55CE-4690-BAAE-3E57AB13D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E54FD-2C58-4107-BD5B-1E662B5D8BB0}"/>
              </a:ext>
            </a:extLst>
          </p:cNvPr>
          <p:cNvSpPr>
            <a:spLocks noGrp="1"/>
          </p:cNvSpPr>
          <p:nvPr>
            <p:ph type="dt" sz="half" idx="10"/>
          </p:nvPr>
        </p:nvSpPr>
        <p:spPr/>
        <p:txBody>
          <a:bodyPr/>
          <a:lstStyle/>
          <a:p>
            <a:fld id="{5E8F267C-7A32-465E-A034-1A523065BF67}" type="datetime1">
              <a:rPr lang="en-US" smtClean="0"/>
              <a:t>5/18/2023</a:t>
            </a:fld>
            <a:endParaRPr lang="en-US"/>
          </a:p>
        </p:txBody>
      </p:sp>
      <p:sp>
        <p:nvSpPr>
          <p:cNvPr id="7" name="Slide Number Placeholder 6">
            <a:extLst>
              <a:ext uri="{FF2B5EF4-FFF2-40B4-BE49-F238E27FC236}">
                <a16:creationId xmlns:a16="http://schemas.microsoft.com/office/drawing/2014/main" id="{F6D4C130-2C01-4826-B62C-0EA05B040A83}"/>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227500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9D08-F807-41E0-A0FC-0425F9D407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BAF312-0FB7-47C2-A144-AC7D5379D2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F8D85-37F2-4EF0-8E8E-7DAD55004C85}"/>
              </a:ext>
            </a:extLst>
          </p:cNvPr>
          <p:cNvSpPr>
            <a:spLocks noGrp="1"/>
          </p:cNvSpPr>
          <p:nvPr>
            <p:ph type="dt" sz="half" idx="10"/>
          </p:nvPr>
        </p:nvSpPr>
        <p:spPr/>
        <p:txBody>
          <a:bodyPr/>
          <a:lstStyle/>
          <a:p>
            <a:fld id="{48B3A7C0-799C-4733-A5B8-6ADA88CA49DE}" type="datetime1">
              <a:rPr lang="en-US" smtClean="0"/>
              <a:t>5/18/2023</a:t>
            </a:fld>
            <a:endParaRPr lang="en-US"/>
          </a:p>
        </p:txBody>
      </p:sp>
      <p:sp>
        <p:nvSpPr>
          <p:cNvPr id="6" name="Slide Number Placeholder 5">
            <a:extLst>
              <a:ext uri="{FF2B5EF4-FFF2-40B4-BE49-F238E27FC236}">
                <a16:creationId xmlns:a16="http://schemas.microsoft.com/office/drawing/2014/main" id="{3BA19615-1034-41E5-AD3B-0546A550F135}"/>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2147544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F1BC5-3437-4E61-AE7D-41346B2E26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0DB0EA-0EFF-447D-80A5-F1B0EEB9D6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9FDE1-19EA-41A9-9173-05A21F6ACA86}"/>
              </a:ext>
            </a:extLst>
          </p:cNvPr>
          <p:cNvSpPr>
            <a:spLocks noGrp="1"/>
          </p:cNvSpPr>
          <p:nvPr>
            <p:ph type="dt" sz="half" idx="10"/>
          </p:nvPr>
        </p:nvSpPr>
        <p:spPr/>
        <p:txBody>
          <a:bodyPr/>
          <a:lstStyle/>
          <a:p>
            <a:fld id="{AE2F3C8C-2028-43C7-B41B-4EFEB0FADD57}" type="datetime1">
              <a:rPr lang="en-US" smtClean="0"/>
              <a:t>5/18/2023</a:t>
            </a:fld>
            <a:endParaRPr lang="en-US"/>
          </a:p>
        </p:txBody>
      </p:sp>
      <p:sp>
        <p:nvSpPr>
          <p:cNvPr id="6" name="Slide Number Placeholder 5">
            <a:extLst>
              <a:ext uri="{FF2B5EF4-FFF2-40B4-BE49-F238E27FC236}">
                <a16:creationId xmlns:a16="http://schemas.microsoft.com/office/drawing/2014/main" id="{D3D59718-19A5-4E5C-949B-FD9137BBACC0}"/>
              </a:ext>
            </a:extLst>
          </p:cNvPr>
          <p:cNvSpPr>
            <a:spLocks noGrp="1"/>
          </p:cNvSpPr>
          <p:nvPr>
            <p:ph type="sldNum" sz="quarter" idx="12"/>
          </p:nvPr>
        </p:nvSpPr>
        <p:spPr>
          <a:xfrm>
            <a:off x="8610600" y="6356350"/>
            <a:ext cx="2743200" cy="365125"/>
          </a:xfrm>
          <a:prstGeom prst="rect">
            <a:avLst/>
          </a:prstGeom>
        </p:spPr>
        <p:txBody>
          <a:bodyPr/>
          <a:lstStyle/>
          <a:p>
            <a:fld id="{378065CB-FB05-43ED-AACC-D278257C8CC1}" type="slidenum">
              <a:rPr lang="en-US" smtClean="0"/>
              <a:t>‹#›</a:t>
            </a:fld>
            <a:endParaRPr lang="en-US"/>
          </a:p>
        </p:txBody>
      </p:sp>
    </p:spTree>
    <p:extLst>
      <p:ext uri="{BB962C8B-B14F-4D97-AF65-F5344CB8AC3E}">
        <p14:creationId xmlns:p14="http://schemas.microsoft.com/office/powerpoint/2010/main" val="826531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_new">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Tree>
    <p:extLst>
      <p:ext uri="{BB962C8B-B14F-4D97-AF65-F5344CB8AC3E}">
        <p14:creationId xmlns:p14="http://schemas.microsoft.com/office/powerpoint/2010/main" val="306431807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0"/>
            <a:ext cx="12192000" cy="6858000"/>
          </a:xfrm>
          <a:prstGeom prst="rect">
            <a:avLst/>
          </a:prstGeom>
        </p:spPr>
      </p:pic>
      <p:sp>
        <p:nvSpPr>
          <p:cNvPr id="2" name="Holder 2"/>
          <p:cNvSpPr>
            <a:spLocks noGrp="1"/>
          </p:cNvSpPr>
          <p:nvPr>
            <p:ph type="ctrTitle"/>
          </p:nvPr>
        </p:nvSpPr>
        <p:spPr>
          <a:xfrm>
            <a:off x="916939" y="26288"/>
            <a:ext cx="10358120" cy="190436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chemeClr val="bg1"/>
                </a:solidFill>
                <a:latin typeface="Trebuchet MS"/>
                <a:cs typeface="Trebuchet MS"/>
              </a:defRPr>
            </a:lvl1pPr>
          </a:lstStyle>
          <a:p>
            <a:pPr marL="12700">
              <a:spcBef>
                <a:spcPts val="55"/>
              </a:spcBef>
            </a:pPr>
            <a:r>
              <a:rPr lang="en-US" spc="-5"/>
              <a:t>© </a:t>
            </a:r>
            <a:r>
              <a:rPr lang="en-US"/>
              <a:t>PARADIGM</a:t>
            </a:r>
            <a:r>
              <a:rPr lang="en-US" spc="-40"/>
              <a:t> </a:t>
            </a:r>
            <a:r>
              <a:rPr lang="en-US"/>
              <a:t>PERSONALITY</a:t>
            </a:r>
            <a:r>
              <a:rPr lang="en-US" spc="-35"/>
              <a:t> </a:t>
            </a:r>
            <a:r>
              <a:rPr lang="en-US"/>
              <a:t>LABS.</a:t>
            </a:r>
            <a:r>
              <a:rPr lang="en-US" spc="-20"/>
              <a:t> </a:t>
            </a:r>
            <a:r>
              <a:rPr lang="en-US"/>
              <a:t>ALL</a:t>
            </a:r>
            <a:r>
              <a:rPr lang="en-US" spc="-30"/>
              <a:t> </a:t>
            </a:r>
            <a:r>
              <a:rPr lang="en-US"/>
              <a:t>RIGHTS</a:t>
            </a:r>
            <a:r>
              <a:rPr lang="en-US" spc="-35"/>
              <a:t> </a:t>
            </a:r>
            <a:r>
              <a:rPr lang="en-US"/>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ustDataLst>
      <p:tags r:id="rId1"/>
    </p:custDataLst>
    <p:extLst>
      <p:ext uri="{BB962C8B-B14F-4D97-AF65-F5344CB8AC3E}">
        <p14:creationId xmlns:p14="http://schemas.microsoft.com/office/powerpoint/2010/main" val="427191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02E86"/>
                </a:solidFill>
                <a:latin typeface="Trebuchet MS"/>
                <a:cs typeface="Trebuchet MS"/>
              </a:defRPr>
            </a:lvl1pPr>
          </a:lstStyle>
          <a:p>
            <a:pPr marL="12700">
              <a:lnSpc>
                <a:spcPct val="100000"/>
              </a:lnSpc>
              <a:spcBef>
                <a:spcPts val="55"/>
              </a:spcBef>
            </a:pPr>
            <a:r>
              <a:rPr spc="-5"/>
              <a:t>© </a:t>
            </a:r>
            <a:r>
              <a:t>PARADIGM</a:t>
            </a:r>
            <a:r>
              <a:rPr spc="-40"/>
              <a:t> </a:t>
            </a:r>
            <a:r>
              <a:t>PERSONALITY</a:t>
            </a:r>
            <a:r>
              <a:rPr spc="-35"/>
              <a:t> </a:t>
            </a:r>
            <a:r>
              <a:t>LABS.</a:t>
            </a:r>
            <a:r>
              <a:rPr spc="-20"/>
              <a:t> </a:t>
            </a:r>
            <a:r>
              <a:t>ALL</a:t>
            </a:r>
            <a:r>
              <a:rPr spc="-30"/>
              <a:t> </a:t>
            </a:r>
            <a:r>
              <a:t>RIGHTS</a:t>
            </a:r>
            <a:r>
              <a:rPr spc="-35"/>
              <a:t> </a:t>
            </a:r>
            <a:r>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ustDataLst>
      <p:tags r:id="rId1"/>
    </p:custDataLst>
    <p:extLst>
      <p:ext uri="{BB962C8B-B14F-4D97-AF65-F5344CB8AC3E}">
        <p14:creationId xmlns:p14="http://schemas.microsoft.com/office/powerpoint/2010/main" val="952186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chemeClr val="bg2"/>
                </a:solidFill>
                <a:latin typeface="Trebuchet MS"/>
                <a:cs typeface="Trebuchet MS"/>
              </a:defRPr>
            </a:lvl1pPr>
          </a:lstStyle>
          <a:p>
            <a:pPr marL="12700">
              <a:spcBef>
                <a:spcPts val="55"/>
              </a:spcBef>
            </a:pPr>
            <a:r>
              <a:rPr lang="en-US" spc="-5"/>
              <a:t>© </a:t>
            </a:r>
            <a:r>
              <a:rPr lang="en-US"/>
              <a:t>PARADIGM</a:t>
            </a:r>
            <a:r>
              <a:rPr lang="en-US" spc="-40"/>
              <a:t> </a:t>
            </a:r>
            <a:r>
              <a:rPr lang="en-US"/>
              <a:t>PERSONALITY</a:t>
            </a:r>
            <a:r>
              <a:rPr lang="en-US" spc="-35"/>
              <a:t> </a:t>
            </a:r>
            <a:r>
              <a:rPr lang="en-US"/>
              <a:t>LABS.</a:t>
            </a:r>
            <a:r>
              <a:rPr lang="en-US" spc="-20"/>
              <a:t> </a:t>
            </a:r>
            <a:r>
              <a:rPr lang="en-US"/>
              <a:t>ALL</a:t>
            </a:r>
            <a:r>
              <a:rPr lang="en-US" spc="-30"/>
              <a:t> </a:t>
            </a:r>
            <a:r>
              <a:rPr lang="en-US"/>
              <a:t>RIGHTS</a:t>
            </a:r>
            <a:r>
              <a:rPr lang="en-US" spc="-35"/>
              <a:t> </a:t>
            </a:r>
            <a:r>
              <a:rPr lang="en-US"/>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ustDataLst>
      <p:tags r:id="rId1"/>
    </p:custDataLst>
    <p:extLst>
      <p:ext uri="{BB962C8B-B14F-4D97-AF65-F5344CB8AC3E}">
        <p14:creationId xmlns:p14="http://schemas.microsoft.com/office/powerpoint/2010/main" val="989983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800" b="0" i="0">
                <a:solidFill>
                  <a:schemeClr val="bg2"/>
                </a:solidFill>
                <a:latin typeface="Trebuchet MS"/>
                <a:cs typeface="Trebuchet MS"/>
              </a:defRPr>
            </a:lvl1pPr>
          </a:lstStyle>
          <a:p>
            <a:pPr marL="12700">
              <a:spcBef>
                <a:spcPts val="55"/>
              </a:spcBef>
            </a:pPr>
            <a:r>
              <a:rPr lang="en-US" spc="-5"/>
              <a:t>© </a:t>
            </a:r>
            <a:r>
              <a:rPr lang="en-US"/>
              <a:t>PARADIGM</a:t>
            </a:r>
            <a:r>
              <a:rPr lang="en-US" spc="-40"/>
              <a:t> </a:t>
            </a:r>
            <a:r>
              <a:rPr lang="en-US"/>
              <a:t>PERSONALITY</a:t>
            </a:r>
            <a:r>
              <a:rPr lang="en-US" spc="-35"/>
              <a:t> </a:t>
            </a:r>
            <a:r>
              <a:rPr lang="en-US"/>
              <a:t>LABS.</a:t>
            </a:r>
            <a:r>
              <a:rPr lang="en-US" spc="-20"/>
              <a:t> </a:t>
            </a:r>
            <a:r>
              <a:rPr lang="en-US"/>
              <a:t>ALL</a:t>
            </a:r>
            <a:r>
              <a:rPr lang="en-US" spc="-30"/>
              <a:t> </a:t>
            </a:r>
            <a:r>
              <a:rPr lang="en-US"/>
              <a:t>RIGHTS</a:t>
            </a:r>
            <a:r>
              <a:rPr lang="en-US" spc="-35"/>
              <a:t> </a:t>
            </a:r>
            <a:r>
              <a:rPr lang="en-US"/>
              <a:t>RESERVED.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ustDataLst>
      <p:tags r:id="rId1"/>
    </p:custDataLst>
    <p:extLst>
      <p:ext uri="{BB962C8B-B14F-4D97-AF65-F5344CB8AC3E}">
        <p14:creationId xmlns:p14="http://schemas.microsoft.com/office/powerpoint/2010/main" val="244447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chemeClr val="bg2"/>
                </a:solidFill>
                <a:latin typeface="Trebuchet MS"/>
                <a:cs typeface="Trebuchet MS"/>
              </a:defRPr>
            </a:lvl1pPr>
          </a:lstStyle>
          <a:p>
            <a:pPr marL="12700">
              <a:spcBef>
                <a:spcPts val="55"/>
              </a:spcBef>
            </a:pPr>
            <a:r>
              <a:rPr lang="en-US" spc="-5"/>
              <a:t>© </a:t>
            </a:r>
            <a:r>
              <a:rPr lang="en-US"/>
              <a:t>PARADIGM</a:t>
            </a:r>
            <a:r>
              <a:rPr lang="en-US" spc="-40"/>
              <a:t> </a:t>
            </a:r>
            <a:r>
              <a:rPr lang="en-US"/>
              <a:t>PERSONALITY</a:t>
            </a:r>
            <a:r>
              <a:rPr lang="en-US" spc="-35"/>
              <a:t> </a:t>
            </a:r>
            <a:r>
              <a:rPr lang="en-US"/>
              <a:t>LABS.</a:t>
            </a:r>
            <a:r>
              <a:rPr lang="en-US" spc="-20"/>
              <a:t> </a:t>
            </a:r>
            <a:r>
              <a:rPr lang="en-US"/>
              <a:t>ALL</a:t>
            </a:r>
            <a:r>
              <a:rPr lang="en-US" spc="-30"/>
              <a:t> </a:t>
            </a:r>
            <a:r>
              <a:rPr lang="en-US"/>
              <a:t>RIGHTS</a:t>
            </a:r>
            <a:r>
              <a:rPr lang="en-US" spc="-35"/>
              <a:t> </a:t>
            </a:r>
            <a:r>
              <a:rPr lang="en-US"/>
              <a:t>RESERVED.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ustDataLst>
      <p:tags r:id="rId1"/>
    </p:custDataLst>
    <p:extLst>
      <p:ext uri="{BB962C8B-B14F-4D97-AF65-F5344CB8AC3E}">
        <p14:creationId xmlns:p14="http://schemas.microsoft.com/office/powerpoint/2010/main" val="263355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67C1-48ED-39AD-026E-4E67192B6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096BDD-B4D6-A3B4-D8E1-F385D98D0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FC8DD4-1827-7089-E2F3-676965023209}"/>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9F7FDB0E-8816-46B0-766B-5CD601219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13551-51F0-F158-0857-FBEB086D2497}"/>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124882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5433-3021-9842-6182-59739EFC9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5CB890-E4A0-6739-5CF2-41FA3ECF8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89548-5307-BA66-CB2F-B51C5FC66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1933E1-5D57-976E-3D47-1B86E9749515}"/>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6" name="Footer Placeholder 5">
            <a:extLst>
              <a:ext uri="{FF2B5EF4-FFF2-40B4-BE49-F238E27FC236}">
                <a16:creationId xmlns:a16="http://schemas.microsoft.com/office/drawing/2014/main" id="{EF20FEDA-BE0A-81F4-D9F5-263B54111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C9866-B00C-5A5D-75BF-CE61715981DA}"/>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354880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DA83-4390-AEAB-6917-8A0BF40D4F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1791F-3276-E3A4-0091-2C685662EC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6C498B-9E7F-0054-6024-89270F36F8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92C117-BF6B-C09B-1E5B-2B25B67F5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1B368-DCF5-329B-CC8E-5DE4EC11D2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668E0-BD76-9161-3B45-12B71B31CF72}"/>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8" name="Footer Placeholder 7">
            <a:extLst>
              <a:ext uri="{FF2B5EF4-FFF2-40B4-BE49-F238E27FC236}">
                <a16:creationId xmlns:a16="http://schemas.microsoft.com/office/drawing/2014/main" id="{0EE3B64E-8C2D-8FD7-6C1A-DB1D3E932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FDF94-94B1-9D61-FF5B-3F09594EF397}"/>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278706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AB86-A3CC-C99A-BA7E-298D42B0C4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851E1-AE94-EFA7-BCF8-0170E41BFE22}"/>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4" name="Footer Placeholder 3">
            <a:extLst>
              <a:ext uri="{FF2B5EF4-FFF2-40B4-BE49-F238E27FC236}">
                <a16:creationId xmlns:a16="http://schemas.microsoft.com/office/drawing/2014/main" id="{8AACE844-F807-B0FD-B5EA-2A3C365AD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8AA37-26A0-4B98-B383-5436ABC7C24E}"/>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264820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7436C-C3A8-B6D7-A533-2AB3B78D38E0}"/>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3" name="Footer Placeholder 2">
            <a:extLst>
              <a:ext uri="{FF2B5EF4-FFF2-40B4-BE49-F238E27FC236}">
                <a16:creationId xmlns:a16="http://schemas.microsoft.com/office/drawing/2014/main" id="{7881688B-5523-1E62-AD64-1D3100C035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2EACA-893E-03D6-98EF-B1D5E4E381BD}"/>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3429813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92FB-F98D-AAD0-7249-256B9251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39ACE-D1C4-97D1-D7D3-8F7EF8A9D9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8EBD3-467A-F48E-4145-5E6B29276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E0D2B-F31F-EDEC-2865-8A57BE296CC9}"/>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6" name="Footer Placeholder 5">
            <a:extLst>
              <a:ext uri="{FF2B5EF4-FFF2-40B4-BE49-F238E27FC236}">
                <a16:creationId xmlns:a16="http://schemas.microsoft.com/office/drawing/2014/main" id="{0BC532F7-F3CE-8BD6-173E-2798C0C60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54AFF-BFE4-ED54-CF6E-C9EEDE91A352}"/>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131373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96FF-519D-28FE-E2E3-C87EA1F9A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0DD2A8-48FC-D992-B7CB-4D1AFC8C7F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84B143-F77E-C359-E787-3B5677760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EF06A-44D8-D9C6-9CD2-9EA902D0ABAA}"/>
              </a:ext>
            </a:extLst>
          </p:cNvPr>
          <p:cNvSpPr>
            <a:spLocks noGrp="1"/>
          </p:cNvSpPr>
          <p:nvPr>
            <p:ph type="dt" sz="half" idx="10"/>
          </p:nvPr>
        </p:nvSpPr>
        <p:spPr/>
        <p:txBody>
          <a:bodyPr/>
          <a:lstStyle/>
          <a:p>
            <a:fld id="{AFECC4EB-AB67-41D5-877E-2553BCAF352B}" type="datetimeFigureOut">
              <a:rPr lang="en-US" smtClean="0"/>
              <a:t>5/18/2023</a:t>
            </a:fld>
            <a:endParaRPr lang="en-US"/>
          </a:p>
        </p:txBody>
      </p:sp>
      <p:sp>
        <p:nvSpPr>
          <p:cNvPr id="6" name="Footer Placeholder 5">
            <a:extLst>
              <a:ext uri="{FF2B5EF4-FFF2-40B4-BE49-F238E27FC236}">
                <a16:creationId xmlns:a16="http://schemas.microsoft.com/office/drawing/2014/main" id="{18C0BB3A-ADD1-DE12-9BCD-C6EDAD868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BA52FC-CDC9-09CA-473C-5B2BA8BD4870}"/>
              </a:ext>
            </a:extLst>
          </p:cNvPr>
          <p:cNvSpPr>
            <a:spLocks noGrp="1"/>
          </p:cNvSpPr>
          <p:nvPr>
            <p:ph type="sldNum" sz="quarter" idx="12"/>
          </p:nvPr>
        </p:nvSpPr>
        <p:spPr/>
        <p:txBody>
          <a:bodyPr/>
          <a:lstStyle/>
          <a:p>
            <a:fld id="{51163341-3B34-4D4B-AEFA-B39CC7C56B00}" type="slidenum">
              <a:rPr lang="en-US" smtClean="0"/>
              <a:t>‹#›</a:t>
            </a:fld>
            <a:endParaRPr lang="en-US"/>
          </a:p>
        </p:txBody>
      </p:sp>
    </p:spTree>
    <p:extLst>
      <p:ext uri="{BB962C8B-B14F-4D97-AF65-F5344CB8AC3E}">
        <p14:creationId xmlns:p14="http://schemas.microsoft.com/office/powerpoint/2010/main" val="195287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E1603-18A2-853F-5757-8EAF967AD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F38EEF-595A-D0C0-8F9E-A4E73CA7E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469B6-0BBD-0C87-0B38-E7260B474F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CC4EB-AB67-41D5-877E-2553BCAF352B}" type="datetimeFigureOut">
              <a:rPr lang="en-US" smtClean="0"/>
              <a:t>5/18/2023</a:t>
            </a:fld>
            <a:endParaRPr lang="en-US"/>
          </a:p>
        </p:txBody>
      </p:sp>
      <p:sp>
        <p:nvSpPr>
          <p:cNvPr id="5" name="Footer Placeholder 4">
            <a:extLst>
              <a:ext uri="{FF2B5EF4-FFF2-40B4-BE49-F238E27FC236}">
                <a16:creationId xmlns:a16="http://schemas.microsoft.com/office/drawing/2014/main" id="{823E24B9-D0E5-A3D9-ACF4-5851F7598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17D95-667B-2B06-3A7E-1AC87D6DC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63341-3B34-4D4B-AEFA-B39CC7C56B00}" type="slidenum">
              <a:rPr lang="en-US" smtClean="0"/>
              <a:t>‹#›</a:t>
            </a:fld>
            <a:endParaRPr lang="en-US"/>
          </a:p>
        </p:txBody>
      </p:sp>
    </p:spTree>
    <p:extLst>
      <p:ext uri="{BB962C8B-B14F-4D97-AF65-F5344CB8AC3E}">
        <p14:creationId xmlns:p14="http://schemas.microsoft.com/office/powerpoint/2010/main" val="3859046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4CA24-DDAD-4E09-9375-04CA28E82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E3127-047B-4220-93D0-7BE12302D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5BDC6-6E49-414A-AECE-45D0A5BE4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85407-16F9-4890-A524-AC7AEAFCA42E}" type="datetime1">
              <a:rPr lang="en-US" smtClean="0"/>
              <a:t>5/18/2023</a:t>
            </a:fld>
            <a:endParaRPr lang="en-US"/>
          </a:p>
        </p:txBody>
      </p:sp>
      <p:sp>
        <p:nvSpPr>
          <p:cNvPr id="7" name="Slide Number Placeholder 6">
            <a:extLst>
              <a:ext uri="{FF2B5EF4-FFF2-40B4-BE49-F238E27FC236}">
                <a16:creationId xmlns:a16="http://schemas.microsoft.com/office/drawing/2014/main" id="{2E0E425D-0245-4DEB-AF6C-6C102C838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42413-D00A-483D-A6F0-E613B0F6DE13}" type="slidenum">
              <a:rPr lang="en-US" smtClean="0"/>
              <a:t>‹#›</a:t>
            </a:fld>
            <a:endParaRPr lang="en-US"/>
          </a:p>
        </p:txBody>
      </p:sp>
    </p:spTree>
    <p:extLst>
      <p:ext uri="{BB962C8B-B14F-4D97-AF65-F5344CB8AC3E}">
        <p14:creationId xmlns:p14="http://schemas.microsoft.com/office/powerpoint/2010/main" val="55010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8" cstate="print"/>
          <a:stretch>
            <a:fillRect/>
          </a:stretch>
        </p:blipFill>
        <p:spPr>
          <a:xfrm>
            <a:off x="3279647" y="0"/>
            <a:ext cx="8912352" cy="4427220"/>
          </a:xfrm>
          <a:prstGeom prst="rect">
            <a:avLst/>
          </a:prstGeom>
        </p:spPr>
      </p:pic>
      <p:sp>
        <p:nvSpPr>
          <p:cNvPr id="18" name="bg object 18"/>
          <p:cNvSpPr/>
          <p:nvPr/>
        </p:nvSpPr>
        <p:spPr>
          <a:xfrm>
            <a:off x="11351976" y="468852"/>
            <a:ext cx="35560" cy="249554"/>
          </a:xfrm>
          <a:custGeom>
            <a:avLst/>
            <a:gdLst/>
            <a:ahLst/>
            <a:cxnLst/>
            <a:rect l="l" t="t" r="r" b="b"/>
            <a:pathLst>
              <a:path w="35559" h="249554">
                <a:moveTo>
                  <a:pt x="3663" y="0"/>
                </a:moveTo>
                <a:lnTo>
                  <a:pt x="0" y="6063"/>
                </a:lnTo>
                <a:lnTo>
                  <a:pt x="0" y="243075"/>
                </a:lnTo>
                <a:lnTo>
                  <a:pt x="3663" y="249139"/>
                </a:lnTo>
                <a:lnTo>
                  <a:pt x="12698" y="247634"/>
                </a:lnTo>
                <a:lnTo>
                  <a:pt x="24176" y="238314"/>
                </a:lnTo>
                <a:lnTo>
                  <a:pt x="35165" y="220936"/>
                </a:lnTo>
                <a:lnTo>
                  <a:pt x="35165" y="28201"/>
                </a:lnTo>
                <a:lnTo>
                  <a:pt x="24176" y="10825"/>
                </a:lnTo>
                <a:lnTo>
                  <a:pt x="12698" y="1506"/>
                </a:lnTo>
                <a:lnTo>
                  <a:pt x="3663" y="0"/>
                </a:lnTo>
                <a:close/>
              </a:path>
            </a:pathLst>
          </a:custGeom>
          <a:solidFill>
            <a:srgbClr val="002E86"/>
          </a:solidFill>
        </p:spPr>
        <p:txBody>
          <a:bodyPr wrap="square" lIns="0" tIns="0" rIns="0" bIns="0" rtlCol="0"/>
          <a:lstStyle/>
          <a:p>
            <a:endParaRPr/>
          </a:p>
        </p:txBody>
      </p:sp>
      <p:sp>
        <p:nvSpPr>
          <p:cNvPr id="19" name="bg object 19"/>
          <p:cNvSpPr/>
          <p:nvPr/>
        </p:nvSpPr>
        <p:spPr>
          <a:xfrm>
            <a:off x="11599430" y="467575"/>
            <a:ext cx="123825" cy="294005"/>
          </a:xfrm>
          <a:custGeom>
            <a:avLst/>
            <a:gdLst/>
            <a:ahLst/>
            <a:cxnLst/>
            <a:rect l="l" t="t" r="r" b="b"/>
            <a:pathLst>
              <a:path w="123825" h="294005">
                <a:moveTo>
                  <a:pt x="122428" y="270408"/>
                </a:moveTo>
                <a:lnTo>
                  <a:pt x="112560" y="274561"/>
                </a:lnTo>
                <a:lnTo>
                  <a:pt x="103047" y="271386"/>
                </a:lnTo>
                <a:lnTo>
                  <a:pt x="94767" y="263817"/>
                </a:lnTo>
                <a:lnTo>
                  <a:pt x="88557" y="254774"/>
                </a:lnTo>
                <a:lnTo>
                  <a:pt x="85953" y="252171"/>
                </a:lnTo>
                <a:lnTo>
                  <a:pt x="84658" y="249567"/>
                </a:lnTo>
                <a:lnTo>
                  <a:pt x="84658" y="248259"/>
                </a:lnTo>
                <a:lnTo>
                  <a:pt x="20840" y="137579"/>
                </a:lnTo>
                <a:lnTo>
                  <a:pt x="0" y="172732"/>
                </a:lnTo>
                <a:lnTo>
                  <a:pt x="59905" y="276910"/>
                </a:lnTo>
                <a:lnTo>
                  <a:pt x="87388" y="293585"/>
                </a:lnTo>
                <a:lnTo>
                  <a:pt x="98983" y="292544"/>
                </a:lnTo>
                <a:lnTo>
                  <a:pt x="106489" y="289445"/>
                </a:lnTo>
                <a:lnTo>
                  <a:pt x="113144" y="284403"/>
                </a:lnTo>
                <a:lnTo>
                  <a:pt x="118579" y="277888"/>
                </a:lnTo>
                <a:lnTo>
                  <a:pt x="122428" y="270408"/>
                </a:lnTo>
                <a:close/>
              </a:path>
              <a:path w="123825" h="294005">
                <a:moveTo>
                  <a:pt x="123723" y="4749"/>
                </a:moveTo>
                <a:lnTo>
                  <a:pt x="118046" y="0"/>
                </a:lnTo>
                <a:lnTo>
                  <a:pt x="108585" y="2946"/>
                </a:lnTo>
                <a:lnTo>
                  <a:pt x="97904" y="12979"/>
                </a:lnTo>
                <a:lnTo>
                  <a:pt x="88557" y="29489"/>
                </a:lnTo>
                <a:lnTo>
                  <a:pt x="88557" y="222224"/>
                </a:lnTo>
                <a:lnTo>
                  <a:pt x="97904" y="238950"/>
                </a:lnTo>
                <a:lnTo>
                  <a:pt x="108585" y="249567"/>
                </a:lnTo>
                <a:lnTo>
                  <a:pt x="118046" y="253352"/>
                </a:lnTo>
                <a:lnTo>
                  <a:pt x="123723" y="249567"/>
                </a:lnTo>
                <a:lnTo>
                  <a:pt x="123723" y="4749"/>
                </a:lnTo>
                <a:close/>
              </a:path>
            </a:pathLst>
          </a:custGeom>
          <a:solidFill>
            <a:srgbClr val="6CC049"/>
          </a:solidFill>
        </p:spPr>
        <p:txBody>
          <a:bodyPr wrap="square" lIns="0" tIns="0" rIns="0" bIns="0" rtlCol="0"/>
          <a:lstStyle/>
          <a:p>
            <a:endParaRPr/>
          </a:p>
        </p:txBody>
      </p:sp>
      <p:sp>
        <p:nvSpPr>
          <p:cNvPr id="20" name="bg object 20"/>
          <p:cNvSpPr/>
          <p:nvPr/>
        </p:nvSpPr>
        <p:spPr>
          <a:xfrm>
            <a:off x="11353266" y="425703"/>
            <a:ext cx="232410" cy="153670"/>
          </a:xfrm>
          <a:custGeom>
            <a:avLst/>
            <a:gdLst/>
            <a:ahLst/>
            <a:cxnLst/>
            <a:rect l="l" t="t" r="r" b="b"/>
            <a:pathLst>
              <a:path w="232409" h="153670">
                <a:moveTo>
                  <a:pt x="121132" y="118237"/>
                </a:moveTo>
                <a:lnTo>
                  <a:pt x="61214" y="16662"/>
                </a:lnTo>
                <a:lnTo>
                  <a:pt x="54038" y="8178"/>
                </a:lnTo>
                <a:lnTo>
                  <a:pt x="44780" y="2501"/>
                </a:lnTo>
                <a:lnTo>
                  <a:pt x="34290" y="0"/>
                </a:lnTo>
                <a:lnTo>
                  <a:pt x="23444" y="1028"/>
                </a:lnTo>
                <a:lnTo>
                  <a:pt x="15201" y="4902"/>
                </a:lnTo>
                <a:lnTo>
                  <a:pt x="8305" y="10477"/>
                </a:lnTo>
                <a:lnTo>
                  <a:pt x="3124" y="17513"/>
                </a:lnTo>
                <a:lnTo>
                  <a:pt x="0" y="25781"/>
                </a:lnTo>
                <a:lnTo>
                  <a:pt x="13804" y="20993"/>
                </a:lnTo>
                <a:lnTo>
                  <a:pt x="26377" y="29527"/>
                </a:lnTo>
                <a:lnTo>
                  <a:pt x="35534" y="41706"/>
                </a:lnTo>
                <a:lnTo>
                  <a:pt x="39077" y="47917"/>
                </a:lnTo>
                <a:lnTo>
                  <a:pt x="101600" y="153403"/>
                </a:lnTo>
                <a:lnTo>
                  <a:pt x="121132" y="118237"/>
                </a:lnTo>
                <a:close/>
              </a:path>
              <a:path w="232409" h="153670">
                <a:moveTo>
                  <a:pt x="231838" y="118237"/>
                </a:moveTo>
                <a:lnTo>
                  <a:pt x="218808" y="96100"/>
                </a:lnTo>
                <a:lnTo>
                  <a:pt x="211226" y="94246"/>
                </a:lnTo>
                <a:lnTo>
                  <a:pt x="204000" y="97891"/>
                </a:lnTo>
                <a:lnTo>
                  <a:pt x="197015" y="106172"/>
                </a:lnTo>
                <a:lnTo>
                  <a:pt x="190157" y="118237"/>
                </a:lnTo>
                <a:lnTo>
                  <a:pt x="210997" y="153403"/>
                </a:lnTo>
                <a:lnTo>
                  <a:pt x="231838" y="118237"/>
                </a:lnTo>
                <a:close/>
              </a:path>
            </a:pathLst>
          </a:custGeom>
          <a:solidFill>
            <a:srgbClr val="002E86"/>
          </a:solidFill>
        </p:spPr>
        <p:txBody>
          <a:bodyPr wrap="square" lIns="0" tIns="0" rIns="0" bIns="0" rtlCol="0"/>
          <a:lstStyle/>
          <a:p>
            <a:endParaRPr/>
          </a:p>
        </p:txBody>
      </p:sp>
      <p:sp>
        <p:nvSpPr>
          <p:cNvPr id="21" name="bg object 21"/>
          <p:cNvSpPr/>
          <p:nvPr/>
        </p:nvSpPr>
        <p:spPr>
          <a:xfrm>
            <a:off x="11509566" y="425694"/>
            <a:ext cx="212725" cy="261620"/>
          </a:xfrm>
          <a:custGeom>
            <a:avLst/>
            <a:gdLst/>
            <a:ahLst/>
            <a:cxnLst/>
            <a:rect l="l" t="t" r="r" b="b"/>
            <a:pathLst>
              <a:path w="212725" h="261620">
                <a:moveTo>
                  <a:pt x="177253" y="0"/>
                </a:moveTo>
                <a:lnTo>
                  <a:pt x="166385" y="2503"/>
                </a:lnTo>
                <a:lnTo>
                  <a:pt x="156983" y="8181"/>
                </a:lnTo>
                <a:lnTo>
                  <a:pt x="149781" y="16666"/>
                </a:lnTo>
                <a:lnTo>
                  <a:pt x="85960" y="126056"/>
                </a:lnTo>
                <a:lnTo>
                  <a:pt x="32562" y="215910"/>
                </a:lnTo>
                <a:lnTo>
                  <a:pt x="29855" y="220957"/>
                </a:lnTo>
                <a:lnTo>
                  <a:pt x="22630" y="231864"/>
                </a:lnTo>
                <a:lnTo>
                  <a:pt x="12231" y="242283"/>
                </a:lnTo>
                <a:lnTo>
                  <a:pt x="0" y="245863"/>
                </a:lnTo>
                <a:lnTo>
                  <a:pt x="5556" y="252151"/>
                </a:lnTo>
                <a:lnTo>
                  <a:pt x="12211" y="257096"/>
                </a:lnTo>
                <a:lnTo>
                  <a:pt x="19599" y="260332"/>
                </a:lnTo>
                <a:lnTo>
                  <a:pt x="27354" y="261492"/>
                </a:lnTo>
                <a:lnTo>
                  <a:pt x="36613" y="260312"/>
                </a:lnTo>
                <a:lnTo>
                  <a:pt x="44773" y="256933"/>
                </a:lnTo>
                <a:lnTo>
                  <a:pt x="51713" y="251602"/>
                </a:lnTo>
                <a:lnTo>
                  <a:pt x="57310" y="244562"/>
                </a:lnTo>
                <a:lnTo>
                  <a:pt x="119825" y="137774"/>
                </a:lnTo>
                <a:lnTo>
                  <a:pt x="178432" y="38805"/>
                </a:lnTo>
                <a:lnTo>
                  <a:pt x="184639" y="29973"/>
                </a:lnTo>
                <a:lnTo>
                  <a:pt x="192922" y="22851"/>
                </a:lnTo>
                <a:lnTo>
                  <a:pt x="202426" y="20125"/>
                </a:lnTo>
                <a:lnTo>
                  <a:pt x="210360" y="20125"/>
                </a:lnTo>
                <a:lnTo>
                  <a:pt x="208632" y="16239"/>
                </a:lnTo>
                <a:lnTo>
                  <a:pt x="203504" y="9341"/>
                </a:lnTo>
                <a:lnTo>
                  <a:pt x="196911" y="4151"/>
                </a:lnTo>
                <a:lnTo>
                  <a:pt x="188854" y="1037"/>
                </a:lnTo>
                <a:lnTo>
                  <a:pt x="177253" y="0"/>
                </a:lnTo>
                <a:close/>
              </a:path>
              <a:path w="212725" h="261620">
                <a:moveTo>
                  <a:pt x="210360" y="20125"/>
                </a:moveTo>
                <a:lnTo>
                  <a:pt x="202426" y="20125"/>
                </a:lnTo>
                <a:lnTo>
                  <a:pt x="212296" y="24481"/>
                </a:lnTo>
                <a:lnTo>
                  <a:pt x="210360" y="20125"/>
                </a:lnTo>
                <a:close/>
              </a:path>
            </a:pathLst>
          </a:custGeom>
          <a:solidFill>
            <a:srgbClr val="6CC049"/>
          </a:solidFill>
        </p:spPr>
        <p:txBody>
          <a:bodyPr wrap="square" lIns="0" tIns="0" rIns="0" bIns="0" rtlCol="0"/>
          <a:lstStyle/>
          <a:p>
            <a:endParaRPr/>
          </a:p>
        </p:txBody>
      </p:sp>
      <p:sp>
        <p:nvSpPr>
          <p:cNvPr id="22" name="bg object 22"/>
          <p:cNvSpPr/>
          <p:nvPr/>
        </p:nvSpPr>
        <p:spPr>
          <a:xfrm>
            <a:off x="11351976" y="495753"/>
            <a:ext cx="211454" cy="265430"/>
          </a:xfrm>
          <a:custGeom>
            <a:avLst/>
            <a:gdLst/>
            <a:ahLst/>
            <a:cxnLst/>
            <a:rect l="l" t="t" r="r" b="b"/>
            <a:pathLst>
              <a:path w="211454" h="265430">
                <a:moveTo>
                  <a:pt x="0" y="239615"/>
                </a:moveTo>
                <a:lnTo>
                  <a:pt x="36141" y="265396"/>
                </a:lnTo>
                <a:lnTo>
                  <a:pt x="46561" y="262893"/>
                </a:lnTo>
                <a:lnTo>
                  <a:pt x="55515" y="257216"/>
                </a:lnTo>
                <a:lnTo>
                  <a:pt x="62516" y="248731"/>
                </a:lnTo>
                <a:lnTo>
                  <a:pt x="64515" y="245272"/>
                </a:lnTo>
                <a:lnTo>
                  <a:pt x="10439" y="245272"/>
                </a:lnTo>
                <a:lnTo>
                  <a:pt x="0" y="239615"/>
                </a:lnTo>
                <a:close/>
              </a:path>
              <a:path w="211454" h="265430">
                <a:moveTo>
                  <a:pt x="184943" y="0"/>
                </a:moveTo>
                <a:lnTo>
                  <a:pt x="135452" y="53391"/>
                </a:lnTo>
                <a:lnTo>
                  <a:pt x="89865" y="130227"/>
                </a:lnTo>
                <a:lnTo>
                  <a:pt x="40374" y="217475"/>
                </a:lnTo>
                <a:lnTo>
                  <a:pt x="39072" y="221382"/>
                </a:lnTo>
                <a:lnTo>
                  <a:pt x="28388" y="235587"/>
                </a:lnTo>
                <a:lnTo>
                  <a:pt x="20024" y="242871"/>
                </a:lnTo>
                <a:lnTo>
                  <a:pt x="10439" y="245272"/>
                </a:lnTo>
                <a:lnTo>
                  <a:pt x="64515" y="245272"/>
                </a:lnTo>
                <a:lnTo>
                  <a:pt x="130239" y="131528"/>
                </a:lnTo>
                <a:lnTo>
                  <a:pt x="151079" y="96367"/>
                </a:lnTo>
                <a:lnTo>
                  <a:pt x="165404" y="70322"/>
                </a:lnTo>
                <a:lnTo>
                  <a:pt x="188464" y="31864"/>
                </a:lnTo>
                <a:lnTo>
                  <a:pt x="210991" y="11721"/>
                </a:lnTo>
                <a:lnTo>
                  <a:pt x="205638" y="7142"/>
                </a:lnTo>
                <a:lnTo>
                  <a:pt x="199431" y="3418"/>
                </a:lnTo>
                <a:lnTo>
                  <a:pt x="192492" y="915"/>
                </a:lnTo>
                <a:lnTo>
                  <a:pt x="184943" y="0"/>
                </a:lnTo>
                <a:close/>
              </a:path>
            </a:pathLst>
          </a:custGeom>
          <a:solidFill>
            <a:srgbClr val="002E86"/>
          </a:solidFill>
        </p:spPr>
        <p:txBody>
          <a:bodyPr wrap="square" lIns="0" tIns="0" rIns="0" bIns="0" rtlCol="0"/>
          <a:lstStyle/>
          <a:p>
            <a:endParaRPr/>
          </a:p>
        </p:txBody>
      </p:sp>
      <p:sp>
        <p:nvSpPr>
          <p:cNvPr id="23" name="bg object 23"/>
          <p:cNvSpPr/>
          <p:nvPr/>
        </p:nvSpPr>
        <p:spPr>
          <a:xfrm>
            <a:off x="11490031" y="605143"/>
            <a:ext cx="41910" cy="54610"/>
          </a:xfrm>
          <a:custGeom>
            <a:avLst/>
            <a:gdLst/>
            <a:ahLst/>
            <a:cxnLst/>
            <a:rect l="l" t="t" r="r" b="b"/>
            <a:pathLst>
              <a:path w="41909" h="54609">
                <a:moveTo>
                  <a:pt x="20839" y="0"/>
                </a:moveTo>
                <a:lnTo>
                  <a:pt x="0" y="35160"/>
                </a:lnTo>
                <a:lnTo>
                  <a:pt x="3907" y="40369"/>
                </a:lnTo>
                <a:lnTo>
                  <a:pt x="3907" y="41670"/>
                </a:lnTo>
                <a:lnTo>
                  <a:pt x="5208" y="41670"/>
                </a:lnTo>
                <a:lnTo>
                  <a:pt x="5208" y="42975"/>
                </a:lnTo>
                <a:lnTo>
                  <a:pt x="16402" y="54206"/>
                </a:lnTo>
                <a:lnTo>
                  <a:pt x="26375" y="53717"/>
                </a:lnTo>
                <a:lnTo>
                  <a:pt x="34881" y="45903"/>
                </a:lnTo>
                <a:lnTo>
                  <a:pt x="41679" y="35161"/>
                </a:lnTo>
                <a:lnTo>
                  <a:pt x="20839" y="0"/>
                </a:lnTo>
                <a:close/>
              </a:path>
            </a:pathLst>
          </a:custGeom>
          <a:solidFill>
            <a:srgbClr val="6CC049"/>
          </a:solidFill>
        </p:spPr>
        <p:txBody>
          <a:bodyPr wrap="square" lIns="0" tIns="0" rIns="0" bIns="0" rtlCol="0"/>
          <a:lstStyle/>
          <a:p>
            <a:endParaRPr/>
          </a:p>
        </p:txBody>
      </p:sp>
      <p:sp>
        <p:nvSpPr>
          <p:cNvPr id="2" name="Holder 2"/>
          <p:cNvSpPr>
            <a:spLocks noGrp="1"/>
          </p:cNvSpPr>
          <p:nvPr>
            <p:ph type="title"/>
          </p:nvPr>
        </p:nvSpPr>
        <p:spPr>
          <a:xfrm>
            <a:off x="1277238" y="736219"/>
            <a:ext cx="6093459" cy="1300480"/>
          </a:xfrm>
          <a:prstGeom prst="rect">
            <a:avLst/>
          </a:prstGeom>
        </p:spPr>
        <p:txBody>
          <a:bodyPr wrap="square" lIns="0" tIns="0" rIns="0" bIns="0">
            <a:spAutoFit/>
          </a:bodyPr>
          <a:lstStyle>
            <a:lvl1pPr>
              <a:defRPr sz="44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038725" y="6540331"/>
            <a:ext cx="2809875" cy="123111"/>
          </a:xfrm>
          <a:prstGeom prst="rect">
            <a:avLst/>
          </a:prstGeom>
        </p:spPr>
        <p:txBody>
          <a:bodyPr wrap="square" lIns="0" tIns="0" rIns="0" bIns="0">
            <a:spAutoFit/>
          </a:bodyPr>
          <a:lstStyle>
            <a:lvl1pPr>
              <a:defRPr sz="800" b="0" i="0">
                <a:solidFill>
                  <a:schemeClr val="bg2"/>
                </a:solidFill>
                <a:latin typeface="Trebuchet MS"/>
                <a:cs typeface="Trebuchet MS"/>
              </a:defRPr>
            </a:lvl1pPr>
          </a:lstStyle>
          <a:p>
            <a:pPr marL="12700">
              <a:spcBef>
                <a:spcPts val="55"/>
              </a:spcBef>
            </a:pPr>
            <a:r>
              <a:rPr lang="en-US" spc="-5"/>
              <a:t>© </a:t>
            </a:r>
            <a:r>
              <a:rPr lang="en-US"/>
              <a:t>PARADIGM</a:t>
            </a:r>
            <a:r>
              <a:rPr lang="en-US" spc="-40"/>
              <a:t> </a:t>
            </a:r>
            <a:r>
              <a:rPr lang="en-US"/>
              <a:t>PERSONALITY</a:t>
            </a:r>
            <a:r>
              <a:rPr lang="en-US" spc="-35"/>
              <a:t> </a:t>
            </a:r>
            <a:r>
              <a:rPr lang="en-US"/>
              <a:t>LABS.</a:t>
            </a:r>
            <a:r>
              <a:rPr lang="en-US" spc="-20"/>
              <a:t> </a:t>
            </a:r>
            <a:r>
              <a:rPr lang="en-US"/>
              <a:t>ALL</a:t>
            </a:r>
            <a:r>
              <a:rPr lang="en-US" spc="-30"/>
              <a:t> </a:t>
            </a:r>
            <a:r>
              <a:rPr lang="en-US"/>
              <a:t>RIGHTS</a:t>
            </a:r>
            <a:r>
              <a:rPr lang="en-US" spc="-35"/>
              <a:t> </a:t>
            </a:r>
            <a:r>
              <a:rPr lang="en-US"/>
              <a:t>RESERVED.</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ustDataLst>
      <p:tags r:id="rId7"/>
    </p:custDataLst>
    <p:extLst>
      <p:ext uri="{BB962C8B-B14F-4D97-AF65-F5344CB8AC3E}">
        <p14:creationId xmlns:p14="http://schemas.microsoft.com/office/powerpoint/2010/main" val="1474011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18/10/relationships/comments" Target="../comments/modernComment_171_3B62F51B.xml"/><Relationship Id="rId7"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oleObject" Target="../embeddings/oleObject1.bin"/><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ags" Target="../tags/tag9.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emf"/><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10.emf"/><Relationship Id="rId5" Type="http://schemas.openxmlformats.org/officeDocument/2006/relationships/image" Target="../media/image35.jpe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slide" Target="slide3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0.emf"/><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1836-48CB-0741-E514-006E0EE4C1BB}"/>
              </a:ext>
            </a:extLst>
          </p:cNvPr>
          <p:cNvSpPr>
            <a:spLocks noGrp="1"/>
          </p:cNvSpPr>
          <p:nvPr>
            <p:ph type="title"/>
          </p:nvPr>
        </p:nvSpPr>
        <p:spPr/>
        <p:txBody>
          <a:bodyPr/>
          <a:lstStyle/>
          <a:p>
            <a:r>
              <a:rPr lang="en-US" dirty="0">
                <a:solidFill>
                  <a:srgbClr val="092F87"/>
                </a:solidFill>
                <a:latin typeface="Raleway SemiBold"/>
              </a:rPr>
              <a:t>Trait Blends: Facilitator Guide</a:t>
            </a:r>
            <a:endParaRPr lang="en-US">
              <a:solidFill>
                <a:srgbClr val="092F87"/>
              </a:solidFill>
              <a:latin typeface="Raleway SemiBold"/>
              <a:cs typeface="Calibri Light"/>
            </a:endParaRPr>
          </a:p>
        </p:txBody>
      </p:sp>
      <p:sp>
        <p:nvSpPr>
          <p:cNvPr id="3" name="Content Placeholder 2">
            <a:extLst>
              <a:ext uri="{FF2B5EF4-FFF2-40B4-BE49-F238E27FC236}">
                <a16:creationId xmlns:a16="http://schemas.microsoft.com/office/drawing/2014/main" id="{DD2FD2F2-773F-E9D9-89BD-FBCBC7A3BD17}"/>
              </a:ext>
            </a:extLst>
          </p:cNvPr>
          <p:cNvSpPr>
            <a:spLocks noGrp="1"/>
          </p:cNvSpPr>
          <p:nvPr>
            <p:ph idx="1"/>
          </p:nvPr>
        </p:nvSpPr>
        <p:spPr/>
        <p:txBody>
          <a:bodyPr vert="horz" lIns="91440" tIns="45720" rIns="91440" bIns="45720" rtlCol="0" anchor="t">
            <a:noAutofit/>
          </a:bodyPr>
          <a:lstStyle/>
          <a:p>
            <a:pPr marL="0" indent="0">
              <a:buNone/>
            </a:pPr>
            <a:r>
              <a:rPr lang="en-US" sz="1400" dirty="0">
                <a:solidFill>
                  <a:srgbClr val="092F87"/>
                </a:solidFill>
                <a:latin typeface="Raleway"/>
              </a:rPr>
              <a:t>Purpose:</a:t>
            </a:r>
          </a:p>
          <a:p>
            <a:pPr marL="457200" lvl="1" indent="0">
              <a:buNone/>
            </a:pPr>
            <a:r>
              <a:rPr lang="en-US" sz="1400" dirty="0">
                <a:solidFill>
                  <a:srgbClr val="092F87"/>
                </a:solidFill>
                <a:latin typeface="Raleway"/>
              </a:rPr>
              <a:t>This PowerPoint deck is intended to be used to introduce participants to the concept of Trait Blends.  The intent is to help participants understand the dynamics of the way their traits and </a:t>
            </a:r>
            <a:r>
              <a:rPr lang="en-US" sz="1400" dirty="0" err="1">
                <a:solidFill>
                  <a:srgbClr val="092F87"/>
                </a:solidFill>
                <a:latin typeface="Raleway"/>
              </a:rPr>
              <a:t>supertraits</a:t>
            </a:r>
            <a:r>
              <a:rPr lang="en-US" sz="1400" dirty="0">
                <a:solidFill>
                  <a:srgbClr val="092F87"/>
                </a:solidFill>
                <a:latin typeface="Raleway"/>
              </a:rPr>
              <a:t> interact—leading to a deeper understanding of their results. </a:t>
            </a:r>
          </a:p>
          <a:p>
            <a:pPr marL="457200" lvl="1" indent="0">
              <a:buNone/>
            </a:pPr>
            <a:endParaRPr lang="en-US" sz="1400" dirty="0">
              <a:solidFill>
                <a:srgbClr val="092F87"/>
              </a:solidFill>
              <a:latin typeface="Raleway"/>
            </a:endParaRPr>
          </a:p>
          <a:p>
            <a:pPr marL="0" indent="0">
              <a:buNone/>
            </a:pPr>
            <a:r>
              <a:rPr lang="en-US" sz="1400" dirty="0">
                <a:solidFill>
                  <a:srgbClr val="092F87"/>
                </a:solidFill>
                <a:latin typeface="Raleway"/>
              </a:rPr>
              <a:t>Slide Notes:</a:t>
            </a:r>
          </a:p>
          <a:p>
            <a:pPr marL="457200" lvl="1" indent="0">
              <a:buNone/>
            </a:pPr>
            <a:r>
              <a:rPr lang="en-US" sz="1400" dirty="0">
                <a:solidFill>
                  <a:srgbClr val="092F87"/>
                </a:solidFill>
                <a:latin typeface="Raleway"/>
              </a:rPr>
              <a:t>Most of the slides contain facilitator notes. These are not scripts for you to follow word for word--rather they identify key points for each slide and offer suggestions for presentation.</a:t>
            </a:r>
          </a:p>
          <a:p>
            <a:pPr marL="0" indent="0">
              <a:buNone/>
            </a:pPr>
            <a:endParaRPr lang="en-US" sz="1400" dirty="0">
              <a:solidFill>
                <a:srgbClr val="092F87"/>
              </a:solidFill>
              <a:latin typeface="Raleway"/>
            </a:endParaRPr>
          </a:p>
          <a:p>
            <a:pPr marL="0" indent="0">
              <a:buNone/>
            </a:pPr>
            <a:r>
              <a:rPr lang="en-US" sz="1400" dirty="0">
                <a:solidFill>
                  <a:srgbClr val="092F87"/>
                </a:solidFill>
                <a:latin typeface="Raleway"/>
              </a:rPr>
              <a:t>Positioning:</a:t>
            </a:r>
          </a:p>
          <a:p>
            <a:pPr marL="457200" lvl="1" indent="0">
              <a:buNone/>
            </a:pPr>
            <a:r>
              <a:rPr lang="en-US" sz="1400" dirty="0">
                <a:solidFill>
                  <a:srgbClr val="092F87"/>
                </a:solidFill>
                <a:latin typeface="Raleway"/>
              </a:rPr>
              <a:t>This presentation should be used </a:t>
            </a:r>
            <a:r>
              <a:rPr lang="en-US" sz="1400" i="1" dirty="0">
                <a:solidFill>
                  <a:srgbClr val="092F87"/>
                </a:solidFill>
                <a:latin typeface="Raleway"/>
              </a:rPr>
              <a:t>after</a:t>
            </a:r>
            <a:r>
              <a:rPr lang="en-US" sz="1400" dirty="0">
                <a:solidFill>
                  <a:srgbClr val="092F87"/>
                </a:solidFill>
                <a:latin typeface="Raleway"/>
              </a:rPr>
              <a:t> the participants have received and reviewed their own Trait Report results and have a basic understanding of their results.</a:t>
            </a:r>
          </a:p>
          <a:p>
            <a:pPr marL="0" indent="0">
              <a:buNone/>
            </a:pPr>
            <a:endParaRPr lang="en-US" sz="1400" dirty="0">
              <a:solidFill>
                <a:srgbClr val="092F87"/>
              </a:solidFill>
              <a:latin typeface="Raleway"/>
            </a:endParaRPr>
          </a:p>
          <a:p>
            <a:pPr marL="0" indent="0">
              <a:buNone/>
            </a:pPr>
            <a:r>
              <a:rPr lang="en-US" sz="1400" dirty="0">
                <a:solidFill>
                  <a:srgbClr val="092F87"/>
                </a:solidFill>
                <a:latin typeface="Raleway"/>
              </a:rPr>
              <a:t>Time Required:</a:t>
            </a:r>
          </a:p>
          <a:p>
            <a:pPr marL="457200" lvl="1" indent="0">
              <a:buNone/>
            </a:pPr>
            <a:r>
              <a:rPr lang="en-US" sz="1400" dirty="0">
                <a:solidFill>
                  <a:srgbClr val="092F87"/>
                </a:solidFill>
                <a:latin typeface="Raleway"/>
              </a:rPr>
              <a:t>The full presentation can be delivered in a one-hour module including the small group activities.  If necessary, the module can be shortened to approximately 30 minutes by:</a:t>
            </a:r>
          </a:p>
          <a:p>
            <a:pPr lvl="1"/>
            <a:r>
              <a:rPr lang="en-US" sz="1400" dirty="0">
                <a:solidFill>
                  <a:srgbClr val="092F87"/>
                </a:solidFill>
                <a:latin typeface="Raleway"/>
              </a:rPr>
              <a:t>Eliminating the small group activities and discussions</a:t>
            </a:r>
          </a:p>
          <a:p>
            <a:pPr lvl="1"/>
            <a:r>
              <a:rPr lang="en-US" sz="1400" dirty="0">
                <a:solidFill>
                  <a:srgbClr val="092F87"/>
                </a:solidFill>
                <a:latin typeface="Raleway"/>
              </a:rPr>
              <a:t>Ending the module after slide 18 and excluding the discussion of the Competency Report.</a:t>
            </a:r>
          </a:p>
          <a:p>
            <a:pPr marL="0" indent="0">
              <a:buNone/>
            </a:pPr>
            <a:endParaRPr lang="en-US" sz="1400" dirty="0">
              <a:solidFill>
                <a:srgbClr val="092F87"/>
              </a:solidFill>
              <a:latin typeface="Raleway"/>
            </a:endParaRPr>
          </a:p>
        </p:txBody>
      </p:sp>
    </p:spTree>
    <p:extLst>
      <p:ext uri="{BB962C8B-B14F-4D97-AF65-F5344CB8AC3E}">
        <p14:creationId xmlns:p14="http://schemas.microsoft.com/office/powerpoint/2010/main" val="293818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uple of women smiling&#10;&#10;Description automatically generated with low confidence">
            <a:extLst>
              <a:ext uri="{FF2B5EF4-FFF2-40B4-BE49-F238E27FC236}">
                <a16:creationId xmlns:a16="http://schemas.microsoft.com/office/drawing/2014/main" id="{F8EE0263-C1F2-E5DE-16D9-AF4E2D4565E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694"/>
          <a:stretch/>
        </p:blipFill>
        <p:spPr>
          <a:xfrm>
            <a:off x="0" y="0"/>
            <a:ext cx="12202040" cy="6708583"/>
          </a:xfrm>
          <a:prstGeom prst="rect">
            <a:avLst/>
          </a:prstGeom>
        </p:spPr>
      </p:pic>
      <p:sp>
        <p:nvSpPr>
          <p:cNvPr id="5" name="Rectangle 4">
            <a:extLst>
              <a:ext uri="{FF2B5EF4-FFF2-40B4-BE49-F238E27FC236}">
                <a16:creationId xmlns:a16="http://schemas.microsoft.com/office/drawing/2014/main" id="{197A37DB-1721-ACA9-F73D-F9FA839D66DD}"/>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609D9E-FD8E-379F-DAE2-E2211E79BC23}"/>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7" name="Rectangle 6">
            <a:extLst>
              <a:ext uri="{FF2B5EF4-FFF2-40B4-BE49-F238E27FC236}">
                <a16:creationId xmlns:a16="http://schemas.microsoft.com/office/drawing/2014/main" id="{609C5E63-7466-0AB5-35E2-29DB26AA97E9}"/>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CC100B-0A9E-3601-82D0-21675A08AABA}"/>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Approachable</a:t>
            </a:r>
          </a:p>
        </p:txBody>
      </p:sp>
      <p:sp>
        <p:nvSpPr>
          <p:cNvPr id="9" name="TextBox 8">
            <a:extLst>
              <a:ext uri="{FF2B5EF4-FFF2-40B4-BE49-F238E27FC236}">
                <a16:creationId xmlns:a16="http://schemas.microsoft.com/office/drawing/2014/main" id="{27969D94-FD82-4E44-D3E3-DE880DC38231}"/>
              </a:ext>
            </a:extLst>
          </p:cNvPr>
          <p:cNvSpPr txBox="1"/>
          <p:nvPr/>
        </p:nvSpPr>
        <p:spPr>
          <a:xfrm>
            <a:off x="6018695" y="2821341"/>
            <a:ext cx="4729259" cy="1815882"/>
          </a:xfrm>
          <a:prstGeom prst="rect">
            <a:avLst/>
          </a:prstGeom>
          <a:noFill/>
        </p:spPr>
        <p:txBody>
          <a:bodyPr wrap="square" lIns="91440" tIns="45720" rIns="91440" bIns="45720" rtlCol="0" anchor="t">
            <a:spAutoFit/>
          </a:bodyPr>
          <a:lstStyle/>
          <a:p>
            <a:r>
              <a:rPr lang="en-US" sz="2800">
                <a:solidFill>
                  <a:srgbClr val="092F87"/>
                </a:solidFill>
                <a:latin typeface="Raleway SemiBold"/>
              </a:rPr>
              <a:t>E1+ 	High Warmth</a:t>
            </a:r>
          </a:p>
          <a:p>
            <a:r>
              <a:rPr lang="en-US" sz="2800">
                <a:solidFill>
                  <a:srgbClr val="092F87"/>
                </a:solidFill>
                <a:latin typeface="Raleway SemiBold"/>
              </a:rPr>
              <a:t>E2+	High Sociability</a:t>
            </a:r>
          </a:p>
          <a:p>
            <a:r>
              <a:rPr lang="en-US" sz="2800">
                <a:solidFill>
                  <a:srgbClr val="092F87"/>
                </a:solidFill>
                <a:latin typeface="Raleway SemiBold"/>
              </a:rPr>
              <a:t>A1+	High Others’ Needs</a:t>
            </a:r>
          </a:p>
          <a:p>
            <a:r>
              <a:rPr lang="en-US" sz="2800">
                <a:solidFill>
                  <a:srgbClr val="092F87"/>
                </a:solidFill>
                <a:latin typeface="Raleway SemiBold"/>
              </a:rPr>
              <a:t>E5+ 	High Trust of Others</a:t>
            </a:r>
          </a:p>
        </p:txBody>
      </p:sp>
      <p:sp>
        <p:nvSpPr>
          <p:cNvPr id="11" name="TextBox 10">
            <a:extLst>
              <a:ext uri="{FF2B5EF4-FFF2-40B4-BE49-F238E27FC236}">
                <a16:creationId xmlns:a16="http://schemas.microsoft.com/office/drawing/2014/main" id="{FB85A63D-7211-BE0D-2395-29D9A05FBED3}"/>
              </a:ext>
            </a:extLst>
          </p:cNvPr>
          <p:cNvSpPr txBox="1"/>
          <p:nvPr/>
        </p:nvSpPr>
        <p:spPr>
          <a:xfrm>
            <a:off x="1895017" y="592856"/>
            <a:ext cx="9353554" cy="723275"/>
          </a:xfrm>
          <a:prstGeom prst="rect">
            <a:avLst/>
          </a:prstGeom>
          <a:noFill/>
        </p:spPr>
        <p:txBody>
          <a:bodyPr wrap="square" rtlCol="0">
            <a:spAutoFit/>
          </a:bodyPr>
          <a:lstStyle/>
          <a:p>
            <a:r>
              <a:rPr lang="en-US" sz="4000">
                <a:solidFill>
                  <a:srgbClr val="092F87"/>
                </a:solidFill>
                <a:latin typeface="Raleway SemiBold" panose="020B0703030101060003" pitchFamily="34" charset="0"/>
              </a:rPr>
              <a:t>Which traits relate to Approachable? </a:t>
            </a:r>
          </a:p>
        </p:txBody>
      </p:sp>
      <p:pic>
        <p:nvPicPr>
          <p:cNvPr id="3" name="Picture 3">
            <a:extLst>
              <a:ext uri="{FF2B5EF4-FFF2-40B4-BE49-F238E27FC236}">
                <a16:creationId xmlns:a16="http://schemas.microsoft.com/office/drawing/2014/main" id="{6A4CBEB8-FE0F-209C-6BEC-332BCF6A3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2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ith the hand on the chin&#10;&#10;Description automatically generated with low confidence">
            <a:extLst>
              <a:ext uri="{FF2B5EF4-FFF2-40B4-BE49-F238E27FC236}">
                <a16:creationId xmlns:a16="http://schemas.microsoft.com/office/drawing/2014/main" id="{07CBA075-8110-271F-B540-A7904A0A7B4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3395" r="16095" b="30131"/>
          <a:stretch/>
        </p:blipFill>
        <p:spPr>
          <a:xfrm>
            <a:off x="1857909" y="0"/>
            <a:ext cx="8029042" cy="6361042"/>
          </a:xfrm>
          <a:prstGeom prst="rect">
            <a:avLst/>
          </a:prstGeom>
        </p:spPr>
      </p:pic>
      <p:sp>
        <p:nvSpPr>
          <p:cNvPr id="4" name="Rectangle 3">
            <a:extLst>
              <a:ext uri="{FF2B5EF4-FFF2-40B4-BE49-F238E27FC236}">
                <a16:creationId xmlns:a16="http://schemas.microsoft.com/office/drawing/2014/main" id="{DC922A43-8D5B-8AF5-6F14-06342CB09617}"/>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5962A8-6C03-C62C-CB7C-ABFF46086299}"/>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6" name="Rectangle 5">
            <a:extLst>
              <a:ext uri="{FF2B5EF4-FFF2-40B4-BE49-F238E27FC236}">
                <a16:creationId xmlns:a16="http://schemas.microsoft.com/office/drawing/2014/main" id="{F730A15C-B848-0648-D756-6F36894C3D48}"/>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8A8CA9-4057-D0B9-CD6C-DB9B93E42F1C}"/>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Confident</a:t>
            </a:r>
          </a:p>
        </p:txBody>
      </p:sp>
      <p:sp>
        <p:nvSpPr>
          <p:cNvPr id="16" name="Isosceles Triangle 15">
            <a:extLst>
              <a:ext uri="{FF2B5EF4-FFF2-40B4-BE49-F238E27FC236}">
                <a16:creationId xmlns:a16="http://schemas.microsoft.com/office/drawing/2014/main" id="{D8D5A980-2970-B644-6A9D-87B7B23E9BB9}"/>
              </a:ext>
            </a:extLst>
          </p:cNvPr>
          <p:cNvSpPr/>
          <p:nvPr/>
        </p:nvSpPr>
        <p:spPr>
          <a:xfrm>
            <a:off x="9460752" y="0"/>
            <a:ext cx="892118" cy="1619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99915C93-578C-7E10-4FF9-FBAACAFC7F31}"/>
              </a:ext>
            </a:extLst>
          </p:cNvPr>
          <p:cNvSpPr/>
          <p:nvPr/>
        </p:nvSpPr>
        <p:spPr>
          <a:xfrm>
            <a:off x="9458172" y="1616995"/>
            <a:ext cx="892118" cy="1619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FE88C531-AE50-FBF7-7B3F-06D78C89802B}"/>
              </a:ext>
            </a:extLst>
          </p:cNvPr>
          <p:cNvSpPr/>
          <p:nvPr/>
        </p:nvSpPr>
        <p:spPr>
          <a:xfrm>
            <a:off x="9455592" y="3233990"/>
            <a:ext cx="892118" cy="1619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81CE28F9-49FE-03EA-0C50-48CEAA6A1013}"/>
              </a:ext>
            </a:extLst>
          </p:cNvPr>
          <p:cNvSpPr/>
          <p:nvPr/>
        </p:nvSpPr>
        <p:spPr>
          <a:xfrm>
            <a:off x="9453012" y="4850985"/>
            <a:ext cx="892118" cy="15100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28A0A5C-86A1-5C10-6F7E-12BC3E5902D3}"/>
              </a:ext>
            </a:extLst>
          </p:cNvPr>
          <p:cNvSpPr txBox="1"/>
          <p:nvPr/>
        </p:nvSpPr>
        <p:spPr>
          <a:xfrm>
            <a:off x="7730054" y="2652544"/>
            <a:ext cx="4461946" cy="1815882"/>
          </a:xfrm>
          <a:prstGeom prst="rect">
            <a:avLst/>
          </a:prstGeom>
          <a:noFill/>
        </p:spPr>
        <p:txBody>
          <a:bodyPr wrap="square" rtlCol="0">
            <a:spAutoFit/>
          </a:bodyPr>
          <a:lstStyle/>
          <a:p>
            <a:r>
              <a:rPr lang="en-US" sz="2800">
                <a:solidFill>
                  <a:srgbClr val="092F87"/>
                </a:solidFill>
                <a:latin typeface="Raleway SemiBold" panose="020B0703030101060003" pitchFamily="34" charset="0"/>
              </a:rPr>
              <a:t>N1--	Low Worry</a:t>
            </a:r>
          </a:p>
          <a:p>
            <a:r>
              <a:rPr lang="en-US" sz="2800">
                <a:solidFill>
                  <a:srgbClr val="092F87"/>
                </a:solidFill>
                <a:latin typeface="Raleway SemiBold" panose="020B0703030101060003" pitchFamily="34" charset="0"/>
              </a:rPr>
              <a:t>N3--	Low Interpretation</a:t>
            </a:r>
          </a:p>
          <a:p>
            <a:r>
              <a:rPr lang="en-US" sz="2800">
                <a:solidFill>
                  <a:srgbClr val="092F87"/>
                </a:solidFill>
                <a:latin typeface="Raleway SemiBold" panose="020B0703030101060003" pitchFamily="34" charset="0"/>
              </a:rPr>
              <a:t>A4--	Low Reserve</a:t>
            </a:r>
          </a:p>
          <a:p>
            <a:r>
              <a:rPr lang="en-US" sz="2800">
                <a:solidFill>
                  <a:srgbClr val="092F87"/>
                </a:solidFill>
                <a:latin typeface="Raleway SemiBold" panose="020B0703030101060003" pitchFamily="34" charset="0"/>
              </a:rPr>
              <a:t>C1+	High Perfectionism</a:t>
            </a:r>
          </a:p>
        </p:txBody>
      </p:sp>
      <p:sp>
        <p:nvSpPr>
          <p:cNvPr id="9" name="TextBox 8">
            <a:extLst>
              <a:ext uri="{FF2B5EF4-FFF2-40B4-BE49-F238E27FC236}">
                <a16:creationId xmlns:a16="http://schemas.microsoft.com/office/drawing/2014/main" id="{FD026B06-91F7-193C-60C1-1B88CF835D6D}"/>
              </a:ext>
            </a:extLst>
          </p:cNvPr>
          <p:cNvSpPr txBox="1"/>
          <p:nvPr/>
        </p:nvSpPr>
        <p:spPr>
          <a:xfrm>
            <a:off x="1941588" y="592857"/>
            <a:ext cx="9116938" cy="723275"/>
          </a:xfrm>
          <a:prstGeom prst="rect">
            <a:avLst/>
          </a:prstGeom>
          <a:noFill/>
        </p:spPr>
        <p:txBody>
          <a:bodyPr wrap="square" rtlCol="0">
            <a:spAutoFit/>
          </a:bodyPr>
          <a:lstStyle/>
          <a:p>
            <a:r>
              <a:rPr lang="en-US" sz="4000">
                <a:solidFill>
                  <a:srgbClr val="092F87"/>
                </a:solidFill>
                <a:latin typeface="Raleway SemiBold" panose="020B0703030101060003" pitchFamily="34" charset="0"/>
              </a:rPr>
              <a:t>Which traits relate to Confident? </a:t>
            </a:r>
          </a:p>
        </p:txBody>
      </p:sp>
      <p:pic>
        <p:nvPicPr>
          <p:cNvPr id="8" name="Picture 3">
            <a:extLst>
              <a:ext uri="{FF2B5EF4-FFF2-40B4-BE49-F238E27FC236}">
                <a16:creationId xmlns:a16="http://schemas.microsoft.com/office/drawing/2014/main" id="{0EA62AFD-F7A6-EBA2-4346-BB68D53F0F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5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898BC-5DED-0667-02CB-B3999B882C14}"/>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2" name="Content Placeholder 2">
            <a:extLst>
              <a:ext uri="{FF2B5EF4-FFF2-40B4-BE49-F238E27FC236}">
                <a16:creationId xmlns:a16="http://schemas.microsoft.com/office/drawing/2014/main" id="{66C3732C-303E-E9ED-BD5C-D163CB38C27A}"/>
              </a:ext>
            </a:extLst>
          </p:cNvPr>
          <p:cNvSpPr txBox="1">
            <a:spLocks/>
          </p:cNvSpPr>
          <p:nvPr/>
        </p:nvSpPr>
        <p:spPr>
          <a:xfrm>
            <a:off x="850235" y="2306755"/>
            <a:ext cx="10515600" cy="2258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a:solidFill>
                  <a:srgbClr val="092F87"/>
                </a:solidFill>
                <a:latin typeface="Raleway SemiBold" pitchFamily="2" charset="0"/>
              </a:rPr>
              <a:t> </a:t>
            </a:r>
            <a:endParaRPr lang="en-US" sz="4800" i="1">
              <a:solidFill>
                <a:srgbClr val="092F87"/>
              </a:solidFill>
              <a:latin typeface="Raleway SemiBold" pitchFamily="2" charset="0"/>
            </a:endParaRPr>
          </a:p>
        </p:txBody>
      </p:sp>
      <p:sp>
        <p:nvSpPr>
          <p:cNvPr id="4" name="Title 1">
            <a:extLst>
              <a:ext uri="{FF2B5EF4-FFF2-40B4-BE49-F238E27FC236}">
                <a16:creationId xmlns:a16="http://schemas.microsoft.com/office/drawing/2014/main" id="{9C170AE0-3AC4-806E-DBFF-F535910DC50F}"/>
              </a:ext>
            </a:extLst>
          </p:cNvPr>
          <p:cNvSpPr txBox="1">
            <a:spLocks/>
          </p:cNvSpPr>
          <p:nvPr/>
        </p:nvSpPr>
        <p:spPr>
          <a:xfrm>
            <a:off x="813270" y="237794"/>
            <a:ext cx="9829799" cy="1148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a:solidFill>
                  <a:schemeClr val="bg1"/>
                </a:solidFill>
                <a:latin typeface="Raleway SemiBold" panose="020B0703030101060003" pitchFamily="34" charset="0"/>
              </a:rPr>
              <a:t>t are blend?</a:t>
            </a:r>
          </a:p>
        </p:txBody>
      </p:sp>
      <p:sp>
        <p:nvSpPr>
          <p:cNvPr id="5" name="Rectangle 4">
            <a:extLst>
              <a:ext uri="{FF2B5EF4-FFF2-40B4-BE49-F238E27FC236}">
                <a16:creationId xmlns:a16="http://schemas.microsoft.com/office/drawing/2014/main" id="{21D9EE0E-D73F-2D51-A75C-C5251BD4744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C823A1-6DAF-9391-ED54-5EAA8072A73C}"/>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10" name="Title 1">
            <a:extLst>
              <a:ext uri="{FF2B5EF4-FFF2-40B4-BE49-F238E27FC236}">
                <a16:creationId xmlns:a16="http://schemas.microsoft.com/office/drawing/2014/main" id="{7BE9ED8C-E9F3-1C9B-8514-0FBBE3A66408}"/>
              </a:ext>
            </a:extLst>
          </p:cNvPr>
          <p:cNvSpPr txBox="1">
            <a:spLocks/>
          </p:cNvSpPr>
          <p:nvPr/>
        </p:nvSpPr>
        <p:spPr>
          <a:xfrm>
            <a:off x="470474" y="237795"/>
            <a:ext cx="9829799" cy="574308"/>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a:defRPr/>
            </a:pPr>
            <a:r>
              <a:rPr lang="en-US" sz="4100">
                <a:solidFill>
                  <a:srgbClr val="002F87"/>
                </a:solidFill>
                <a:latin typeface="Raleway SemiBold"/>
                <a:ea typeface="Segoe UI" pitchFamily="34" charset="0"/>
                <a:cs typeface="Segoe UI"/>
              </a:rPr>
              <a:t>Trait Blend Activity: Try on your own</a:t>
            </a:r>
            <a:endParaRPr kumimoji="0" lang="en-US" sz="4100" b="0" i="0" u="none" strike="noStrike" kern="1200" cap="none" spc="0" normalizeH="0" baseline="0" noProof="0">
              <a:ln>
                <a:noFill/>
              </a:ln>
              <a:solidFill>
                <a:srgbClr val="002F87"/>
              </a:solidFill>
              <a:effectLst/>
              <a:uLnTx/>
              <a:uFillTx/>
              <a:latin typeface="Raleway SemiBold"/>
              <a:ea typeface="Segoe UI" pitchFamily="34" charset="0"/>
              <a:cs typeface="Segoe UI"/>
            </a:endParaRPr>
          </a:p>
        </p:txBody>
      </p:sp>
      <p:sp>
        <p:nvSpPr>
          <p:cNvPr id="11" name="Rectangle 34">
            <a:extLst>
              <a:ext uri="{FF2B5EF4-FFF2-40B4-BE49-F238E27FC236}">
                <a16:creationId xmlns:a16="http://schemas.microsoft.com/office/drawing/2014/main" id="{03748D35-D4A5-F69D-3F41-81F73DC0E94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353E70-190E-8666-E1F3-A85A9E142F92}"/>
              </a:ext>
            </a:extLst>
          </p:cNvPr>
          <p:cNvSpPr txBox="1"/>
          <p:nvPr/>
        </p:nvSpPr>
        <p:spPr>
          <a:xfrm>
            <a:off x="1688012" y="2208057"/>
            <a:ext cx="8790106" cy="1754326"/>
          </a:xfrm>
          <a:prstGeom prst="rect">
            <a:avLst/>
          </a:prstGeom>
          <a:noFill/>
        </p:spPr>
        <p:txBody>
          <a:bodyPr wrap="square" rtlCol="0">
            <a:spAutoFit/>
          </a:bodyPr>
          <a:lstStyle/>
          <a:p>
            <a:r>
              <a:rPr lang="en-US" sz="3600">
                <a:solidFill>
                  <a:srgbClr val="002F87"/>
                </a:solidFill>
                <a:latin typeface="Raleway SemiBold" panose="020B0703030101060003" pitchFamily="34" charset="0"/>
                <a:cs typeface="Segoe UI" pitchFamily="34" charset="0"/>
              </a:rPr>
              <a:t>In your breakout group discuss which traits and subtraits might be related to </a:t>
            </a:r>
            <a:r>
              <a:rPr lang="en-US" sz="3600" b="1" u="sng">
                <a:solidFill>
                  <a:srgbClr val="002F87"/>
                </a:solidFill>
                <a:latin typeface="Raleway SemiBold" panose="020B0703030101060003" pitchFamily="34" charset="0"/>
                <a:cs typeface="Segoe UI" pitchFamily="34" charset="0"/>
              </a:rPr>
              <a:t>Spontaneous</a:t>
            </a:r>
            <a:r>
              <a:rPr lang="en-US" sz="3600">
                <a:solidFill>
                  <a:srgbClr val="002F87"/>
                </a:solidFill>
                <a:latin typeface="Raleway SemiBold" panose="020B0703030101060003" pitchFamily="34" charset="0"/>
                <a:cs typeface="Segoe UI" pitchFamily="34" charset="0"/>
              </a:rPr>
              <a:t>.</a:t>
            </a:r>
          </a:p>
        </p:txBody>
      </p:sp>
      <p:pic>
        <p:nvPicPr>
          <p:cNvPr id="7" name="Picture 3">
            <a:extLst>
              <a:ext uri="{FF2B5EF4-FFF2-40B4-BE49-F238E27FC236}">
                <a16:creationId xmlns:a16="http://schemas.microsoft.com/office/drawing/2014/main" id="{BD1D7D15-8A60-5D4C-ED2A-04D6471792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87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7AAADA-8549-AC8A-FEAA-7BD9F0764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35843" y="2984"/>
            <a:ext cx="4538454" cy="6311245"/>
          </a:xfrm>
          <a:prstGeom prst="rect">
            <a:avLst/>
          </a:prstGeom>
        </p:spPr>
      </p:pic>
      <p:pic>
        <p:nvPicPr>
          <p:cNvPr id="7" name="Picture 6">
            <a:extLst>
              <a:ext uri="{FF2B5EF4-FFF2-40B4-BE49-F238E27FC236}">
                <a16:creationId xmlns:a16="http://schemas.microsoft.com/office/drawing/2014/main" id="{0A0E80CB-09B8-72BD-8A5D-534EC51F0CD9}"/>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a:off x="3280230" y="0"/>
            <a:ext cx="8911770" cy="4427384"/>
          </a:xfrm>
          <a:prstGeom prst="rect">
            <a:avLst/>
          </a:prstGeom>
        </p:spPr>
      </p:pic>
      <p:sp>
        <p:nvSpPr>
          <p:cNvPr id="2" name="Rectangle 1">
            <a:extLst>
              <a:ext uri="{FF2B5EF4-FFF2-40B4-BE49-F238E27FC236}">
                <a16:creationId xmlns:a16="http://schemas.microsoft.com/office/drawing/2014/main" id="{FAA8347F-62F7-97D9-EF0B-1168BF95CD82}"/>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32E152-4095-42C9-B9EE-A1A4B2719558}"/>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8" name="Rectangle 7">
            <a:extLst>
              <a:ext uri="{FF2B5EF4-FFF2-40B4-BE49-F238E27FC236}">
                <a16:creationId xmlns:a16="http://schemas.microsoft.com/office/drawing/2014/main" id="{5AF5C86E-B3BF-D7C0-E399-8D5FDBC78D2D}"/>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EC577-C5B1-E41E-56C5-710ADF1E2517}"/>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Spontaneous</a:t>
            </a:r>
          </a:p>
        </p:txBody>
      </p:sp>
      <p:sp>
        <p:nvSpPr>
          <p:cNvPr id="5" name="TextBox 4">
            <a:extLst>
              <a:ext uri="{FF2B5EF4-FFF2-40B4-BE49-F238E27FC236}">
                <a16:creationId xmlns:a16="http://schemas.microsoft.com/office/drawing/2014/main" id="{949BF41B-A506-DFE6-1B23-1DE34647B920}"/>
              </a:ext>
            </a:extLst>
          </p:cNvPr>
          <p:cNvSpPr txBox="1"/>
          <p:nvPr/>
        </p:nvSpPr>
        <p:spPr>
          <a:xfrm>
            <a:off x="7134189" y="1532238"/>
            <a:ext cx="4616741" cy="3539430"/>
          </a:xfrm>
          <a:prstGeom prst="rect">
            <a:avLst/>
          </a:prstGeom>
          <a:noFill/>
        </p:spPr>
        <p:txBody>
          <a:bodyPr wrap="square" rtlCol="0">
            <a:spAutoFit/>
          </a:bodyPr>
          <a:lstStyle/>
          <a:p>
            <a:r>
              <a:rPr lang="en-US" sz="2800" dirty="0">
                <a:solidFill>
                  <a:srgbClr val="092F87"/>
                </a:solidFill>
                <a:latin typeface="Raleway SemiBold" panose="020B0703030101060003" pitchFamily="34" charset="0"/>
              </a:rPr>
              <a:t>N2+	High Intensity</a:t>
            </a:r>
          </a:p>
          <a:p>
            <a:r>
              <a:rPr lang="en-US" sz="2800" dirty="0">
                <a:solidFill>
                  <a:srgbClr val="092F87"/>
                </a:solidFill>
                <a:latin typeface="Raleway SemiBold" panose="020B0703030101060003" pitchFamily="34" charset="0"/>
              </a:rPr>
              <a:t>N3-	Low Interpretation</a:t>
            </a:r>
          </a:p>
          <a:p>
            <a:r>
              <a:rPr lang="en-US" sz="2800" dirty="0">
                <a:solidFill>
                  <a:srgbClr val="092F87"/>
                </a:solidFill>
                <a:latin typeface="Raleway SemiBold" panose="020B0703030101060003" pitchFamily="34" charset="0"/>
              </a:rPr>
              <a:t>E6+	High Tact</a:t>
            </a:r>
          </a:p>
          <a:p>
            <a:r>
              <a:rPr lang="en-US" sz="2800" dirty="0">
                <a:solidFill>
                  <a:srgbClr val="092F87"/>
                </a:solidFill>
                <a:latin typeface="Raleway SemiBold" panose="020B0703030101060003" pitchFamily="34" charset="0"/>
              </a:rPr>
              <a:t>O1+	High Others’ Needs</a:t>
            </a:r>
          </a:p>
          <a:p>
            <a:r>
              <a:rPr lang="en-US" sz="2800" dirty="0">
                <a:solidFill>
                  <a:srgbClr val="092F87"/>
                </a:solidFill>
                <a:latin typeface="Raleway SemiBold" panose="020B0703030101060003" pitchFamily="34" charset="0"/>
              </a:rPr>
              <a:t>O3+	High Change</a:t>
            </a:r>
          </a:p>
          <a:p>
            <a:r>
              <a:rPr lang="en-US" sz="2800" dirty="0">
                <a:solidFill>
                  <a:srgbClr val="092F87"/>
                </a:solidFill>
                <a:latin typeface="Raleway SemiBold" panose="020B0703030101060003" pitchFamily="34" charset="0"/>
              </a:rPr>
              <a:t>A2-	Low Agreement</a:t>
            </a:r>
          </a:p>
          <a:p>
            <a:r>
              <a:rPr lang="en-US" sz="2800" dirty="0">
                <a:solidFill>
                  <a:srgbClr val="092F87"/>
                </a:solidFill>
                <a:latin typeface="Raleway SemiBold" panose="020B0703030101060003" pitchFamily="34" charset="0"/>
              </a:rPr>
              <a:t>C4-	Low Concentration</a:t>
            </a:r>
          </a:p>
          <a:p>
            <a:r>
              <a:rPr lang="en-US" sz="2800" dirty="0">
                <a:solidFill>
                  <a:srgbClr val="092F87"/>
                </a:solidFill>
                <a:latin typeface="Raleway SemiBold" panose="020B0703030101060003" pitchFamily="34" charset="0"/>
              </a:rPr>
              <a:t>C5-	Low </a:t>
            </a:r>
            <a:r>
              <a:rPr lang="en-US" sz="2800" dirty="0" err="1">
                <a:solidFill>
                  <a:srgbClr val="092F87"/>
                </a:solidFill>
                <a:latin typeface="Raleway SemiBold" panose="020B0703030101060003" pitchFamily="34" charset="0"/>
              </a:rPr>
              <a:t>Methodicalness</a:t>
            </a:r>
            <a:endParaRPr lang="en-US" sz="2800" dirty="0">
              <a:solidFill>
                <a:srgbClr val="092F87"/>
              </a:solidFill>
              <a:latin typeface="Raleway SemiBold" panose="020B0703030101060003" pitchFamily="34" charset="0"/>
            </a:endParaRPr>
          </a:p>
        </p:txBody>
      </p:sp>
      <p:pic>
        <p:nvPicPr>
          <p:cNvPr id="10" name="Picture 3">
            <a:extLst>
              <a:ext uri="{FF2B5EF4-FFF2-40B4-BE49-F238E27FC236}">
                <a16:creationId xmlns:a16="http://schemas.microsoft.com/office/drawing/2014/main" id="{A92AE75F-20A2-BC48-23D2-F6125D840C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89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A4E8E7-26CC-BE7E-DA96-5572DD9B0922}"/>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2" name="Content Placeholder 2">
            <a:extLst>
              <a:ext uri="{FF2B5EF4-FFF2-40B4-BE49-F238E27FC236}">
                <a16:creationId xmlns:a16="http://schemas.microsoft.com/office/drawing/2014/main" id="{66C3732C-303E-E9ED-BD5C-D163CB38C27A}"/>
              </a:ext>
            </a:extLst>
          </p:cNvPr>
          <p:cNvSpPr txBox="1">
            <a:spLocks/>
          </p:cNvSpPr>
          <p:nvPr/>
        </p:nvSpPr>
        <p:spPr>
          <a:xfrm>
            <a:off x="850235" y="2306755"/>
            <a:ext cx="10515600" cy="2258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a:solidFill>
                  <a:srgbClr val="092F87"/>
                </a:solidFill>
                <a:latin typeface="Raleway SemiBold" pitchFamily="2" charset="0"/>
              </a:rPr>
              <a:t> </a:t>
            </a:r>
            <a:endParaRPr lang="en-US" sz="4800" i="1">
              <a:solidFill>
                <a:srgbClr val="092F87"/>
              </a:solidFill>
              <a:latin typeface="Raleway SemiBold" pitchFamily="2" charset="0"/>
            </a:endParaRPr>
          </a:p>
        </p:txBody>
      </p:sp>
      <p:sp>
        <p:nvSpPr>
          <p:cNvPr id="4" name="Title 1">
            <a:extLst>
              <a:ext uri="{FF2B5EF4-FFF2-40B4-BE49-F238E27FC236}">
                <a16:creationId xmlns:a16="http://schemas.microsoft.com/office/drawing/2014/main" id="{9C170AE0-3AC4-806E-DBFF-F535910DC50F}"/>
              </a:ext>
            </a:extLst>
          </p:cNvPr>
          <p:cNvSpPr txBox="1">
            <a:spLocks/>
          </p:cNvSpPr>
          <p:nvPr/>
        </p:nvSpPr>
        <p:spPr>
          <a:xfrm>
            <a:off x="813270" y="237794"/>
            <a:ext cx="9829799" cy="1148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a:solidFill>
                  <a:schemeClr val="bg1"/>
                </a:solidFill>
                <a:latin typeface="Raleway SemiBold" panose="020B0703030101060003" pitchFamily="34" charset="0"/>
              </a:rPr>
              <a:t>t are blend?</a:t>
            </a:r>
          </a:p>
        </p:txBody>
      </p:sp>
      <p:sp>
        <p:nvSpPr>
          <p:cNvPr id="5" name="Rectangle 4">
            <a:extLst>
              <a:ext uri="{FF2B5EF4-FFF2-40B4-BE49-F238E27FC236}">
                <a16:creationId xmlns:a16="http://schemas.microsoft.com/office/drawing/2014/main" id="{21D9EE0E-D73F-2D51-A75C-C5251BD4744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C823A1-6DAF-9391-ED54-5EAA8072A73C}"/>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10" name="Title 1">
            <a:extLst>
              <a:ext uri="{FF2B5EF4-FFF2-40B4-BE49-F238E27FC236}">
                <a16:creationId xmlns:a16="http://schemas.microsoft.com/office/drawing/2014/main" id="{7BE9ED8C-E9F3-1C9B-8514-0FBBE3A66408}"/>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100">
                <a:solidFill>
                  <a:srgbClr val="002F87"/>
                </a:solidFill>
                <a:ea typeface="Segoe UI" pitchFamily="34" charset="0"/>
                <a:cs typeface="Segoe UI" pitchFamily="34" charset="0"/>
              </a:rPr>
              <a:t>Trait Blend Activity: Try on your own</a:t>
            </a:r>
            <a:endPar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endParaRPr>
          </a:p>
        </p:txBody>
      </p:sp>
      <p:sp>
        <p:nvSpPr>
          <p:cNvPr id="11" name="Rectangle 34">
            <a:extLst>
              <a:ext uri="{FF2B5EF4-FFF2-40B4-BE49-F238E27FC236}">
                <a16:creationId xmlns:a16="http://schemas.microsoft.com/office/drawing/2014/main" id="{03748D35-D4A5-F69D-3F41-81F73DC0E94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353E70-190E-8666-E1F3-A85A9E142F92}"/>
              </a:ext>
            </a:extLst>
          </p:cNvPr>
          <p:cNvSpPr txBox="1"/>
          <p:nvPr/>
        </p:nvSpPr>
        <p:spPr>
          <a:xfrm>
            <a:off x="1702530" y="2222567"/>
            <a:ext cx="8790106" cy="1754326"/>
          </a:xfrm>
          <a:prstGeom prst="rect">
            <a:avLst/>
          </a:prstGeom>
          <a:noFill/>
        </p:spPr>
        <p:txBody>
          <a:bodyPr wrap="square" rtlCol="0">
            <a:spAutoFit/>
          </a:bodyPr>
          <a:lstStyle/>
          <a:p>
            <a:r>
              <a:rPr lang="en-US" sz="3600">
                <a:solidFill>
                  <a:srgbClr val="002F87"/>
                </a:solidFill>
                <a:latin typeface="Raleway SemiBold" panose="020B0703030101060003" pitchFamily="34" charset="0"/>
                <a:cs typeface="Segoe UI" pitchFamily="34" charset="0"/>
              </a:rPr>
              <a:t>In your breakout group discuss which traits and subtraits might be related to </a:t>
            </a:r>
            <a:r>
              <a:rPr lang="en-US" sz="3600" b="1" u="sng">
                <a:solidFill>
                  <a:srgbClr val="002F87"/>
                </a:solidFill>
                <a:latin typeface="Raleway SemiBold" panose="020B0703030101060003" pitchFamily="34" charset="0"/>
                <a:cs typeface="Segoe UI" pitchFamily="34" charset="0"/>
              </a:rPr>
              <a:t>Confrontational</a:t>
            </a:r>
            <a:r>
              <a:rPr lang="en-US" sz="3600">
                <a:solidFill>
                  <a:srgbClr val="002F87"/>
                </a:solidFill>
                <a:latin typeface="Raleway SemiBold" panose="020B0703030101060003" pitchFamily="34" charset="0"/>
                <a:cs typeface="Segoe UI" pitchFamily="34" charset="0"/>
              </a:rPr>
              <a:t>.</a:t>
            </a:r>
          </a:p>
        </p:txBody>
      </p:sp>
      <p:pic>
        <p:nvPicPr>
          <p:cNvPr id="7" name="Picture 3">
            <a:extLst>
              <a:ext uri="{FF2B5EF4-FFF2-40B4-BE49-F238E27FC236}">
                <a16:creationId xmlns:a16="http://schemas.microsoft.com/office/drawing/2014/main" id="{FF23B132-EAD2-53B6-743A-E03B767E0F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331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92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sky, grass&#10;&#10;Description automatically generated">
            <a:extLst>
              <a:ext uri="{FF2B5EF4-FFF2-40B4-BE49-F238E27FC236}">
                <a16:creationId xmlns:a16="http://schemas.microsoft.com/office/drawing/2014/main" id="{8A097776-88D7-BCF7-B227-C318D90A1BA5}"/>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8719" t="12145" r="5650" b="8769"/>
          <a:stretch/>
        </p:blipFill>
        <p:spPr>
          <a:xfrm>
            <a:off x="1687953" y="0"/>
            <a:ext cx="10501833" cy="6361042"/>
          </a:xfrm>
          <a:prstGeom prst="rect">
            <a:avLst/>
          </a:prstGeom>
        </p:spPr>
      </p:pic>
      <p:pic>
        <p:nvPicPr>
          <p:cNvPr id="9" name="Picture 8" descr="A picture containing tree, outdoor, sky, grass&#10;&#10;Description automatically generated">
            <a:extLst>
              <a:ext uri="{FF2B5EF4-FFF2-40B4-BE49-F238E27FC236}">
                <a16:creationId xmlns:a16="http://schemas.microsoft.com/office/drawing/2014/main" id="{1A8360F7-63A1-49B8-4D6C-224372183277}"/>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8719" t="12145" r="5650" b="8769"/>
          <a:stretch/>
        </p:blipFill>
        <p:spPr>
          <a:xfrm>
            <a:off x="754746" y="0"/>
            <a:ext cx="11437254" cy="6361042"/>
          </a:xfrm>
          <a:prstGeom prst="rect">
            <a:avLst/>
          </a:prstGeom>
        </p:spPr>
      </p:pic>
      <p:sp>
        <p:nvSpPr>
          <p:cNvPr id="3" name="Rectangle 2">
            <a:extLst>
              <a:ext uri="{FF2B5EF4-FFF2-40B4-BE49-F238E27FC236}">
                <a16:creationId xmlns:a16="http://schemas.microsoft.com/office/drawing/2014/main" id="{392DA419-F69D-449D-50CC-D5D152E27E75}"/>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F9CCD1-BC50-1750-9A00-C8A6FFECEA67}"/>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2" name="Rectangle 1">
            <a:extLst>
              <a:ext uri="{FF2B5EF4-FFF2-40B4-BE49-F238E27FC236}">
                <a16:creationId xmlns:a16="http://schemas.microsoft.com/office/drawing/2014/main" id="{0F1D27A8-2DC2-E159-6032-542826E65273}"/>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7298E1-4B9A-AA42-173B-25860613FE0B}"/>
              </a:ext>
            </a:extLst>
          </p:cNvPr>
          <p:cNvSpPr/>
          <p:nvPr/>
        </p:nvSpPr>
        <p:spPr>
          <a:xfrm rot="5400000">
            <a:off x="-1991634" y="2695192"/>
            <a:ext cx="5878285"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Confrontational</a:t>
            </a:r>
          </a:p>
        </p:txBody>
      </p:sp>
      <p:sp>
        <p:nvSpPr>
          <p:cNvPr id="8" name="TextBox 7">
            <a:extLst>
              <a:ext uri="{FF2B5EF4-FFF2-40B4-BE49-F238E27FC236}">
                <a16:creationId xmlns:a16="http://schemas.microsoft.com/office/drawing/2014/main" id="{FC8F7700-2FB8-0991-6C7F-E777D539C38A}"/>
              </a:ext>
            </a:extLst>
          </p:cNvPr>
          <p:cNvSpPr txBox="1"/>
          <p:nvPr/>
        </p:nvSpPr>
        <p:spPr>
          <a:xfrm>
            <a:off x="7572964" y="1167693"/>
            <a:ext cx="4461946" cy="2246769"/>
          </a:xfrm>
          <a:prstGeom prst="rect">
            <a:avLst/>
          </a:prstGeom>
          <a:noFill/>
        </p:spPr>
        <p:txBody>
          <a:bodyPr wrap="square" rtlCol="0">
            <a:spAutoFit/>
          </a:bodyPr>
          <a:lstStyle/>
          <a:p>
            <a:r>
              <a:rPr lang="en-US" sz="2800" dirty="0">
                <a:solidFill>
                  <a:schemeClr val="bg1"/>
                </a:solidFill>
                <a:latin typeface="Raleway SemiBold" panose="020B0703030101060003" pitchFamily="34" charset="0"/>
              </a:rPr>
              <a:t>N4+ 	High Rebound Time</a:t>
            </a:r>
          </a:p>
          <a:p>
            <a:r>
              <a:rPr lang="en-US" sz="2800" dirty="0">
                <a:solidFill>
                  <a:schemeClr val="bg1"/>
                </a:solidFill>
                <a:latin typeface="Raleway SemiBold" panose="020B0703030101060003" pitchFamily="34" charset="0"/>
              </a:rPr>
              <a:t>O3-	Low Change</a:t>
            </a:r>
          </a:p>
          <a:p>
            <a:r>
              <a:rPr lang="en-US" sz="2800" dirty="0">
                <a:solidFill>
                  <a:schemeClr val="bg1"/>
                </a:solidFill>
                <a:latin typeface="Raleway SemiBold" panose="020B0703030101060003" pitchFamily="34" charset="0"/>
              </a:rPr>
              <a:t>A1-	Low Others’ Needs</a:t>
            </a:r>
          </a:p>
          <a:p>
            <a:r>
              <a:rPr lang="en-US" sz="2800" dirty="0">
                <a:solidFill>
                  <a:schemeClr val="bg1"/>
                </a:solidFill>
                <a:latin typeface="Raleway SemiBold" panose="020B0703030101060003" pitchFamily="34" charset="0"/>
              </a:rPr>
              <a:t>A2-	Low Agreement </a:t>
            </a:r>
          </a:p>
          <a:p>
            <a:r>
              <a:rPr lang="en-US" sz="2800" dirty="0">
                <a:solidFill>
                  <a:schemeClr val="bg1"/>
                </a:solidFill>
                <a:latin typeface="Raleway SemiBold" panose="020B0703030101060003" pitchFamily="34" charset="0"/>
              </a:rPr>
              <a:t>A4-	Low Reserve</a:t>
            </a:r>
          </a:p>
        </p:txBody>
      </p:sp>
      <p:pic>
        <p:nvPicPr>
          <p:cNvPr id="10" name="Picture 3">
            <a:extLst>
              <a:ext uri="{FF2B5EF4-FFF2-40B4-BE49-F238E27FC236}">
                <a16:creationId xmlns:a16="http://schemas.microsoft.com/office/drawing/2014/main" id="{0C8443BA-8F52-FA5D-EEE8-BD5D7A2AFA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7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ky, outdoor, tree, standing&#10;&#10;Description automatically generated">
            <a:extLst>
              <a:ext uri="{FF2B5EF4-FFF2-40B4-BE49-F238E27FC236}">
                <a16:creationId xmlns:a16="http://schemas.microsoft.com/office/drawing/2014/main" id="{63AFFE71-F35D-4A87-CC2C-9B3CB6B77298}"/>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1870840" y="10"/>
            <a:ext cx="9669642" cy="6857990"/>
          </a:xfrm>
          <a:prstGeom prst="rect">
            <a:avLst/>
          </a:prstGeom>
        </p:spPr>
      </p:pic>
      <p:sp>
        <p:nvSpPr>
          <p:cNvPr id="14" name="Rectangle 1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2554AD5-7950-CD7A-38BA-D44642AF2F86}"/>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7E996F-4C72-3DB2-B91B-2668AAC8AD68}"/>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5" name="Rectangle 4">
            <a:extLst>
              <a:ext uri="{FF2B5EF4-FFF2-40B4-BE49-F238E27FC236}">
                <a16:creationId xmlns:a16="http://schemas.microsoft.com/office/drawing/2014/main" id="{33BF3BAE-6BDD-7DF5-CBB4-F4854B9B87DD}"/>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E1B4C0-84C9-9448-BD70-292FF52820A8}"/>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Self-Reliant</a:t>
            </a:r>
          </a:p>
        </p:txBody>
      </p:sp>
      <p:pic>
        <p:nvPicPr>
          <p:cNvPr id="7" name="Picture 6">
            <a:extLst>
              <a:ext uri="{FF2B5EF4-FFF2-40B4-BE49-F238E27FC236}">
                <a16:creationId xmlns:a16="http://schemas.microsoft.com/office/drawing/2014/main" id="{D79FD7E5-59F1-DAAA-AE60-3ED63E9382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3076" y="151213"/>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picture containing sky, outdoor, tree, standing&#10;&#10;Description automatically generated">
            <a:extLst>
              <a:ext uri="{FF2B5EF4-FFF2-40B4-BE49-F238E27FC236}">
                <a16:creationId xmlns:a16="http://schemas.microsoft.com/office/drawing/2014/main" id="{3DC89C72-2C5F-F99E-7189-55CDCE271AD1}"/>
              </a:ext>
            </a:extLst>
          </p:cNvPr>
          <p:cNvPicPr>
            <a:picLocks noChangeAspect="1"/>
          </p:cNvPicPr>
          <p:nvPr/>
        </p:nvPicPr>
        <p:blipFill rotWithShape="1">
          <a:blip r:embed="rId3">
            <a:extLst>
              <a:ext uri="{28A0092B-C50C-407E-A947-70E740481C1C}">
                <a14:useLocalDpi xmlns:a14="http://schemas.microsoft.com/office/drawing/2010/main" val="0"/>
              </a:ext>
            </a:extLst>
          </a:blip>
          <a:srcRect t="4889" r="15370" b="2357"/>
          <a:stretch/>
        </p:blipFill>
        <p:spPr>
          <a:xfrm>
            <a:off x="1870840" y="0"/>
            <a:ext cx="10318110" cy="6361041"/>
          </a:xfrm>
          <a:prstGeom prst="rect">
            <a:avLst/>
          </a:prstGeom>
        </p:spPr>
      </p:pic>
      <p:sp>
        <p:nvSpPr>
          <p:cNvPr id="11" name="TextBox 10">
            <a:extLst>
              <a:ext uri="{FF2B5EF4-FFF2-40B4-BE49-F238E27FC236}">
                <a16:creationId xmlns:a16="http://schemas.microsoft.com/office/drawing/2014/main" id="{A8273C7E-6D2C-FD3C-4527-1EC5C96081B9}"/>
              </a:ext>
            </a:extLst>
          </p:cNvPr>
          <p:cNvSpPr txBox="1"/>
          <p:nvPr/>
        </p:nvSpPr>
        <p:spPr>
          <a:xfrm>
            <a:off x="5032438" y="3025087"/>
            <a:ext cx="4759262" cy="2677656"/>
          </a:xfrm>
          <a:prstGeom prst="rect">
            <a:avLst/>
          </a:prstGeom>
          <a:noFill/>
        </p:spPr>
        <p:txBody>
          <a:bodyPr wrap="square">
            <a:spAutoFit/>
          </a:bodyPr>
          <a:lstStyle/>
          <a:p>
            <a:r>
              <a:rPr lang="en-US" sz="2800" b="1">
                <a:solidFill>
                  <a:schemeClr val="bg1"/>
                </a:solidFill>
                <a:latin typeface="Raleway" pitchFamily="2" charset="77"/>
              </a:rPr>
              <a:t>N4-	Low Rebound Time </a:t>
            </a:r>
          </a:p>
          <a:p>
            <a:r>
              <a:rPr lang="en-US" sz="2800" b="1">
                <a:solidFill>
                  <a:schemeClr val="bg1"/>
                </a:solidFill>
                <a:latin typeface="Raleway" pitchFamily="2" charset="77"/>
              </a:rPr>
              <a:t>E4+	High Taking Charge </a:t>
            </a:r>
          </a:p>
          <a:p>
            <a:r>
              <a:rPr lang="en-US" sz="2800" b="1">
                <a:solidFill>
                  <a:schemeClr val="bg1"/>
                </a:solidFill>
                <a:latin typeface="Raleway" pitchFamily="2" charset="77"/>
              </a:rPr>
              <a:t>O1+	High Imagination </a:t>
            </a:r>
          </a:p>
          <a:p>
            <a:r>
              <a:rPr lang="en-US" sz="2800" b="1">
                <a:solidFill>
                  <a:schemeClr val="bg1"/>
                </a:solidFill>
                <a:latin typeface="Raleway" pitchFamily="2" charset="77"/>
              </a:rPr>
              <a:t>O2+	High Complexity </a:t>
            </a:r>
          </a:p>
          <a:p>
            <a:r>
              <a:rPr lang="en-US" sz="2800" b="1">
                <a:solidFill>
                  <a:schemeClr val="bg1"/>
                </a:solidFill>
                <a:latin typeface="Raleway" pitchFamily="2" charset="77"/>
              </a:rPr>
              <a:t>A2-	Low Agreement </a:t>
            </a:r>
          </a:p>
          <a:p>
            <a:r>
              <a:rPr lang="en-US" sz="2800" b="1">
                <a:solidFill>
                  <a:schemeClr val="bg1"/>
                </a:solidFill>
                <a:latin typeface="Raleway" pitchFamily="2" charset="77"/>
              </a:rPr>
              <a:t>C1-	Low Perfectionism </a:t>
            </a:r>
          </a:p>
        </p:txBody>
      </p:sp>
      <p:pic>
        <p:nvPicPr>
          <p:cNvPr id="3" name="Picture 3">
            <a:extLst>
              <a:ext uri="{FF2B5EF4-FFF2-40B4-BE49-F238E27FC236}">
                <a16:creationId xmlns:a16="http://schemas.microsoft.com/office/drawing/2014/main" id="{240D4F45-28D6-D653-CE60-83A51F28B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42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21133-1CCA-7DCF-0E3F-240021A71684}"/>
              </a:ext>
            </a:extLst>
          </p:cNvPr>
          <p:cNvPicPr>
            <a:picLocks noChangeAspect="1"/>
          </p:cNvPicPr>
          <p:nvPr/>
        </p:nvPicPr>
        <p:blipFill rotWithShape="1">
          <a:blip r:embed="rId3">
            <a:extLst>
              <a:ext uri="{28A0092B-C50C-407E-A947-70E740481C1C}">
                <a14:useLocalDpi xmlns:a14="http://schemas.microsoft.com/office/drawing/2010/main" val="0"/>
              </a:ext>
            </a:extLst>
          </a:blip>
          <a:srcRect t="8304" r="12607" b="6807"/>
          <a:stretch/>
        </p:blipFill>
        <p:spPr>
          <a:xfrm>
            <a:off x="1828820" y="0"/>
            <a:ext cx="10363180" cy="6707301"/>
          </a:xfrm>
          <a:prstGeom prst="rect">
            <a:avLst/>
          </a:prstGeom>
        </p:spPr>
      </p:pic>
      <p:sp>
        <p:nvSpPr>
          <p:cNvPr id="5" name="Rectangle 4">
            <a:extLst>
              <a:ext uri="{FF2B5EF4-FFF2-40B4-BE49-F238E27FC236}">
                <a16:creationId xmlns:a16="http://schemas.microsoft.com/office/drawing/2014/main" id="{F594C4E7-40A1-DE14-1910-7459A174D642}"/>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7F3D12-F457-8870-A7FC-A91AF43D643E}"/>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8" name="Rectangle 7">
            <a:extLst>
              <a:ext uri="{FF2B5EF4-FFF2-40B4-BE49-F238E27FC236}">
                <a16:creationId xmlns:a16="http://schemas.microsoft.com/office/drawing/2014/main" id="{1B31A424-DD63-B00F-0B34-98E4C38C7A0C}"/>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3957ED-0557-D440-6F89-B2BF1BA40B88}"/>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Resourceful</a:t>
            </a:r>
          </a:p>
        </p:txBody>
      </p:sp>
      <p:pic>
        <p:nvPicPr>
          <p:cNvPr id="10" name="Picture 9">
            <a:extLst>
              <a:ext uri="{FF2B5EF4-FFF2-40B4-BE49-F238E27FC236}">
                <a16:creationId xmlns:a16="http://schemas.microsoft.com/office/drawing/2014/main" id="{CFB7990E-C7E2-9F13-A96F-1A7FBEDE6F5E}"/>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a:off x="3271125" y="-4590"/>
            <a:ext cx="8911770" cy="4427384"/>
          </a:xfrm>
          <a:prstGeom prst="rect">
            <a:avLst/>
          </a:prstGeom>
        </p:spPr>
      </p:pic>
      <p:sp>
        <p:nvSpPr>
          <p:cNvPr id="7" name="TextBox 6">
            <a:extLst>
              <a:ext uri="{FF2B5EF4-FFF2-40B4-BE49-F238E27FC236}">
                <a16:creationId xmlns:a16="http://schemas.microsoft.com/office/drawing/2014/main" id="{EB0FE8C9-1890-6F08-5058-0A16485887C3}"/>
              </a:ext>
            </a:extLst>
          </p:cNvPr>
          <p:cNvSpPr txBox="1"/>
          <p:nvPr/>
        </p:nvSpPr>
        <p:spPr>
          <a:xfrm>
            <a:off x="6333707" y="1314580"/>
            <a:ext cx="5434874" cy="3539430"/>
          </a:xfrm>
          <a:prstGeom prst="rect">
            <a:avLst/>
          </a:prstGeom>
          <a:noFill/>
        </p:spPr>
        <p:txBody>
          <a:bodyPr wrap="square">
            <a:spAutoFit/>
          </a:bodyPr>
          <a:lstStyle/>
          <a:p>
            <a:r>
              <a:rPr lang="en-US" sz="2800" b="1">
                <a:solidFill>
                  <a:srgbClr val="092F87"/>
                </a:solidFill>
                <a:latin typeface="Raleway" pitchFamily="2" charset="77"/>
              </a:rPr>
              <a:t>N1-	Low Worry</a:t>
            </a:r>
          </a:p>
          <a:p>
            <a:r>
              <a:rPr lang="en-US" sz="2800" b="1">
                <a:solidFill>
                  <a:srgbClr val="092F87"/>
                </a:solidFill>
                <a:latin typeface="Raleway" pitchFamily="2" charset="77"/>
              </a:rPr>
              <a:t>N3-	Low Interpretation</a:t>
            </a:r>
          </a:p>
          <a:p>
            <a:r>
              <a:rPr lang="en-US" sz="2800" b="1">
                <a:solidFill>
                  <a:srgbClr val="092F87"/>
                </a:solidFill>
                <a:latin typeface="Raleway" pitchFamily="2" charset="77"/>
              </a:rPr>
              <a:t>N4-	Low Rebound Time</a:t>
            </a:r>
          </a:p>
          <a:p>
            <a:r>
              <a:rPr lang="en-US" sz="2800" b="1">
                <a:solidFill>
                  <a:srgbClr val="092F87"/>
                </a:solidFill>
                <a:latin typeface="Raleway" pitchFamily="2" charset="77"/>
              </a:rPr>
              <a:t>E1+	High Warmth </a:t>
            </a:r>
          </a:p>
          <a:p>
            <a:r>
              <a:rPr lang="en-US" sz="2800" b="1">
                <a:solidFill>
                  <a:srgbClr val="092F87"/>
                </a:solidFill>
                <a:latin typeface="Raleway" pitchFamily="2" charset="77"/>
              </a:rPr>
              <a:t>E5+	High Trust of Others</a:t>
            </a:r>
          </a:p>
          <a:p>
            <a:r>
              <a:rPr lang="en-US" sz="2800" b="1">
                <a:solidFill>
                  <a:srgbClr val="092F87"/>
                </a:solidFill>
                <a:latin typeface="Raleway" pitchFamily="2" charset="77"/>
              </a:rPr>
              <a:t>O2+	High Complexity</a:t>
            </a:r>
          </a:p>
          <a:p>
            <a:r>
              <a:rPr lang="en-US" sz="2800" b="1">
                <a:solidFill>
                  <a:srgbClr val="092F87"/>
                </a:solidFill>
                <a:latin typeface="Raleway" pitchFamily="2" charset="77"/>
              </a:rPr>
              <a:t>C1+	High Perfectionism </a:t>
            </a:r>
          </a:p>
          <a:p>
            <a:r>
              <a:rPr lang="en-US" sz="2800" b="1">
                <a:solidFill>
                  <a:srgbClr val="092F87"/>
                </a:solidFill>
                <a:latin typeface="Raleway" pitchFamily="2" charset="77"/>
              </a:rPr>
              <a:t>C3+	High Drive</a:t>
            </a:r>
          </a:p>
        </p:txBody>
      </p:sp>
      <p:pic>
        <p:nvPicPr>
          <p:cNvPr id="3" name="Picture 3">
            <a:extLst>
              <a:ext uri="{FF2B5EF4-FFF2-40B4-BE49-F238E27FC236}">
                <a16:creationId xmlns:a16="http://schemas.microsoft.com/office/drawing/2014/main" id="{474EF6B8-1335-CF5B-2A1F-5A7E7F2B6C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6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BC46673-5019-59F4-F91E-96ED995E338E}"/>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DF91BF9-5E11-441C-14F3-758267E59F31}"/>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5" name="Rectangle 4">
            <a:extLst>
              <a:ext uri="{FF2B5EF4-FFF2-40B4-BE49-F238E27FC236}">
                <a16:creationId xmlns:a16="http://schemas.microsoft.com/office/drawing/2014/main" id="{ACCBFA98-64EB-AE24-0CE9-A52528CA500A}"/>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49F04C-404F-CEA1-8991-6926B3C0CC95}"/>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Team Player</a:t>
            </a:r>
          </a:p>
        </p:txBody>
      </p:sp>
      <p:pic>
        <p:nvPicPr>
          <p:cNvPr id="9" name="Picture 8" descr="A picture containing chessman, close&#10;&#10;Description automatically generated">
            <a:extLst>
              <a:ext uri="{FF2B5EF4-FFF2-40B4-BE49-F238E27FC236}">
                <a16:creationId xmlns:a16="http://schemas.microsoft.com/office/drawing/2014/main" id="{8F0C66D6-337E-EB78-CEC8-EA4FE9053FAC}"/>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3922" t="2878" b="3574"/>
          <a:stretch/>
        </p:blipFill>
        <p:spPr>
          <a:xfrm>
            <a:off x="1870840" y="4838"/>
            <a:ext cx="10321160" cy="6375979"/>
          </a:xfrm>
          <a:prstGeom prst="rect">
            <a:avLst/>
          </a:prstGeom>
        </p:spPr>
      </p:pic>
      <p:pic>
        <p:nvPicPr>
          <p:cNvPr id="14" name="Picture 13">
            <a:extLst>
              <a:ext uri="{FF2B5EF4-FFF2-40B4-BE49-F238E27FC236}">
                <a16:creationId xmlns:a16="http://schemas.microsoft.com/office/drawing/2014/main" id="{01250303-631F-C3DE-1CB0-0270F7EE28F2}"/>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a:off x="3280224" y="0"/>
            <a:ext cx="8911770" cy="4427384"/>
          </a:xfrm>
          <a:prstGeom prst="rect">
            <a:avLst/>
          </a:prstGeom>
        </p:spPr>
      </p:pic>
      <p:sp>
        <p:nvSpPr>
          <p:cNvPr id="3" name="TextBox 2">
            <a:extLst>
              <a:ext uri="{FF2B5EF4-FFF2-40B4-BE49-F238E27FC236}">
                <a16:creationId xmlns:a16="http://schemas.microsoft.com/office/drawing/2014/main" id="{42EB9FC0-A0C8-021D-878A-EB0471E2847C}"/>
              </a:ext>
            </a:extLst>
          </p:cNvPr>
          <p:cNvSpPr txBox="1"/>
          <p:nvPr/>
        </p:nvSpPr>
        <p:spPr>
          <a:xfrm>
            <a:off x="2232488" y="827703"/>
            <a:ext cx="4616741" cy="1384995"/>
          </a:xfrm>
          <a:prstGeom prst="rect">
            <a:avLst/>
          </a:prstGeom>
          <a:noFill/>
        </p:spPr>
        <p:txBody>
          <a:bodyPr wrap="square" rtlCol="0">
            <a:spAutoFit/>
          </a:bodyPr>
          <a:lstStyle/>
          <a:p>
            <a:r>
              <a:rPr lang="en-US" sz="2800" b="1">
                <a:solidFill>
                  <a:srgbClr val="092F87"/>
                </a:solidFill>
                <a:latin typeface="Raleway SemiBold" panose="020B0703030101060003" pitchFamily="34" charset="0"/>
              </a:rPr>
              <a:t>N2-	Low Intensity</a:t>
            </a:r>
          </a:p>
          <a:p>
            <a:r>
              <a:rPr lang="en-US" sz="2800" b="1">
                <a:solidFill>
                  <a:srgbClr val="092F87"/>
                </a:solidFill>
                <a:latin typeface="Raleway SemiBold" panose="020B0703030101060003" pitchFamily="34" charset="0"/>
              </a:rPr>
              <a:t>A3+	High Humility</a:t>
            </a:r>
          </a:p>
          <a:p>
            <a:r>
              <a:rPr lang="en-US" sz="2800" b="1">
                <a:solidFill>
                  <a:srgbClr val="092F87"/>
                </a:solidFill>
                <a:latin typeface="Raleway SemiBold" panose="020B0703030101060003" pitchFamily="34" charset="0"/>
              </a:rPr>
              <a:t>A4+	High Reserve</a:t>
            </a:r>
          </a:p>
        </p:txBody>
      </p:sp>
      <p:pic>
        <p:nvPicPr>
          <p:cNvPr id="6" name="Picture 3">
            <a:extLst>
              <a:ext uri="{FF2B5EF4-FFF2-40B4-BE49-F238E27FC236}">
                <a16:creationId xmlns:a16="http://schemas.microsoft.com/office/drawing/2014/main" id="{29C8AAEC-5EA5-D5BB-2A18-83D0C367E8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5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1C019-90BE-81D4-062A-B2A05DAC725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3" name="Title 1">
            <a:extLst>
              <a:ext uri="{FF2B5EF4-FFF2-40B4-BE49-F238E27FC236}">
                <a16:creationId xmlns:a16="http://schemas.microsoft.com/office/drawing/2014/main" id="{854CCA4E-961D-6BD9-084C-F0FE11DCA083}"/>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Trait Blends</a:t>
            </a:r>
          </a:p>
          <a:p>
            <a:pPr marL="0" marR="0" lvl="0" indent="0" defTabSz="914400" rtl="0" eaLnBrk="1" fontAlgn="auto" latinLnBrk="0" hangingPunct="1">
              <a:lnSpc>
                <a:spcPct val="90000"/>
              </a:lnSpc>
              <a:spcBef>
                <a:spcPct val="0"/>
              </a:spcBef>
              <a:spcAft>
                <a:spcPts val="0"/>
              </a:spcAft>
              <a:buClrTx/>
              <a:buSzTx/>
              <a:buFontTx/>
              <a:buNone/>
              <a:tabLst/>
              <a:defRPr/>
            </a:pPr>
            <a:endParaRPr lang="en-US" sz="4100">
              <a:solidFill>
                <a:srgbClr val="002F87"/>
              </a:solidFill>
              <a:ea typeface="Segoe UI" pitchFamily="34" charset="0"/>
              <a:cs typeface="Segoe UI"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r>
              <a:rPr lang="en-US" sz="4100">
                <a:solidFill>
                  <a:srgbClr val="002F87"/>
                </a:solidFill>
                <a:ea typeface="Segoe UI" pitchFamily="34" charset="0"/>
                <a:cs typeface="Segoe UI" pitchFamily="34" charset="0"/>
              </a:rPr>
              <a:t>Blends are accessible in two places: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endParaRPr>
          </a:p>
        </p:txBody>
      </p:sp>
      <p:sp>
        <p:nvSpPr>
          <p:cNvPr id="8" name="TextBox 7">
            <a:extLst>
              <a:ext uri="{FF2B5EF4-FFF2-40B4-BE49-F238E27FC236}">
                <a16:creationId xmlns:a16="http://schemas.microsoft.com/office/drawing/2014/main" id="{DCB27FBD-BA83-61D3-29C6-B4ADC96F4800}"/>
              </a:ext>
            </a:extLst>
          </p:cNvPr>
          <p:cNvSpPr txBox="1"/>
          <p:nvPr/>
        </p:nvSpPr>
        <p:spPr>
          <a:xfrm>
            <a:off x="3238612" y="2065731"/>
            <a:ext cx="6785920" cy="979371"/>
          </a:xfrm>
          <a:prstGeom prst="rect">
            <a:avLst/>
          </a:prstGeom>
          <a:noFill/>
          <a:ln>
            <a:noFill/>
          </a:ln>
          <a:effectLst/>
        </p:spPr>
        <p:txBody>
          <a:bodyPr spcFirstLastPara="0" vert="horz" wrap="square" lIns="103650" tIns="103650" rIns="103650" bIns="103650" numCol="1" spcCol="1270" anchor="ctr" anchorCtr="0">
            <a:noAutofit/>
          </a:bodyPr>
          <a:lstStyle/>
          <a:p>
            <a:pPr marL="457200" marR="0" lvl="0" indent="-457200" algn="l" defTabSz="800100" rtl="0" eaLnBrk="1" fontAlgn="auto" latinLnBrk="0" hangingPunct="1">
              <a:lnSpc>
                <a:spcPct val="90000"/>
              </a:lnSpc>
              <a:spcBef>
                <a:spcPct val="0"/>
              </a:spcBef>
              <a:spcAft>
                <a:spcPct val="35000"/>
              </a:spcAft>
              <a:buClrTx/>
              <a:buSzTx/>
              <a:buBlip>
                <a:blip r:embed="rId4"/>
              </a:buBlip>
              <a:tabLst/>
              <a:defRPr/>
            </a:pPr>
            <a:r>
              <a:rPr lang="en-US" sz="2800" b="1">
                <a:solidFill>
                  <a:srgbClr val="092F87"/>
                </a:solidFill>
                <a:latin typeface="Raleway SemiBold"/>
                <a:ea typeface="Segoe UI" pitchFamily="34" charset="0"/>
                <a:cs typeface="Segoe UI Semibold"/>
              </a:rPr>
              <a:t>Spread across the Trait Report</a:t>
            </a:r>
            <a:endParaRPr kumimoji="0" lang="en-US" sz="2800" b="1" i="0" u="none" strike="noStrike" kern="1200" cap="none" spc="0" normalizeH="0" baseline="0" noProof="0">
              <a:ln>
                <a:noFill/>
              </a:ln>
              <a:solidFill>
                <a:srgbClr val="092F87"/>
              </a:solidFill>
              <a:effectLst/>
              <a:uLnTx/>
              <a:uFillTx/>
              <a:latin typeface="Raleway SemiBold" pitchFamily="34" charset="0"/>
              <a:ea typeface="Segoe UI" pitchFamily="34" charset="0"/>
              <a:cs typeface="Segoe UI Semibold" pitchFamily="34" charset="0"/>
            </a:endParaRPr>
          </a:p>
        </p:txBody>
      </p:sp>
      <p:sp>
        <p:nvSpPr>
          <p:cNvPr id="9" name="TextBox 8">
            <a:extLst>
              <a:ext uri="{FF2B5EF4-FFF2-40B4-BE49-F238E27FC236}">
                <a16:creationId xmlns:a16="http://schemas.microsoft.com/office/drawing/2014/main" id="{7F420098-5B21-4022-0567-F7C863D60D5C}"/>
              </a:ext>
            </a:extLst>
          </p:cNvPr>
          <p:cNvSpPr txBox="1"/>
          <p:nvPr/>
        </p:nvSpPr>
        <p:spPr>
          <a:xfrm>
            <a:off x="3280229" y="3132622"/>
            <a:ext cx="7581788" cy="979371"/>
          </a:xfrm>
          <a:prstGeom prst="rect">
            <a:avLst/>
          </a:prstGeom>
          <a:noFill/>
          <a:ln>
            <a:noFill/>
          </a:ln>
          <a:effectLst/>
        </p:spPr>
        <p:txBody>
          <a:bodyPr spcFirstLastPara="0" vert="horz" wrap="square" lIns="103650" tIns="103650" rIns="103650" bIns="103650" numCol="1" spcCol="1270" anchor="ctr" anchorCtr="0">
            <a:noAutofit/>
          </a:bodyPr>
          <a:lstStyle/>
          <a:p>
            <a:pPr marL="457200" marR="0" lvl="0" indent="-457200" algn="l" defTabSz="800100" rtl="0" eaLnBrk="1" fontAlgn="auto" latinLnBrk="0" hangingPunct="1">
              <a:lnSpc>
                <a:spcPct val="90000"/>
              </a:lnSpc>
              <a:spcBef>
                <a:spcPct val="0"/>
              </a:spcBef>
              <a:spcAft>
                <a:spcPct val="35000"/>
              </a:spcAft>
              <a:buClrTx/>
              <a:buSzTx/>
              <a:buBlip>
                <a:blip r:embed="rId4"/>
              </a:buBlip>
              <a:tabLst/>
              <a:defRPr/>
            </a:pPr>
            <a:r>
              <a:rPr lang="en-US" sz="2800" b="1">
                <a:solidFill>
                  <a:srgbClr val="092F87"/>
                </a:solidFill>
                <a:latin typeface="Raleway SemiBold" pitchFamily="34" charset="0"/>
                <a:cs typeface="Segoe UI Semibold" pitchFamily="34" charset="0"/>
              </a:rPr>
              <a:t>As a component of the Competency Report</a:t>
            </a:r>
            <a:endParaRPr kumimoji="0" lang="en-US" sz="2800" b="0" i="0" u="none" strike="noStrike" kern="1200" cap="none" spc="0" normalizeH="0" baseline="0" noProof="0">
              <a:ln>
                <a:noFill/>
              </a:ln>
              <a:solidFill>
                <a:sysClr val="windowText" lastClr="000000">
                  <a:hueOff val="0"/>
                  <a:satOff val="0"/>
                  <a:lumOff val="0"/>
                  <a:alphaOff val="0"/>
                </a:sysClr>
              </a:solidFill>
              <a:effectLst/>
              <a:uLnTx/>
              <a:uFillTx/>
              <a:latin typeface="Raleway SemiBold" pitchFamily="34" charset="0"/>
              <a:ea typeface="+mn-ea"/>
              <a:cs typeface="Segoe UI Semibold" pitchFamily="34" charset="0"/>
            </a:endParaRPr>
          </a:p>
        </p:txBody>
      </p:sp>
      <p:sp>
        <p:nvSpPr>
          <p:cNvPr id="11" name="TextBox 10">
            <a:extLst>
              <a:ext uri="{FF2B5EF4-FFF2-40B4-BE49-F238E27FC236}">
                <a16:creationId xmlns:a16="http://schemas.microsoft.com/office/drawing/2014/main" id="{A2E9F7FA-D0D4-656C-E60B-259D0CA81F76}"/>
              </a:ext>
            </a:extLst>
          </p:cNvPr>
          <p:cNvSpPr txBox="1"/>
          <p:nvPr/>
        </p:nvSpPr>
        <p:spPr>
          <a:xfrm>
            <a:off x="3238612" y="5120519"/>
            <a:ext cx="6902084"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092F87"/>
              </a:solidFill>
              <a:effectLst/>
              <a:uLnTx/>
              <a:uFillTx/>
              <a:latin typeface="Raleway SemiBold" pitchFamily="34" charset="0"/>
              <a:ea typeface="+mn-ea"/>
              <a:cs typeface="Segoe UI Semibold" pitchFamily="34" charset="0"/>
            </a:endParaRPr>
          </a:p>
        </p:txBody>
      </p:sp>
      <p:sp>
        <p:nvSpPr>
          <p:cNvPr id="12" name="Rectangle 34">
            <a:extLst>
              <a:ext uri="{FF2B5EF4-FFF2-40B4-BE49-F238E27FC236}">
                <a16:creationId xmlns:a16="http://schemas.microsoft.com/office/drawing/2014/main" id="{1CBD42CF-FCAD-7EDA-F846-A83797ADB2BD}"/>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FC81DBC-3FB9-6FED-6A7D-F3D90ABD99A5}"/>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F06ED1E-F7B2-21FB-D119-D1EE9DA1E4EF}"/>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pic>
        <p:nvPicPr>
          <p:cNvPr id="4" name="Picture 3">
            <a:extLst>
              <a:ext uri="{FF2B5EF4-FFF2-40B4-BE49-F238E27FC236}">
                <a16:creationId xmlns:a16="http://schemas.microsoft.com/office/drawing/2014/main" id="{6FA2B051-8EC2-E821-3B1E-2BA03D90E0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9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ood&#10;&#10;Description automatically generated">
            <a:extLst>
              <a:ext uri="{FF2B5EF4-FFF2-40B4-BE49-F238E27FC236}">
                <a16:creationId xmlns:a16="http://schemas.microsoft.com/office/drawing/2014/main" id="{4C38193B-0BA1-7B08-7614-1399D67660D0}"/>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201526" cy="6858000"/>
          </a:xfrm>
          <a:prstGeom prst="rect">
            <a:avLst/>
          </a:prstGeom>
        </p:spPr>
      </p:pic>
      <p:sp>
        <p:nvSpPr>
          <p:cNvPr id="4" name="TextBox 3">
            <a:extLst>
              <a:ext uri="{FF2B5EF4-FFF2-40B4-BE49-F238E27FC236}">
                <a16:creationId xmlns:a16="http://schemas.microsoft.com/office/drawing/2014/main" id="{DA7BD94D-DCB6-5D3A-27A3-6319110C0B19}"/>
              </a:ext>
            </a:extLst>
          </p:cNvPr>
          <p:cNvSpPr txBox="1"/>
          <p:nvPr/>
        </p:nvSpPr>
        <p:spPr>
          <a:xfrm>
            <a:off x="2948347" y="2151536"/>
            <a:ext cx="6298123" cy="923330"/>
          </a:xfrm>
          <a:prstGeom prst="rect">
            <a:avLst/>
          </a:prstGeom>
          <a:noFill/>
        </p:spPr>
        <p:txBody>
          <a:bodyPr wrap="square" rtlCol="0">
            <a:spAutoFit/>
          </a:bodyPr>
          <a:lstStyle/>
          <a:p>
            <a:pPr algn="ctr"/>
            <a:r>
              <a:rPr lang="en-US" sz="5400">
                <a:solidFill>
                  <a:srgbClr val="092F87"/>
                </a:solidFill>
                <a:latin typeface="Raleway SemiBold" panose="020B0703030101060003" pitchFamily="34" charset="0"/>
              </a:rPr>
              <a:t>Trait Blends</a:t>
            </a:r>
          </a:p>
        </p:txBody>
      </p:sp>
      <p:sp>
        <p:nvSpPr>
          <p:cNvPr id="5" name="Rectangle 4">
            <a:extLst>
              <a:ext uri="{FF2B5EF4-FFF2-40B4-BE49-F238E27FC236}">
                <a16:creationId xmlns:a16="http://schemas.microsoft.com/office/drawing/2014/main" id="{128C841A-3AF8-5C71-6940-C14C58E3DED1}"/>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226FC8AE-3942-3970-CA3B-EEABBB512833}"/>
              </a:ext>
            </a:extLst>
          </p:cNvPr>
          <p:cNvSpPr txBox="1">
            <a:spLocks/>
          </p:cNvSpPr>
          <p:nvPr/>
        </p:nvSpPr>
        <p:spPr>
          <a:xfrm>
            <a:off x="4041332" y="64251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pic>
        <p:nvPicPr>
          <p:cNvPr id="7" name="Picture 6">
            <a:extLst>
              <a:ext uri="{FF2B5EF4-FFF2-40B4-BE49-F238E27FC236}">
                <a16:creationId xmlns:a16="http://schemas.microsoft.com/office/drawing/2014/main" id="{C41FD745-4A12-AE7C-0C73-4451CE574C19}"/>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22035"/>
          <a:stretch/>
        </p:blipFill>
        <p:spPr>
          <a:xfrm rot="5400000" flipH="1">
            <a:off x="7046850" y="1722374"/>
            <a:ext cx="6862129" cy="3409119"/>
          </a:xfrm>
          <a:prstGeom prst="rect">
            <a:avLst/>
          </a:prstGeom>
        </p:spPr>
      </p:pic>
      <p:pic>
        <p:nvPicPr>
          <p:cNvPr id="8" name="Picture 7" descr="Text, logo&#10;&#10;Description automatically generated">
            <a:extLst>
              <a:ext uri="{FF2B5EF4-FFF2-40B4-BE49-F238E27FC236}">
                <a16:creationId xmlns:a16="http://schemas.microsoft.com/office/drawing/2014/main" id="{02B641DA-DF3C-CE96-57D7-2C49C3536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765" y="358657"/>
            <a:ext cx="2620380" cy="583034"/>
          </a:xfrm>
          <a:prstGeom prst="rect">
            <a:avLst/>
          </a:prstGeom>
        </p:spPr>
      </p:pic>
    </p:spTree>
    <p:extLst>
      <p:ext uri="{BB962C8B-B14F-4D97-AF65-F5344CB8AC3E}">
        <p14:creationId xmlns:p14="http://schemas.microsoft.com/office/powerpoint/2010/main" val="109734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dome&#10;&#10;Description automatically generated">
            <a:extLst>
              <a:ext uri="{FF2B5EF4-FFF2-40B4-BE49-F238E27FC236}">
                <a16:creationId xmlns:a16="http://schemas.microsoft.com/office/drawing/2014/main" id="{8E1765E2-C1F3-5814-F572-98FB2C797B6A}"/>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a:off x="3280230" y="5056"/>
            <a:ext cx="8911770" cy="4427384"/>
          </a:xfrm>
          <a:prstGeom prst="rect">
            <a:avLst/>
          </a:prstGeom>
        </p:spPr>
      </p:pic>
      <p:sp>
        <p:nvSpPr>
          <p:cNvPr id="11" name="Rectangle 10">
            <a:extLst>
              <a:ext uri="{FF2B5EF4-FFF2-40B4-BE49-F238E27FC236}">
                <a16:creationId xmlns:a16="http://schemas.microsoft.com/office/drawing/2014/main" id="{0EF2739C-18DC-7FE1-E6CE-EF40CB8A8936}"/>
              </a:ext>
            </a:extLst>
          </p:cNvPr>
          <p:cNvSpPr/>
          <p:nvPr/>
        </p:nvSpPr>
        <p:spPr>
          <a:xfrm>
            <a:off x="6556555" y="960967"/>
            <a:ext cx="4142317" cy="5295900"/>
          </a:xfrm>
          <a:prstGeom prst="rect">
            <a:avLst/>
          </a:prstGeom>
          <a:solidFill>
            <a:srgbClr val="09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39B332-4C7E-1F22-0678-96626DC19D3B}"/>
              </a:ext>
            </a:extLst>
          </p:cNvPr>
          <p:cNvSpPr/>
          <p:nvPr/>
        </p:nvSpPr>
        <p:spPr>
          <a:xfrm>
            <a:off x="1311455" y="960967"/>
            <a:ext cx="4142317" cy="5295900"/>
          </a:xfrm>
          <a:prstGeom prst="rect">
            <a:avLst/>
          </a:prstGeom>
          <a:solidFill>
            <a:srgbClr val="09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a:extLst>
              <a:ext uri="{FF2B5EF4-FFF2-40B4-BE49-F238E27FC236}">
                <a16:creationId xmlns:a16="http://schemas.microsoft.com/office/drawing/2014/main" id="{079F5F0F-E7FE-51F2-FB27-C1F4D700105E}"/>
              </a:ext>
            </a:extLst>
          </p:cNvPr>
          <p:cNvGraphicFramePr>
            <a:graphicFrameLocks noChangeAspect="1"/>
          </p:cNvGraphicFramePr>
          <p:nvPr>
            <p:extLst>
              <p:ext uri="{D42A27DB-BD31-4B8C-83A1-F6EECF244321}">
                <p14:modId xmlns:p14="http://schemas.microsoft.com/office/powerpoint/2010/main" val="3750775330"/>
              </p:ext>
            </p:extLst>
          </p:nvPr>
        </p:nvGraphicFramePr>
        <p:xfrm>
          <a:off x="6661438" y="1047912"/>
          <a:ext cx="3965575" cy="5136423"/>
        </p:xfrm>
        <a:graphic>
          <a:graphicData uri="http://schemas.openxmlformats.org/presentationml/2006/ole">
            <mc:AlternateContent xmlns:mc="http://schemas.openxmlformats.org/markup-compatibility/2006">
              <mc:Choice xmlns:v="urn:schemas-microsoft-com:vml" Requires="v">
                <p:oleObj name="Acrobat Document" r:id="rId5" imgW="4663164" imgH="6035040" progId="Acrobat.Document.DC">
                  <p:embed/>
                </p:oleObj>
              </mc:Choice>
              <mc:Fallback>
                <p:oleObj name="Acrobat Document" r:id="rId5" imgW="4663164" imgH="6035040" progId="Acrobat.Document.DC">
                  <p:embed/>
                  <p:pic>
                    <p:nvPicPr>
                      <p:cNvPr id="16" name="Object 15">
                        <a:extLst>
                          <a:ext uri="{FF2B5EF4-FFF2-40B4-BE49-F238E27FC236}">
                            <a16:creationId xmlns:a16="http://schemas.microsoft.com/office/drawing/2014/main" id="{079F5F0F-E7FE-51F2-FB27-C1F4D700105E}"/>
                          </a:ext>
                        </a:extLst>
                      </p:cNvPr>
                      <p:cNvPicPr/>
                      <p:nvPr/>
                    </p:nvPicPr>
                    <p:blipFill>
                      <a:blip r:embed="rId6"/>
                      <a:stretch>
                        <a:fillRect/>
                      </a:stretch>
                    </p:blipFill>
                    <p:spPr>
                      <a:xfrm>
                        <a:off x="6661438" y="1047912"/>
                        <a:ext cx="3965575" cy="5136423"/>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E0A1C68-4600-F177-05DF-C9E2EBBE8510}"/>
              </a:ext>
            </a:extLst>
          </p:cNvPr>
          <p:cNvSpPr/>
          <p:nvPr/>
        </p:nvSpPr>
        <p:spPr>
          <a:xfrm>
            <a:off x="-5044" y="6361042"/>
            <a:ext cx="12197044" cy="5813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C85196-2378-7C97-7F88-9CD21DA7580A}"/>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pic>
        <p:nvPicPr>
          <p:cNvPr id="7" name="Picture 6">
            <a:extLst>
              <a:ext uri="{FF2B5EF4-FFF2-40B4-BE49-F238E27FC236}">
                <a16:creationId xmlns:a16="http://schemas.microsoft.com/office/drawing/2014/main" id="{95E98F5F-30C5-D159-0822-EE33F22B87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8225" y="7102620"/>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Object 13">
            <a:extLst>
              <a:ext uri="{FF2B5EF4-FFF2-40B4-BE49-F238E27FC236}">
                <a16:creationId xmlns:a16="http://schemas.microsoft.com/office/drawing/2014/main" id="{D46F2E45-0254-B408-5844-A68E56C7CCDA}"/>
              </a:ext>
            </a:extLst>
          </p:cNvPr>
          <p:cNvGraphicFramePr>
            <a:graphicFrameLocks noChangeAspect="1"/>
          </p:cNvGraphicFramePr>
          <p:nvPr>
            <p:extLst>
              <p:ext uri="{D42A27DB-BD31-4B8C-83A1-F6EECF244321}">
                <p14:modId xmlns:p14="http://schemas.microsoft.com/office/powerpoint/2010/main" val="2500599955"/>
              </p:ext>
            </p:extLst>
          </p:nvPr>
        </p:nvGraphicFramePr>
        <p:xfrm>
          <a:off x="1410768" y="1059031"/>
          <a:ext cx="3951302" cy="5114994"/>
        </p:xfrm>
        <a:graphic>
          <a:graphicData uri="http://schemas.openxmlformats.org/presentationml/2006/ole">
            <mc:AlternateContent xmlns:mc="http://schemas.openxmlformats.org/markup-compatibility/2006">
              <mc:Choice xmlns:v="urn:schemas-microsoft-com:vml" Requires="v">
                <p:oleObj name="Acrobat Document" r:id="rId8" imgW="4663164" imgH="6035040" progId="Acrobat.Document.DC">
                  <p:embed/>
                </p:oleObj>
              </mc:Choice>
              <mc:Fallback>
                <p:oleObj name="Acrobat Document" r:id="rId8" imgW="4663164" imgH="6035040" progId="Acrobat.Document.DC">
                  <p:embed/>
                  <p:pic>
                    <p:nvPicPr>
                      <p:cNvPr id="14" name="Object 13">
                        <a:extLst>
                          <a:ext uri="{FF2B5EF4-FFF2-40B4-BE49-F238E27FC236}">
                            <a16:creationId xmlns:a16="http://schemas.microsoft.com/office/drawing/2014/main" id="{D46F2E45-0254-B408-5844-A68E56C7CCDA}"/>
                          </a:ext>
                        </a:extLst>
                      </p:cNvPr>
                      <p:cNvPicPr/>
                      <p:nvPr/>
                    </p:nvPicPr>
                    <p:blipFill>
                      <a:blip r:embed="rId9"/>
                      <a:stretch>
                        <a:fillRect/>
                      </a:stretch>
                    </p:blipFill>
                    <p:spPr>
                      <a:xfrm>
                        <a:off x="1410768" y="1059031"/>
                        <a:ext cx="3951302" cy="5114994"/>
                      </a:xfrm>
                      <a:prstGeom prst="rect">
                        <a:avLst/>
                      </a:prstGeom>
                    </p:spPr>
                  </p:pic>
                </p:oleObj>
              </mc:Fallback>
            </mc:AlternateContent>
          </a:graphicData>
        </a:graphic>
      </p:graphicFrame>
      <p:sp>
        <p:nvSpPr>
          <p:cNvPr id="5" name="Rectangle 34">
            <a:extLst>
              <a:ext uri="{FF2B5EF4-FFF2-40B4-BE49-F238E27FC236}">
                <a16:creationId xmlns:a16="http://schemas.microsoft.com/office/drawing/2014/main" id="{54735D14-C8E3-3C44-4E38-1EBDF12CA8B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AE2E0BA5-07CA-7EB8-C884-1FB0159767B1}"/>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Effective Communications</a:t>
            </a:r>
          </a:p>
        </p:txBody>
      </p:sp>
      <p:pic>
        <p:nvPicPr>
          <p:cNvPr id="20" name="Picture 7">
            <a:extLst>
              <a:ext uri="{FF2B5EF4-FFF2-40B4-BE49-F238E27FC236}">
                <a16:creationId xmlns:a16="http://schemas.microsoft.com/office/drawing/2014/main" id="{7F788510-9D94-66EF-C2FC-916C41D7A567}"/>
              </a:ext>
            </a:extLst>
          </p:cNvPr>
          <p:cNvPicPr>
            <a:picLocks noChangeAspect="1"/>
          </p:cNvPicPr>
          <p:nvPr/>
        </p:nvPicPr>
        <p:blipFill>
          <a:blip r:embed="rId10"/>
          <a:stretch>
            <a:fillRect/>
          </a:stretch>
        </p:blipFill>
        <p:spPr>
          <a:xfrm>
            <a:off x="11353119" y="438150"/>
            <a:ext cx="371475" cy="342900"/>
          </a:xfrm>
          <a:prstGeom prst="rect">
            <a:avLst/>
          </a:prstGeom>
        </p:spPr>
      </p:pic>
    </p:spTree>
    <p:extLst>
      <p:ext uri="{BB962C8B-B14F-4D97-AF65-F5344CB8AC3E}">
        <p14:creationId xmlns:p14="http://schemas.microsoft.com/office/powerpoint/2010/main" val="99634101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898EB7-233F-9B17-0153-77AACE7B95EC}"/>
              </a:ext>
            </a:extLst>
          </p:cNvPr>
          <p:cNvSpPr/>
          <p:nvPr/>
        </p:nvSpPr>
        <p:spPr>
          <a:xfrm>
            <a:off x="-1" y="0"/>
            <a:ext cx="1870841" cy="6361042"/>
          </a:xfrm>
          <a:prstGeom prst="rect">
            <a:avLst/>
          </a:prstGeom>
          <a:solidFill>
            <a:srgbClr val="09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A66DEC-8B36-D512-6202-AAA8A5BAE84C}"/>
              </a:ext>
            </a:extLst>
          </p:cNvPr>
          <p:cNvSpPr/>
          <p:nvPr/>
        </p:nvSpPr>
        <p:spPr>
          <a:xfrm rot="5400000">
            <a:off x="-1563577" y="2718855"/>
            <a:ext cx="5022171" cy="923330"/>
          </a:xfrm>
          <a:prstGeom prst="rect">
            <a:avLst/>
          </a:prstGeom>
          <a:noFill/>
        </p:spPr>
        <p:txBody>
          <a:bodyPr wrap="squar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Raleway SemiBold" panose="020B0703030101060003" pitchFamily="34" charset="0"/>
              </a:rPr>
              <a:t>Strategic</a:t>
            </a:r>
          </a:p>
        </p:txBody>
      </p:sp>
      <p:sp>
        <p:nvSpPr>
          <p:cNvPr id="7" name="Rectangle 6">
            <a:extLst>
              <a:ext uri="{FF2B5EF4-FFF2-40B4-BE49-F238E27FC236}">
                <a16:creationId xmlns:a16="http://schemas.microsoft.com/office/drawing/2014/main" id="{52BDF541-5F1E-BA89-1AC7-160894D912FA}"/>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19C1D8-1E41-EDAA-27AE-97ABE569C765}"/>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pic>
        <p:nvPicPr>
          <p:cNvPr id="11" name="Picture 10" descr="A picture containing building, dome&#10;&#10;Description automatically generated">
            <a:extLst>
              <a:ext uri="{FF2B5EF4-FFF2-40B4-BE49-F238E27FC236}">
                <a16:creationId xmlns:a16="http://schemas.microsoft.com/office/drawing/2014/main" id="{68A7EEA3-3DA0-53BB-CF3D-05E9617B086F}"/>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22035"/>
          <a:stretch/>
        </p:blipFill>
        <p:spPr>
          <a:xfrm>
            <a:off x="3280230" y="5056"/>
            <a:ext cx="8911770" cy="4427384"/>
          </a:xfrm>
          <a:prstGeom prst="rect">
            <a:avLst/>
          </a:prstGeom>
        </p:spPr>
      </p:pic>
      <p:pic>
        <p:nvPicPr>
          <p:cNvPr id="2" name="Picture 3">
            <a:extLst>
              <a:ext uri="{FF2B5EF4-FFF2-40B4-BE49-F238E27FC236}">
                <a16:creationId xmlns:a16="http://schemas.microsoft.com/office/drawing/2014/main" id="{B9993075-966A-A0BD-AE69-B7FD8D797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68AAD5A-745C-DB44-FD82-7694526E52DB}"/>
              </a:ext>
            </a:extLst>
          </p:cNvPr>
          <p:cNvSpPr txBox="1"/>
          <p:nvPr/>
        </p:nvSpPr>
        <p:spPr>
          <a:xfrm>
            <a:off x="381000" y="1545848"/>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Cares about the precision and subtlety of clear written and spoken communication.</a:t>
            </a:r>
          </a:p>
        </p:txBody>
      </p:sp>
      <p:sp>
        <p:nvSpPr>
          <p:cNvPr id="13" name="TextBox 12">
            <a:extLst>
              <a:ext uri="{FF2B5EF4-FFF2-40B4-BE49-F238E27FC236}">
                <a16:creationId xmlns:a16="http://schemas.microsoft.com/office/drawing/2014/main" id="{05C23B7F-413E-5BFD-80EA-5A40C5159EAB}"/>
              </a:ext>
            </a:extLst>
          </p:cNvPr>
          <p:cNvSpPr txBox="1"/>
          <p:nvPr/>
        </p:nvSpPr>
        <p:spPr>
          <a:xfrm>
            <a:off x="381000" y="2574548"/>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Listens objectively and knows how to facilitate mutual understanding across different contexts.</a:t>
            </a:r>
          </a:p>
        </p:txBody>
      </p:sp>
      <p:sp>
        <p:nvSpPr>
          <p:cNvPr id="14" name="TextBox 13">
            <a:extLst>
              <a:ext uri="{FF2B5EF4-FFF2-40B4-BE49-F238E27FC236}">
                <a16:creationId xmlns:a16="http://schemas.microsoft.com/office/drawing/2014/main" id="{CE2B89CE-E329-FC92-443D-D5B5C434E2D3}"/>
              </a:ext>
            </a:extLst>
          </p:cNvPr>
          <p:cNvSpPr txBox="1"/>
          <p:nvPr/>
        </p:nvSpPr>
        <p:spPr>
          <a:xfrm>
            <a:off x="381000" y="3603248"/>
            <a:ext cx="114300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Advocates for high-quality communication in internal and client relationships.</a:t>
            </a:r>
          </a:p>
        </p:txBody>
      </p:sp>
      <p:sp>
        <p:nvSpPr>
          <p:cNvPr id="4" name="Footer Placeholder 4">
            <a:extLst>
              <a:ext uri="{FF2B5EF4-FFF2-40B4-BE49-F238E27FC236}">
                <a16:creationId xmlns:a16="http://schemas.microsoft.com/office/drawing/2014/main" id="{5354184D-BAAD-D0B4-C41D-36342122831D}"/>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sp>
        <p:nvSpPr>
          <p:cNvPr id="5" name="Rectangle 4">
            <a:extLst>
              <a:ext uri="{FF2B5EF4-FFF2-40B4-BE49-F238E27FC236}">
                <a16:creationId xmlns:a16="http://schemas.microsoft.com/office/drawing/2014/main" id="{0B4AFB2C-EE67-21CF-B6F9-6BABBAF7D84E}"/>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37184B-86A7-CF68-3673-7EA91748C8BE}"/>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9" name="Title 1">
            <a:extLst>
              <a:ext uri="{FF2B5EF4-FFF2-40B4-BE49-F238E27FC236}">
                <a16:creationId xmlns:a16="http://schemas.microsoft.com/office/drawing/2014/main" id="{F47FB09E-18F6-1D9E-B167-457699977102}"/>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Effective Communications--Identifiers</a:t>
            </a:r>
          </a:p>
        </p:txBody>
      </p:sp>
      <p:sp>
        <p:nvSpPr>
          <p:cNvPr id="10" name="Rectangle 34">
            <a:extLst>
              <a:ext uri="{FF2B5EF4-FFF2-40B4-BE49-F238E27FC236}">
                <a16:creationId xmlns:a16="http://schemas.microsoft.com/office/drawing/2014/main" id="{B4EA67BD-13C8-295B-4A1C-A52343C8BFBD}"/>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8929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68AAD5A-745C-DB44-FD82-7694526E52DB}"/>
              </a:ext>
            </a:extLst>
          </p:cNvPr>
          <p:cNvSpPr txBox="1"/>
          <p:nvPr/>
        </p:nvSpPr>
        <p:spPr>
          <a:xfrm>
            <a:off x="2000886" y="2493907"/>
            <a:ext cx="8121014" cy="1200329"/>
          </a:xfrm>
          <a:prstGeom prst="rect">
            <a:avLst/>
          </a:prstGeom>
          <a:noFill/>
        </p:spPr>
        <p:txBody>
          <a:bodyPr wrap="square" lIns="91440" tIns="45720" rIns="91440" bIns="45720" rtlCol="0" anchor="t">
            <a:spAutoFit/>
          </a:bodyPr>
          <a:lstStyle/>
          <a:p>
            <a:pPr>
              <a:defRPr/>
            </a:pPr>
            <a:r>
              <a:rPr lang="en-US" sz="3600" dirty="0">
                <a:solidFill>
                  <a:srgbClr val="092F87"/>
                </a:solidFill>
                <a:latin typeface="Raleway"/>
              </a:rPr>
              <a:t>Which </a:t>
            </a:r>
            <a:r>
              <a:rPr lang="en-US" sz="3600" dirty="0" err="1">
                <a:solidFill>
                  <a:srgbClr val="092F87"/>
                </a:solidFill>
                <a:latin typeface="Raleway"/>
              </a:rPr>
              <a:t>subtraits</a:t>
            </a:r>
            <a:r>
              <a:rPr lang="en-US" sz="3600" dirty="0">
                <a:solidFill>
                  <a:srgbClr val="092F87"/>
                </a:solidFill>
                <a:latin typeface="Raleway"/>
              </a:rPr>
              <a:t> </a:t>
            </a:r>
            <a:r>
              <a:rPr kumimoji="0" lang="en-US" sz="3600" b="0" i="0" u="none" strike="noStrike" kern="1200" cap="none" spc="0" normalizeH="0" baseline="0" noProof="0" dirty="0">
                <a:ln>
                  <a:noFill/>
                </a:ln>
                <a:solidFill>
                  <a:srgbClr val="092F87"/>
                </a:solidFill>
                <a:effectLst/>
                <a:uLnTx/>
                <a:uFillTx/>
                <a:latin typeface="Raleway"/>
              </a:rPr>
              <a:t>do you think relate to effective</a:t>
            </a:r>
            <a:r>
              <a:rPr lang="en-US" sz="3600" dirty="0">
                <a:solidFill>
                  <a:srgbClr val="092F87"/>
                </a:solidFill>
                <a:latin typeface="Raleway"/>
              </a:rPr>
              <a:t> </a:t>
            </a:r>
            <a:r>
              <a:rPr kumimoji="0" lang="en-US" sz="3600" b="0" i="0" u="none" strike="noStrike" kern="1200" cap="none" spc="0" normalizeH="0" baseline="0" noProof="0" dirty="0">
                <a:ln>
                  <a:noFill/>
                </a:ln>
                <a:solidFill>
                  <a:srgbClr val="092F87"/>
                </a:solidFill>
                <a:effectLst/>
                <a:uLnTx/>
                <a:uFillTx/>
                <a:latin typeface="Raleway"/>
              </a:rPr>
              <a:t>communication?</a:t>
            </a:r>
            <a:endParaRPr lang="en-US" sz="3600" b="0" i="0" u="none" strike="noStrike" kern="1200" cap="none" spc="0" normalizeH="0" baseline="0" noProof="0" dirty="0">
              <a:ln>
                <a:noFill/>
              </a:ln>
              <a:solidFill>
                <a:srgbClr val="092F87"/>
              </a:solidFill>
              <a:effectLst/>
              <a:uLnTx/>
              <a:uFillTx/>
              <a:latin typeface="Raleway"/>
            </a:endParaRPr>
          </a:p>
        </p:txBody>
      </p:sp>
      <p:sp>
        <p:nvSpPr>
          <p:cNvPr id="8" name="Title 1">
            <a:extLst>
              <a:ext uri="{FF2B5EF4-FFF2-40B4-BE49-F238E27FC236}">
                <a16:creationId xmlns:a16="http://schemas.microsoft.com/office/drawing/2014/main" id="{38A52486-A47B-0889-F922-8DF2E82D35CC}"/>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Effective Communications</a:t>
            </a:r>
          </a:p>
        </p:txBody>
      </p:sp>
      <p:sp>
        <p:nvSpPr>
          <p:cNvPr id="9" name="Rectangle 34">
            <a:extLst>
              <a:ext uri="{FF2B5EF4-FFF2-40B4-BE49-F238E27FC236}">
                <a16:creationId xmlns:a16="http://schemas.microsoft.com/office/drawing/2014/main" id="{6490F643-6B3F-8D20-F1D9-EF854130740F}"/>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B9F396A-7352-1455-1F56-160F0BEB1056}"/>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2B2EE6-0D77-55B0-F1A8-D7D473D437E1}"/>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custDataLst>
      <p:tags r:id="rId1"/>
    </p:custDataLst>
    <p:extLst>
      <p:ext uri="{BB962C8B-B14F-4D97-AF65-F5344CB8AC3E}">
        <p14:creationId xmlns:p14="http://schemas.microsoft.com/office/powerpoint/2010/main" val="139911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BF6560-7329-ADA6-CF15-6D50C8AFF5C1}"/>
              </a:ext>
            </a:extLst>
          </p:cNvPr>
          <p:cNvSpPr txBox="1"/>
          <p:nvPr/>
        </p:nvSpPr>
        <p:spPr>
          <a:xfrm>
            <a:off x="1426025" y="1429735"/>
            <a:ext cx="4815117" cy="2862322"/>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92F87"/>
                </a:solidFill>
                <a:effectLst/>
                <a:uLnTx/>
                <a:uFillTx/>
                <a:latin typeface="Raleway" pitchFamily="2" charset="0"/>
                <a:ea typeface="+mn-ea"/>
                <a:cs typeface="+mn-cs"/>
              </a:rPr>
              <a:t>N2: Intensity </a:t>
            </a: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N3: Interpretation</a:t>
            </a:r>
            <a:endParaRPr kumimoji="0" lang="en-US" sz="3600" b="0" i="0" u="none" strike="noStrike" kern="1200" cap="none" spc="0" normalizeH="0" baseline="0" noProof="0">
              <a:ln>
                <a:noFill/>
              </a:ln>
              <a:solidFill>
                <a:srgbClr val="092F87"/>
              </a:solidFill>
              <a:effectLst/>
              <a:uLnTx/>
              <a:uFillTx/>
              <a:latin typeface="Raleway" pitchFamily="2"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E2: Sociability</a:t>
            </a:r>
          </a:p>
          <a:p>
            <a:pPr marR="0" lvl="0"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92F87"/>
                </a:solidFill>
                <a:effectLst/>
                <a:uLnTx/>
                <a:uFillTx/>
                <a:latin typeface="Raleway" pitchFamily="2" charset="0"/>
                <a:ea typeface="+mn-ea"/>
                <a:cs typeface="+mn-cs"/>
              </a:rPr>
              <a:t>A4: Reserve</a:t>
            </a: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C1: Perfectionism </a:t>
            </a:r>
            <a:endParaRPr kumimoji="0" lang="en-US" sz="3600" b="0" i="0" u="none" strike="noStrike" kern="1200" cap="none" spc="0" normalizeH="0" baseline="0" noProof="0">
              <a:ln>
                <a:noFill/>
              </a:ln>
              <a:solidFill>
                <a:srgbClr val="092F87"/>
              </a:solidFill>
              <a:effectLst/>
              <a:uLnTx/>
              <a:uFillTx/>
              <a:latin typeface="Raleway" pitchFamily="2" charset="0"/>
              <a:ea typeface="+mn-ea"/>
              <a:cs typeface="+mn-cs"/>
            </a:endParaRPr>
          </a:p>
        </p:txBody>
      </p:sp>
      <p:sp>
        <p:nvSpPr>
          <p:cNvPr id="7" name="Title 1">
            <a:extLst>
              <a:ext uri="{FF2B5EF4-FFF2-40B4-BE49-F238E27FC236}">
                <a16:creationId xmlns:a16="http://schemas.microsoft.com/office/drawing/2014/main" id="{DC90BDE6-E342-79EE-9B4D-144BBC2E356F}"/>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Effective Communications</a:t>
            </a:r>
          </a:p>
        </p:txBody>
      </p:sp>
      <p:sp>
        <p:nvSpPr>
          <p:cNvPr id="8" name="Rectangle 34">
            <a:extLst>
              <a:ext uri="{FF2B5EF4-FFF2-40B4-BE49-F238E27FC236}">
                <a16:creationId xmlns:a16="http://schemas.microsoft.com/office/drawing/2014/main" id="{DC5E04E3-93A7-0A5F-20E0-9F2AC1A0830C}"/>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CF5AA06-ABFC-9A4B-6826-2B65239EFCD7}"/>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91677D-A0AA-7D2E-3C61-340C3388011B}"/>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606805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CF7800-2F7D-BEDD-FE1A-EBC420D7B4A1}"/>
              </a:ext>
            </a:extLst>
          </p:cNvPr>
          <p:cNvSpPr/>
          <p:nvPr/>
        </p:nvSpPr>
        <p:spPr>
          <a:xfrm>
            <a:off x="381000" y="215382"/>
            <a:ext cx="990600" cy="124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68AAD5A-745C-DB44-FD82-7694526E52DB}"/>
              </a:ext>
            </a:extLst>
          </p:cNvPr>
          <p:cNvSpPr txBox="1"/>
          <p:nvPr/>
        </p:nvSpPr>
        <p:spPr>
          <a:xfrm>
            <a:off x="381000" y="1564957"/>
            <a:ext cx="114300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Enjoys creating the compelling strategic vision that spurs sustained organizational action.</a:t>
            </a:r>
          </a:p>
        </p:txBody>
      </p:sp>
      <p:sp>
        <p:nvSpPr>
          <p:cNvPr id="13" name="TextBox 12">
            <a:extLst>
              <a:ext uri="{FF2B5EF4-FFF2-40B4-BE49-F238E27FC236}">
                <a16:creationId xmlns:a16="http://schemas.microsoft.com/office/drawing/2014/main" id="{05C23B7F-413E-5BFD-80EA-5A40C5159EAB}"/>
              </a:ext>
            </a:extLst>
          </p:cNvPr>
          <p:cNvSpPr txBox="1"/>
          <p:nvPr/>
        </p:nvSpPr>
        <p:spPr>
          <a:xfrm>
            <a:off x="381000" y="2593657"/>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Prefers focus on longer-term strategic horizons rather than day-to-day operational details.</a:t>
            </a:r>
          </a:p>
        </p:txBody>
      </p:sp>
      <p:sp>
        <p:nvSpPr>
          <p:cNvPr id="14" name="TextBox 13">
            <a:extLst>
              <a:ext uri="{FF2B5EF4-FFF2-40B4-BE49-F238E27FC236}">
                <a16:creationId xmlns:a16="http://schemas.microsoft.com/office/drawing/2014/main" id="{CE2B89CE-E329-FC92-443D-D5B5C434E2D3}"/>
              </a:ext>
            </a:extLst>
          </p:cNvPr>
          <p:cNvSpPr txBox="1"/>
          <p:nvPr/>
        </p:nvSpPr>
        <p:spPr>
          <a:xfrm>
            <a:off x="381000" y="3622357"/>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Aligns vision, capabilities, and anticipated market needs to drive the business forward.</a:t>
            </a:r>
          </a:p>
        </p:txBody>
      </p:sp>
      <p:sp>
        <p:nvSpPr>
          <p:cNvPr id="7" name="Title 1">
            <a:extLst>
              <a:ext uri="{FF2B5EF4-FFF2-40B4-BE49-F238E27FC236}">
                <a16:creationId xmlns:a16="http://schemas.microsoft.com/office/drawing/2014/main" id="{AB311576-A241-CFDE-B4AE-CDED1822078C}"/>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Vision--Identifiers</a:t>
            </a:r>
          </a:p>
        </p:txBody>
      </p:sp>
      <p:sp>
        <p:nvSpPr>
          <p:cNvPr id="8" name="Rectangle 34">
            <a:extLst>
              <a:ext uri="{FF2B5EF4-FFF2-40B4-BE49-F238E27FC236}">
                <a16:creationId xmlns:a16="http://schemas.microsoft.com/office/drawing/2014/main" id="{3AE5EF05-2E75-7D41-FEEE-2B7EB46AE8FC}"/>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FC21E10-9D57-FAF9-6330-183151AB7D11}"/>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1D9BAEF-942B-F9C1-8EEA-7764FDCDECB2}"/>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custDataLst>
      <p:tags r:id="rId1"/>
    </p:custDataLst>
    <p:extLst>
      <p:ext uri="{BB962C8B-B14F-4D97-AF65-F5344CB8AC3E}">
        <p14:creationId xmlns:p14="http://schemas.microsoft.com/office/powerpoint/2010/main" val="100567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AFCDEA-6C48-63F6-20B5-2D8FCEC9661E}"/>
              </a:ext>
            </a:extLst>
          </p:cNvPr>
          <p:cNvSpPr/>
          <p:nvPr/>
        </p:nvSpPr>
        <p:spPr>
          <a:xfrm>
            <a:off x="380999" y="1194748"/>
            <a:ext cx="990599" cy="268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717794-F814-7EFC-068C-2835989E758D}"/>
              </a:ext>
            </a:extLst>
          </p:cNvPr>
          <p:cNvSpPr txBox="1"/>
          <p:nvPr/>
        </p:nvSpPr>
        <p:spPr>
          <a:xfrm>
            <a:off x="710472" y="2721501"/>
            <a:ext cx="7604760" cy="1200329"/>
          </a:xfrm>
          <a:prstGeom prst="rect">
            <a:avLst/>
          </a:prstGeom>
          <a:noFill/>
        </p:spPr>
        <p:txBody>
          <a:bodyPr wrap="square" lIns="91440" tIns="45720" rIns="91440" bIns="45720" rtlCol="0" anchor="t">
            <a:spAutoFit/>
          </a:bodyPr>
          <a:lstStyle/>
          <a:p>
            <a:pPr>
              <a:defRPr/>
            </a:pPr>
            <a:r>
              <a:rPr kumimoji="0" lang="en-US" sz="3600" b="0" i="0" u="none" strike="noStrike" kern="1200" cap="none" spc="0" normalizeH="0" baseline="0" noProof="0" dirty="0">
                <a:ln>
                  <a:noFill/>
                </a:ln>
                <a:solidFill>
                  <a:srgbClr val="092F87"/>
                </a:solidFill>
                <a:effectLst/>
                <a:uLnTx/>
                <a:uFillTx/>
                <a:latin typeface="Raleway"/>
              </a:rPr>
              <a:t>What </a:t>
            </a:r>
            <a:r>
              <a:rPr lang="en-US" sz="3600" dirty="0" err="1">
                <a:solidFill>
                  <a:srgbClr val="092F87"/>
                </a:solidFill>
                <a:latin typeface="Raleway"/>
              </a:rPr>
              <a:t>subtraits</a:t>
            </a:r>
            <a:r>
              <a:rPr lang="en-US" sz="3600" dirty="0">
                <a:solidFill>
                  <a:srgbClr val="092F87"/>
                </a:solidFill>
                <a:latin typeface="Raleway"/>
              </a:rPr>
              <a:t> do you think  </a:t>
            </a:r>
            <a:endParaRPr lang="en-US" dirty="0">
              <a:solidFill>
                <a:srgbClr val="000000"/>
              </a:solidFill>
              <a:latin typeface="Raleway"/>
            </a:endParaRPr>
          </a:p>
          <a:p>
            <a:pPr>
              <a:defRPr/>
            </a:pPr>
            <a:r>
              <a:rPr kumimoji="0" lang="en-US" sz="3600" b="0" i="0" u="none" strike="noStrike" kern="1200" cap="none" spc="0" normalizeH="0" baseline="0" noProof="0" dirty="0">
                <a:ln>
                  <a:noFill/>
                </a:ln>
                <a:solidFill>
                  <a:srgbClr val="092F87"/>
                </a:solidFill>
                <a:effectLst/>
                <a:uLnTx/>
                <a:uFillTx/>
                <a:latin typeface="Raleway"/>
              </a:rPr>
              <a:t>relate to vision?</a:t>
            </a:r>
            <a:endParaRPr lang="en-US"/>
          </a:p>
        </p:txBody>
      </p:sp>
      <p:sp>
        <p:nvSpPr>
          <p:cNvPr id="4" name="Title 1">
            <a:extLst>
              <a:ext uri="{FF2B5EF4-FFF2-40B4-BE49-F238E27FC236}">
                <a16:creationId xmlns:a16="http://schemas.microsoft.com/office/drawing/2014/main" id="{0F3CFA5D-36F3-156E-A711-110CAF89FCF0}"/>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Vision</a:t>
            </a:r>
          </a:p>
        </p:txBody>
      </p:sp>
      <p:sp>
        <p:nvSpPr>
          <p:cNvPr id="5" name="Rectangle 34">
            <a:extLst>
              <a:ext uri="{FF2B5EF4-FFF2-40B4-BE49-F238E27FC236}">
                <a16:creationId xmlns:a16="http://schemas.microsoft.com/office/drawing/2014/main" id="{857E1673-F03D-A654-B064-005A24F355C4}"/>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FBFF491-4D7E-EBCF-CC56-3E08832580E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2B8FEF-51DD-E502-75A9-5133C6172689}"/>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372310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575F4-36A6-9EBF-AAD2-1C1570037573}"/>
              </a:ext>
            </a:extLst>
          </p:cNvPr>
          <p:cNvSpPr/>
          <p:nvPr/>
        </p:nvSpPr>
        <p:spPr>
          <a:xfrm>
            <a:off x="380999" y="1194748"/>
            <a:ext cx="990599" cy="268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F88D47-148A-9372-9279-615E07E98B27}"/>
              </a:ext>
            </a:extLst>
          </p:cNvPr>
          <p:cNvSpPr txBox="1"/>
          <p:nvPr/>
        </p:nvSpPr>
        <p:spPr>
          <a:xfrm>
            <a:off x="1426025" y="1429735"/>
            <a:ext cx="4815117" cy="2862322"/>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92F87"/>
                </a:solidFill>
                <a:effectLst/>
                <a:uLnTx/>
                <a:uFillTx/>
                <a:latin typeface="Raleway" pitchFamily="2" charset="0"/>
                <a:ea typeface="+mn-ea"/>
                <a:cs typeface="+mn-cs"/>
              </a:rPr>
              <a:t>N3: Interpretation </a:t>
            </a: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E3: Energy Mode</a:t>
            </a:r>
            <a:endParaRPr kumimoji="0" lang="en-US" sz="3600" b="0" i="0" u="none" strike="noStrike" kern="1200" cap="none" spc="0" normalizeH="0" baseline="0" noProof="0">
              <a:ln>
                <a:noFill/>
              </a:ln>
              <a:solidFill>
                <a:srgbClr val="092F87"/>
              </a:solidFill>
              <a:effectLst/>
              <a:uLnTx/>
              <a:uFillTx/>
              <a:latin typeface="Raleway" pitchFamily="2"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O1: Imagination</a:t>
            </a:r>
          </a:p>
          <a:p>
            <a:pPr marR="0" lvl="0"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92F87"/>
                </a:solidFill>
                <a:effectLst/>
                <a:uLnTx/>
                <a:uFillTx/>
                <a:latin typeface="Raleway" pitchFamily="2" charset="0"/>
                <a:ea typeface="+mn-ea"/>
                <a:cs typeface="+mn-cs"/>
              </a:rPr>
              <a:t>O2: Complexity</a:t>
            </a:r>
          </a:p>
          <a:p>
            <a:pPr marR="0" lvl="0" defTabSz="914400" rtl="0" eaLnBrk="1" fontAlgn="auto" latinLnBrk="0" hangingPunct="1">
              <a:lnSpc>
                <a:spcPct val="100000"/>
              </a:lnSpc>
              <a:spcBef>
                <a:spcPts val="0"/>
              </a:spcBef>
              <a:spcAft>
                <a:spcPts val="0"/>
              </a:spcAft>
              <a:buClrTx/>
              <a:buSzTx/>
              <a:tabLst/>
              <a:defRPr/>
            </a:pPr>
            <a:r>
              <a:rPr lang="en-US" sz="3600">
                <a:solidFill>
                  <a:srgbClr val="092F87"/>
                </a:solidFill>
                <a:latin typeface="Raleway" pitchFamily="2" charset="0"/>
              </a:rPr>
              <a:t>C6: Detail </a:t>
            </a:r>
            <a:endParaRPr kumimoji="0" lang="en-US" sz="3600" b="0" i="0" u="none" strike="noStrike" kern="1200" cap="none" spc="0" normalizeH="0" baseline="0" noProof="0">
              <a:ln>
                <a:noFill/>
              </a:ln>
              <a:solidFill>
                <a:srgbClr val="092F87"/>
              </a:solidFill>
              <a:effectLst/>
              <a:uLnTx/>
              <a:uFillTx/>
              <a:latin typeface="Raleway" pitchFamily="2" charset="0"/>
              <a:ea typeface="+mn-ea"/>
              <a:cs typeface="+mn-cs"/>
            </a:endParaRPr>
          </a:p>
        </p:txBody>
      </p:sp>
      <p:sp>
        <p:nvSpPr>
          <p:cNvPr id="8" name="Title 1">
            <a:extLst>
              <a:ext uri="{FF2B5EF4-FFF2-40B4-BE49-F238E27FC236}">
                <a16:creationId xmlns:a16="http://schemas.microsoft.com/office/drawing/2014/main" id="{911CE0EB-2AF5-9FF3-D220-BF636B436172}"/>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Vision</a:t>
            </a:r>
          </a:p>
        </p:txBody>
      </p:sp>
      <p:sp>
        <p:nvSpPr>
          <p:cNvPr id="9" name="Rectangle 34">
            <a:extLst>
              <a:ext uri="{FF2B5EF4-FFF2-40B4-BE49-F238E27FC236}">
                <a16:creationId xmlns:a16="http://schemas.microsoft.com/office/drawing/2014/main" id="{BA72C56D-282C-9D3F-87C2-40EE88D7B7C7}"/>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1F33FB1-7866-3605-77A4-554F92C5DB95}"/>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E70C09-787F-AEBD-15B8-7F63248D5F65}"/>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139594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ater drops&#10;&#10;Description automatically generated with low confidence">
            <a:extLst>
              <a:ext uri="{FF2B5EF4-FFF2-40B4-BE49-F238E27FC236}">
                <a16:creationId xmlns:a16="http://schemas.microsoft.com/office/drawing/2014/main" id="{7BA0B7AC-891A-76DC-7847-98B7492DC78F}"/>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744" t="13150" b="18089"/>
          <a:stretch/>
        </p:blipFill>
        <p:spPr>
          <a:xfrm>
            <a:off x="0" y="0"/>
            <a:ext cx="12192000" cy="6361042"/>
          </a:xfrm>
          <a:prstGeom prst="rect">
            <a:avLst/>
          </a:prstGeom>
        </p:spPr>
      </p:pic>
      <p:sp>
        <p:nvSpPr>
          <p:cNvPr id="3" name="Rectangle 2">
            <a:extLst>
              <a:ext uri="{FF2B5EF4-FFF2-40B4-BE49-F238E27FC236}">
                <a16:creationId xmlns:a16="http://schemas.microsoft.com/office/drawing/2014/main" id="{3AB64FF6-2B5A-665A-46C7-09BAC90256A9}"/>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3FCF20-3CAC-682F-803A-7113CF56E339}"/>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pic>
        <p:nvPicPr>
          <p:cNvPr id="2" name="Picture 3">
            <a:extLst>
              <a:ext uri="{FF2B5EF4-FFF2-40B4-BE49-F238E27FC236}">
                <a16:creationId xmlns:a16="http://schemas.microsoft.com/office/drawing/2014/main" id="{D7C7FDA5-B270-2983-8ADE-29DD85BA2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5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110AC-D25C-0ECC-70D7-A65426020DA8}"/>
              </a:ext>
            </a:extLst>
          </p:cNvPr>
          <p:cNvPicPr>
            <a:picLocks noChangeAspect="1"/>
          </p:cNvPicPr>
          <p:nvPr/>
        </p:nvPicPr>
        <p:blipFill rotWithShape="1">
          <a:blip r:embed="rId3">
            <a:extLst>
              <a:ext uri="{28A0092B-C50C-407E-A947-70E740481C1C}">
                <a14:useLocalDpi xmlns:a14="http://schemas.microsoft.com/office/drawing/2010/main" val="0"/>
              </a:ext>
            </a:extLst>
          </a:blip>
          <a:srcRect t="5594" b="5594"/>
          <a:stretch/>
        </p:blipFill>
        <p:spPr>
          <a:xfrm>
            <a:off x="0" y="0"/>
            <a:ext cx="12192000" cy="6858000"/>
          </a:xfrm>
          <a:prstGeom prst="rect">
            <a:avLst/>
          </a:prstGeom>
        </p:spPr>
      </p:pic>
      <p:sp>
        <p:nvSpPr>
          <p:cNvPr id="3" name="TextBox 2">
            <a:extLst>
              <a:ext uri="{FF2B5EF4-FFF2-40B4-BE49-F238E27FC236}">
                <a16:creationId xmlns:a16="http://schemas.microsoft.com/office/drawing/2014/main" id="{CE2E37EA-770F-E06A-62F4-011A1ED4835A}"/>
              </a:ext>
            </a:extLst>
          </p:cNvPr>
          <p:cNvSpPr txBox="1"/>
          <p:nvPr/>
        </p:nvSpPr>
        <p:spPr>
          <a:xfrm>
            <a:off x="1396763" y="2729609"/>
            <a:ext cx="5391491" cy="1354217"/>
          </a:xfrm>
          <a:prstGeom prst="rect">
            <a:avLst/>
          </a:prstGeom>
          <a:noFill/>
        </p:spPr>
        <p:txBody>
          <a:bodyPr wrap="square" rtlCol="0">
            <a:spAutoFit/>
          </a:bodyPr>
          <a:lstStyle/>
          <a:p>
            <a:pPr algn="ctr"/>
            <a:r>
              <a:rPr lang="en-US" sz="4100">
                <a:solidFill>
                  <a:srgbClr val="092F87"/>
                </a:solidFill>
                <a:latin typeface="Raleway SemiBold" panose="020B0703030101060003" pitchFamily="34" charset="0"/>
              </a:rPr>
              <a:t>Thank you for </a:t>
            </a:r>
          </a:p>
          <a:p>
            <a:pPr algn="ctr"/>
            <a:r>
              <a:rPr lang="en-US" sz="4100">
                <a:solidFill>
                  <a:srgbClr val="092F87"/>
                </a:solidFill>
                <a:latin typeface="Raleway SemiBold" panose="020B0703030101060003" pitchFamily="34" charset="0"/>
              </a:rPr>
              <a:t>your participation!</a:t>
            </a:r>
          </a:p>
        </p:txBody>
      </p:sp>
      <p:sp>
        <p:nvSpPr>
          <p:cNvPr id="8" name="Rectangle 7">
            <a:extLst>
              <a:ext uri="{FF2B5EF4-FFF2-40B4-BE49-F238E27FC236}">
                <a16:creationId xmlns:a16="http://schemas.microsoft.com/office/drawing/2014/main" id="{F33E5F3A-038E-0D5B-79AC-BA7EE5B5821F}"/>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9A9D5B-04D4-0714-35B8-32F795913033}"/>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pic>
        <p:nvPicPr>
          <p:cNvPr id="4" name="Picture 3">
            <a:extLst>
              <a:ext uri="{FF2B5EF4-FFF2-40B4-BE49-F238E27FC236}">
                <a16:creationId xmlns:a16="http://schemas.microsoft.com/office/drawing/2014/main" id="{4594CB1B-BBFD-E35B-03AD-C166FF73B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639" y="20244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48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1C019-90BE-81D4-062A-B2A05DAC725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3" name="Title 1">
            <a:extLst>
              <a:ext uri="{FF2B5EF4-FFF2-40B4-BE49-F238E27FC236}">
                <a16:creationId xmlns:a16="http://schemas.microsoft.com/office/drawing/2014/main" id="{854CCA4E-961D-6BD9-084C-F0FE11DCA083}"/>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Objectives</a:t>
            </a:r>
          </a:p>
        </p:txBody>
      </p:sp>
      <p:pic>
        <p:nvPicPr>
          <p:cNvPr id="4" name="Picture 5">
            <a:extLst>
              <a:ext uri="{FF2B5EF4-FFF2-40B4-BE49-F238E27FC236}">
                <a16:creationId xmlns:a16="http://schemas.microsoft.com/office/drawing/2014/main" id="{A89B919F-AECE-CCA6-6192-2D4DB4A29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486" y="1312215"/>
            <a:ext cx="5969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CAADCF1C-563F-8F88-5CEB-1F0F0C58E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334" y="4965759"/>
            <a:ext cx="7080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2BE9F473-5702-CC0F-E9A0-21CB26017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4763" y="3816504"/>
            <a:ext cx="695737" cy="65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a:extLst>
              <a:ext uri="{FF2B5EF4-FFF2-40B4-BE49-F238E27FC236}">
                <a16:creationId xmlns:a16="http://schemas.microsoft.com/office/drawing/2014/main" id="{BF4AD029-55B1-0C15-3F4D-4525D8B06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9302" y="2434340"/>
            <a:ext cx="618332" cy="90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DCB27FBD-BA83-61D3-29C6-B4ADC96F4800}"/>
              </a:ext>
            </a:extLst>
          </p:cNvPr>
          <p:cNvSpPr txBox="1"/>
          <p:nvPr/>
        </p:nvSpPr>
        <p:spPr>
          <a:xfrm>
            <a:off x="3238613" y="1188448"/>
            <a:ext cx="6785920"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a:ea typeface="Segoe UI" pitchFamily="34" charset="0"/>
                <a:cs typeface="Segoe UI Semibold"/>
              </a:rPr>
              <a:t>Define and describe Trait Blends</a:t>
            </a:r>
            <a:endParaRPr kumimoji="0" lang="en-US" sz="2800" b="1" i="0" u="none" strike="noStrike" kern="1200" cap="none" spc="0" normalizeH="0" baseline="0" noProof="0">
              <a:ln>
                <a:noFill/>
              </a:ln>
              <a:solidFill>
                <a:srgbClr val="092F87"/>
              </a:solidFill>
              <a:effectLst/>
              <a:uLnTx/>
              <a:uFillTx/>
              <a:latin typeface="Raleway SemiBold" pitchFamily="34" charset="0"/>
              <a:ea typeface="Segoe UI" pitchFamily="34" charset="0"/>
              <a:cs typeface="Segoe UI Semibold" pitchFamily="34" charset="0"/>
            </a:endParaRPr>
          </a:p>
        </p:txBody>
      </p:sp>
      <p:sp>
        <p:nvSpPr>
          <p:cNvPr id="9" name="TextBox 8">
            <a:extLst>
              <a:ext uri="{FF2B5EF4-FFF2-40B4-BE49-F238E27FC236}">
                <a16:creationId xmlns:a16="http://schemas.microsoft.com/office/drawing/2014/main" id="{7F420098-5B21-4022-0567-F7C863D60D5C}"/>
              </a:ext>
            </a:extLst>
          </p:cNvPr>
          <p:cNvSpPr txBox="1"/>
          <p:nvPr/>
        </p:nvSpPr>
        <p:spPr>
          <a:xfrm>
            <a:off x="3238612" y="2378179"/>
            <a:ext cx="7581788"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Understand the importance of Trait Blends</a:t>
            </a:r>
            <a:endParaRPr kumimoji="0" lang="en-US" sz="2800" b="0" i="0" u="none" strike="noStrike" kern="1200" cap="none" spc="0" normalizeH="0" baseline="0" noProof="0">
              <a:ln>
                <a:noFill/>
              </a:ln>
              <a:solidFill>
                <a:sysClr val="windowText" lastClr="000000">
                  <a:hueOff val="0"/>
                  <a:satOff val="0"/>
                  <a:lumOff val="0"/>
                  <a:alphaOff val="0"/>
                </a:sysClr>
              </a:solidFill>
              <a:effectLst/>
              <a:uLnTx/>
              <a:uFillTx/>
              <a:latin typeface="Raleway SemiBold" pitchFamily="34" charset="0"/>
              <a:ea typeface="+mn-ea"/>
              <a:cs typeface="Segoe UI Semibold" pitchFamily="34" charset="0"/>
            </a:endParaRPr>
          </a:p>
        </p:txBody>
      </p:sp>
      <p:sp>
        <p:nvSpPr>
          <p:cNvPr id="10" name="TextBox 9">
            <a:extLst>
              <a:ext uri="{FF2B5EF4-FFF2-40B4-BE49-F238E27FC236}">
                <a16:creationId xmlns:a16="http://schemas.microsoft.com/office/drawing/2014/main" id="{73B33EA4-8A3E-11D2-D266-85EE0FED8CE7}"/>
              </a:ext>
            </a:extLst>
          </p:cNvPr>
          <p:cNvSpPr txBox="1"/>
          <p:nvPr/>
        </p:nvSpPr>
        <p:spPr>
          <a:xfrm>
            <a:off x="3238613" y="3633319"/>
            <a:ext cx="6498624"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Examine some Trait Blend examples</a:t>
            </a:r>
          </a:p>
        </p:txBody>
      </p:sp>
      <p:sp>
        <p:nvSpPr>
          <p:cNvPr id="11" name="TextBox 10">
            <a:extLst>
              <a:ext uri="{FF2B5EF4-FFF2-40B4-BE49-F238E27FC236}">
                <a16:creationId xmlns:a16="http://schemas.microsoft.com/office/drawing/2014/main" id="{A2E9F7FA-D0D4-656C-E60B-259D0CA81F76}"/>
              </a:ext>
            </a:extLst>
          </p:cNvPr>
          <p:cNvSpPr txBox="1"/>
          <p:nvPr/>
        </p:nvSpPr>
        <p:spPr>
          <a:xfrm>
            <a:off x="3238612" y="4851395"/>
            <a:ext cx="6902084"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Respond to any q</a:t>
            </a:r>
            <a:r>
              <a:rPr kumimoji="0" lang="en-US" sz="2800" b="1" i="0" u="none" strike="noStrike" kern="1200" cap="none" spc="0" normalizeH="0" baseline="0" noProof="0" err="1">
                <a:ln>
                  <a:noFill/>
                </a:ln>
                <a:solidFill>
                  <a:srgbClr val="092F87"/>
                </a:solidFill>
                <a:effectLst/>
                <a:uLnTx/>
                <a:uFillTx/>
                <a:latin typeface="Raleway SemiBold" pitchFamily="34" charset="0"/>
                <a:ea typeface="+mn-ea"/>
                <a:cs typeface="Segoe UI Semibold" pitchFamily="34" charset="0"/>
              </a:rPr>
              <a:t>uestions</a:t>
            </a:r>
            <a:r>
              <a:rPr kumimoji="0" lang="en-US" sz="2800" b="1" i="0" u="none" strike="noStrike" kern="1200" cap="none" spc="0" normalizeH="0" baseline="0" noProof="0">
                <a:ln>
                  <a:noFill/>
                </a:ln>
                <a:solidFill>
                  <a:srgbClr val="092F87"/>
                </a:solidFill>
                <a:effectLst/>
                <a:uLnTx/>
                <a:uFillTx/>
                <a:latin typeface="Raleway SemiBold" pitchFamily="34" charset="0"/>
                <a:ea typeface="+mn-ea"/>
                <a:cs typeface="Segoe UI Semibold" pitchFamily="34" charset="0"/>
              </a:rPr>
              <a:t> you have</a:t>
            </a:r>
            <a:endParaRPr kumimoji="0" lang="en-US" sz="2800" b="0" i="0" u="none" strike="noStrike" kern="1200" cap="none" spc="0" normalizeH="0" baseline="0" noProof="0">
              <a:ln>
                <a:noFill/>
              </a:ln>
              <a:solidFill>
                <a:srgbClr val="092F87"/>
              </a:solidFill>
              <a:effectLst/>
              <a:uLnTx/>
              <a:uFillTx/>
              <a:latin typeface="Raleway SemiBold" pitchFamily="34" charset="0"/>
              <a:ea typeface="+mn-ea"/>
              <a:cs typeface="Segoe UI Semibold" pitchFamily="34" charset="0"/>
            </a:endParaRPr>
          </a:p>
        </p:txBody>
      </p:sp>
      <p:sp>
        <p:nvSpPr>
          <p:cNvPr id="12" name="Rectangle 34">
            <a:extLst>
              <a:ext uri="{FF2B5EF4-FFF2-40B4-BE49-F238E27FC236}">
                <a16:creationId xmlns:a16="http://schemas.microsoft.com/office/drawing/2014/main" id="{1CBD42CF-FCAD-7EDA-F846-A83797ADB2BD}"/>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FC81DBC-3FB9-6FED-6A7D-F3D90ABD99A5}"/>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a:extLst>
              <a:ext uri="{FF2B5EF4-FFF2-40B4-BE49-F238E27FC236}">
                <a16:creationId xmlns:a16="http://schemas.microsoft.com/office/drawing/2014/main" id="{2D077B04-287F-57CE-A797-629DCA71FC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ooter Placeholder 4">
            <a:extLst>
              <a:ext uri="{FF2B5EF4-FFF2-40B4-BE49-F238E27FC236}">
                <a16:creationId xmlns:a16="http://schemas.microsoft.com/office/drawing/2014/main" id="{5AB54328-02C8-40DC-BC35-82746A83B297}"/>
              </a:ext>
            </a:extLst>
          </p:cNvPr>
          <p:cNvSpPr txBox="1">
            <a:spLocks/>
          </p:cNvSpPr>
          <p:nvPr/>
        </p:nvSpPr>
        <p:spPr>
          <a:xfrm>
            <a:off x="404133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164767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B9B5C-CAA1-8DD1-2C44-F2879E7972CB}"/>
              </a:ext>
            </a:extLst>
          </p:cNvPr>
          <p:cNvSpPr txBox="1"/>
          <p:nvPr/>
        </p:nvSpPr>
        <p:spPr>
          <a:xfrm>
            <a:off x="2963587" y="2151536"/>
            <a:ext cx="6298123" cy="723275"/>
          </a:xfrm>
          <a:prstGeom prst="rect">
            <a:avLst/>
          </a:prstGeom>
          <a:noFill/>
        </p:spPr>
        <p:txBody>
          <a:bodyPr wrap="square" rtlCol="0">
            <a:spAutoFit/>
          </a:bodyPr>
          <a:lstStyle/>
          <a:p>
            <a:pPr algn="ctr"/>
            <a:r>
              <a:rPr lang="en-US" sz="4100">
                <a:solidFill>
                  <a:srgbClr val="092F87"/>
                </a:solidFill>
                <a:latin typeface="Raleway SemiBold" panose="020B0703030101060003" pitchFamily="34" charset="0"/>
              </a:rPr>
              <a:t>Trait Blends</a:t>
            </a:r>
          </a:p>
        </p:txBody>
      </p:sp>
      <p:sp>
        <p:nvSpPr>
          <p:cNvPr id="3" name="Rectangle 2">
            <a:extLst>
              <a:ext uri="{FF2B5EF4-FFF2-40B4-BE49-F238E27FC236}">
                <a16:creationId xmlns:a16="http://schemas.microsoft.com/office/drawing/2014/main" id="{FF7E30FA-B293-4C18-BBB3-961072EE4B18}"/>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07AB9C0A-5CDC-2F7A-8B45-FD042684AB89}"/>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pic>
        <p:nvPicPr>
          <p:cNvPr id="5" name="Picture 4" descr="Text, logo&#10;&#10;Description automatically generated">
            <a:extLst>
              <a:ext uri="{FF2B5EF4-FFF2-40B4-BE49-F238E27FC236}">
                <a16:creationId xmlns:a16="http://schemas.microsoft.com/office/drawing/2014/main" id="{13A92B05-6F11-DF19-7A9C-2D247AAE6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005" y="358657"/>
            <a:ext cx="2620380" cy="583034"/>
          </a:xfrm>
          <a:prstGeom prst="rect">
            <a:avLst/>
          </a:prstGeom>
        </p:spPr>
      </p:pic>
      <p:pic>
        <p:nvPicPr>
          <p:cNvPr id="6" name="Picture 5" descr="A blender full of fruit&#10;&#10;Description automatically generated">
            <a:extLst>
              <a:ext uri="{FF2B5EF4-FFF2-40B4-BE49-F238E27FC236}">
                <a16:creationId xmlns:a16="http://schemas.microsoft.com/office/drawing/2014/main" id="{DDBC4294-2991-328C-CEA1-7170D21F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150" y="306170"/>
            <a:ext cx="3457575" cy="5945982"/>
          </a:xfrm>
          <a:prstGeom prst="rect">
            <a:avLst/>
          </a:prstGeom>
        </p:spPr>
      </p:pic>
      <p:pic>
        <p:nvPicPr>
          <p:cNvPr id="13" name="Picture 12">
            <a:extLst>
              <a:ext uri="{FF2B5EF4-FFF2-40B4-BE49-F238E27FC236}">
                <a16:creationId xmlns:a16="http://schemas.microsoft.com/office/drawing/2014/main" id="{108BE254-5631-BA64-2233-6A565CE63F49}"/>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rot="16200000">
            <a:off x="-1706625" y="1722374"/>
            <a:ext cx="6862129" cy="3409119"/>
          </a:xfrm>
          <a:prstGeom prst="rect">
            <a:avLst/>
          </a:prstGeom>
        </p:spPr>
      </p:pic>
    </p:spTree>
    <p:extLst>
      <p:ext uri="{BB962C8B-B14F-4D97-AF65-F5344CB8AC3E}">
        <p14:creationId xmlns:p14="http://schemas.microsoft.com/office/powerpoint/2010/main" val="873926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2D370-7CC6-A394-D055-A3E2875AC32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4" name="Title 1">
            <a:extLst>
              <a:ext uri="{FF2B5EF4-FFF2-40B4-BE49-F238E27FC236}">
                <a16:creationId xmlns:a16="http://schemas.microsoft.com/office/drawing/2014/main" id="{9C170AE0-3AC4-806E-DBFF-F535910DC50F}"/>
              </a:ext>
            </a:extLst>
          </p:cNvPr>
          <p:cNvSpPr txBox="1">
            <a:spLocks/>
          </p:cNvSpPr>
          <p:nvPr/>
        </p:nvSpPr>
        <p:spPr>
          <a:xfrm>
            <a:off x="887897" y="444638"/>
            <a:ext cx="9829799" cy="1148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a:solidFill>
                  <a:schemeClr val="bg1"/>
                </a:solidFill>
                <a:latin typeface="Raleway SemiBold" panose="020B0703030101060003" pitchFamily="34" charset="0"/>
              </a:rPr>
              <a:t>What are blends?</a:t>
            </a:r>
          </a:p>
        </p:txBody>
      </p:sp>
      <p:sp>
        <p:nvSpPr>
          <p:cNvPr id="5" name="Rectangle 4">
            <a:extLst>
              <a:ext uri="{FF2B5EF4-FFF2-40B4-BE49-F238E27FC236}">
                <a16:creationId xmlns:a16="http://schemas.microsoft.com/office/drawing/2014/main" id="{21D9EE0E-D73F-2D51-A75C-C5251BD4744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C823A1-6DAF-9391-ED54-5EAA8072A73C}"/>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11" name="Rectangle 34">
            <a:extLst>
              <a:ext uri="{FF2B5EF4-FFF2-40B4-BE49-F238E27FC236}">
                <a16:creationId xmlns:a16="http://schemas.microsoft.com/office/drawing/2014/main" id="{03748D35-D4A5-F69D-3F41-81F73DC0E94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FFC9C4E0-D6F8-ABA6-FA7A-A4BC62D823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105FCCD-6043-BFBF-BFF3-0798639B3A2A}"/>
              </a:ext>
            </a:extLst>
          </p:cNvPr>
          <p:cNvSpPr txBox="1">
            <a:spLocks/>
          </p:cNvSpPr>
          <p:nvPr/>
        </p:nvSpPr>
        <p:spPr>
          <a:xfrm>
            <a:off x="524933" y="228601"/>
            <a:ext cx="10828867" cy="6858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a:solidFill>
                  <a:srgbClr val="092F87"/>
                </a:solidFill>
                <a:latin typeface="Raleway SemiBold" panose="020B0703030101060003" pitchFamily="34" charset="0"/>
              </a:rPr>
              <a:t>The Paradigm People Development (PPD) Model</a:t>
            </a:r>
          </a:p>
        </p:txBody>
      </p:sp>
      <p:sp>
        <p:nvSpPr>
          <p:cNvPr id="8" name="Content Placeholder 2">
            <a:extLst>
              <a:ext uri="{FF2B5EF4-FFF2-40B4-BE49-F238E27FC236}">
                <a16:creationId xmlns:a16="http://schemas.microsoft.com/office/drawing/2014/main" id="{D3B6D35D-3D04-FB26-BE05-E7F53E33C34E}"/>
              </a:ext>
            </a:extLst>
          </p:cNvPr>
          <p:cNvSpPr txBox="1">
            <a:spLocks/>
          </p:cNvSpPr>
          <p:nvPr/>
        </p:nvSpPr>
        <p:spPr>
          <a:xfrm>
            <a:off x="685800" y="1380067"/>
            <a:ext cx="8229600" cy="982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092F87"/>
                </a:solidFill>
                <a:latin typeface="Raleway" panose="020B0503030101060003" pitchFamily="34" charset="0"/>
              </a:rPr>
              <a:t>What are the behaviors </a:t>
            </a:r>
            <a:r>
              <a:rPr lang="en-US">
                <a:solidFill>
                  <a:srgbClr val="092F87"/>
                </a:solidFill>
                <a:latin typeface="Raleway" panose="020B0503030101060003" pitchFamily="34" charset="0"/>
              </a:rPr>
              <a:t>required for optimal performance in a given competency?</a:t>
            </a:r>
          </a:p>
        </p:txBody>
      </p:sp>
      <p:sp>
        <p:nvSpPr>
          <p:cNvPr id="9" name="Content Placeholder 2">
            <a:extLst>
              <a:ext uri="{FF2B5EF4-FFF2-40B4-BE49-F238E27FC236}">
                <a16:creationId xmlns:a16="http://schemas.microsoft.com/office/drawing/2014/main" id="{06C2FC7A-D0C8-E52F-D020-64D27ACA389E}"/>
              </a:ext>
            </a:extLst>
          </p:cNvPr>
          <p:cNvSpPr txBox="1">
            <a:spLocks/>
          </p:cNvSpPr>
          <p:nvPr/>
        </p:nvSpPr>
        <p:spPr>
          <a:xfrm>
            <a:off x="681037" y="2667000"/>
            <a:ext cx="8229600" cy="129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 is the natural behavioral energy </a:t>
            </a:r>
            <a:r>
              <a:rPr lang="en-US"/>
              <a:t>– based on your subtraits – that you bring to perform the competency?</a:t>
            </a:r>
          </a:p>
        </p:txBody>
      </p:sp>
      <p:sp>
        <p:nvSpPr>
          <p:cNvPr id="13" name="Content Placeholder 2">
            <a:extLst>
              <a:ext uri="{FF2B5EF4-FFF2-40B4-BE49-F238E27FC236}">
                <a16:creationId xmlns:a16="http://schemas.microsoft.com/office/drawing/2014/main" id="{EE099E6A-7BFD-BE7E-56A7-491AF4A9E6EF}"/>
              </a:ext>
            </a:extLst>
          </p:cNvPr>
          <p:cNvSpPr txBox="1">
            <a:spLocks/>
          </p:cNvSpPr>
          <p:nvPr/>
        </p:nvSpPr>
        <p:spPr>
          <a:xfrm>
            <a:off x="681037" y="4349359"/>
            <a:ext cx="8229600" cy="16181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F87"/>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87"/>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87"/>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87"/>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 are the options </a:t>
            </a:r>
            <a:r>
              <a:rPr lang="en-US"/>
              <a:t>– ways to leverage strengths and create workarounds for weaknesses – for achieving and sustaining optimal performance?</a:t>
            </a:r>
          </a:p>
        </p:txBody>
      </p:sp>
      <p:pic>
        <p:nvPicPr>
          <p:cNvPr id="14" name="Picture 13">
            <a:extLst>
              <a:ext uri="{FF2B5EF4-FFF2-40B4-BE49-F238E27FC236}">
                <a16:creationId xmlns:a16="http://schemas.microsoft.com/office/drawing/2014/main" id="{7D2D4A84-AEB3-8326-FD08-6D8B02CE6B0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185395" y="4281864"/>
            <a:ext cx="1895475" cy="2085975"/>
          </a:xfrm>
          <a:prstGeom prst="rect">
            <a:avLst/>
          </a:prstGeom>
        </p:spPr>
      </p:pic>
    </p:spTree>
    <p:extLst>
      <p:ext uri="{BB962C8B-B14F-4D97-AF65-F5344CB8AC3E}">
        <p14:creationId xmlns:p14="http://schemas.microsoft.com/office/powerpoint/2010/main" val="29137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49A6F0-7446-5410-D805-157C27541D3F}"/>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a:latin typeface="+mj-lt"/>
                <a:ea typeface="+mj-ea"/>
                <a:cs typeface="+mj-cs"/>
              </a:rPr>
              <a:t>© PARADIGM PERSONALITY LABS. ALL RIGHTS RESERVED.</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EC3027-D565-12A0-0E4C-C88BB50FD867}"/>
              </a:ext>
            </a:extLst>
          </p:cNvPr>
          <p:cNvPicPr>
            <a:picLocks noChangeAspect="1"/>
          </p:cNvPicPr>
          <p:nvPr/>
        </p:nvPicPr>
        <p:blipFill rotWithShape="1">
          <a:blip r:embed="rId3"/>
          <a:srcRect l="31599" r="5711"/>
          <a:stretch/>
        </p:blipFill>
        <p:spPr>
          <a:xfrm rot="10800000" flipV="1">
            <a:off x="-548" y="10"/>
            <a:ext cx="6878775" cy="66794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tangle 1">
            <a:extLst>
              <a:ext uri="{FF2B5EF4-FFF2-40B4-BE49-F238E27FC236}">
                <a16:creationId xmlns:a16="http://schemas.microsoft.com/office/drawing/2014/main" id="{BBE1E7B3-1BA2-6220-1ABF-5073000DEDBD}"/>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BF9B60-E7C1-BB87-596A-5172835F43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821129D0-E7F6-6F0D-35D3-F36DFC517F8C}"/>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9" name="Rectangle 8">
            <a:extLst>
              <a:ext uri="{FF2B5EF4-FFF2-40B4-BE49-F238E27FC236}">
                <a16:creationId xmlns:a16="http://schemas.microsoft.com/office/drawing/2014/main" id="{54BF437F-6849-C74A-E7AF-3B0F744A23C8}"/>
              </a:ext>
            </a:extLst>
          </p:cNvPr>
          <p:cNvSpPr/>
          <p:nvPr/>
        </p:nvSpPr>
        <p:spPr>
          <a:xfrm>
            <a:off x="7484476" y="2423160"/>
            <a:ext cx="3690434" cy="1107996"/>
          </a:xfrm>
          <a:prstGeom prst="rect">
            <a:avLst/>
          </a:prstGeom>
          <a:noFill/>
        </p:spPr>
        <p:txBody>
          <a:bodyPr wrap="none" lIns="91440" tIns="45720" rIns="91440" bIns="45720">
            <a:spAutoFit/>
          </a:bodyPr>
          <a:lstStyle/>
          <a:p>
            <a:pPr algn="ctr"/>
            <a:r>
              <a:rPr lang="en-US" sz="6600" b="1" cap="none" spc="0">
                <a:ln w="9525">
                  <a:solidFill>
                    <a:schemeClr val="bg1"/>
                  </a:solidFill>
                  <a:prstDash val="solid"/>
                </a:ln>
                <a:solidFill>
                  <a:srgbClr val="092F87"/>
                </a:solidFill>
                <a:effectLst>
                  <a:outerShdw blurRad="12700" dist="38100" dir="2700000" algn="tl" rotWithShape="0">
                    <a:schemeClr val="accent6">
                      <a:lumMod val="60000"/>
                      <a:lumOff val="40000"/>
                    </a:schemeClr>
                  </a:outerShdw>
                </a:effectLst>
                <a:latin typeface="Raleway SemiBold" panose="020B0703030101060003" pitchFamily="34" charset="0"/>
              </a:rPr>
              <a:t>Patience</a:t>
            </a:r>
            <a:endParaRPr lang="en-US" sz="5400" b="1" cap="none" spc="0">
              <a:ln w="9525">
                <a:solidFill>
                  <a:schemeClr val="bg1"/>
                </a:solidFill>
                <a:prstDash val="solid"/>
              </a:ln>
              <a:solidFill>
                <a:srgbClr val="092F87"/>
              </a:solidFill>
              <a:effectLst>
                <a:outerShdw blurRad="12700" dist="38100" dir="2700000" algn="tl" rotWithShape="0">
                  <a:schemeClr val="accent6">
                    <a:lumMod val="60000"/>
                    <a:lumOff val="40000"/>
                  </a:schemeClr>
                </a:outerShdw>
              </a:effectLst>
              <a:latin typeface="Raleway SemiBold" panose="020B0703030101060003" pitchFamily="34" charset="0"/>
            </a:endParaRPr>
          </a:p>
        </p:txBody>
      </p:sp>
    </p:spTree>
    <p:extLst>
      <p:ext uri="{BB962C8B-B14F-4D97-AF65-F5344CB8AC3E}">
        <p14:creationId xmlns:p14="http://schemas.microsoft.com/office/powerpoint/2010/main" val="8058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61E893-ACF1-4D0A-CB4A-B64E5665D918}"/>
              </a:ext>
            </a:extLst>
          </p:cNvPr>
          <p:cNvPicPr>
            <a:picLocks noChangeAspect="1"/>
          </p:cNvPicPr>
          <p:nvPr/>
        </p:nvPicPr>
        <p:blipFill rotWithShape="1">
          <a:blip r:embed="rId3"/>
          <a:srcRect t="27159" r="1" b="1"/>
          <a:stretch/>
        </p:blipFill>
        <p:spPr>
          <a:xfrm>
            <a:off x="2" y="1587"/>
            <a:ext cx="6095999" cy="673609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Rectangle 2">
            <a:extLst>
              <a:ext uri="{FF2B5EF4-FFF2-40B4-BE49-F238E27FC236}">
                <a16:creationId xmlns:a16="http://schemas.microsoft.com/office/drawing/2014/main" id="{3AB64FF6-2B5A-665A-46C7-09BAC90256A9}"/>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3FCF20-3CAC-682F-803A-7113CF56E339}"/>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8" name="Rectangle 7">
            <a:extLst>
              <a:ext uri="{FF2B5EF4-FFF2-40B4-BE49-F238E27FC236}">
                <a16:creationId xmlns:a16="http://schemas.microsoft.com/office/drawing/2014/main" id="{5B4A62EE-21C4-0D6E-30F3-A8CE08CAE790}"/>
              </a:ext>
            </a:extLst>
          </p:cNvPr>
          <p:cNvSpPr/>
          <p:nvPr/>
        </p:nvSpPr>
        <p:spPr>
          <a:xfrm>
            <a:off x="6600612" y="2190440"/>
            <a:ext cx="5040162" cy="877163"/>
          </a:xfrm>
          <a:prstGeom prst="rect">
            <a:avLst/>
          </a:prstGeom>
          <a:noFill/>
        </p:spPr>
        <p:txBody>
          <a:bodyPr wrap="none" lIns="91440" tIns="45720" rIns="91440" bIns="45720">
            <a:spAutoFit/>
          </a:bodyPr>
          <a:lstStyle/>
          <a:p>
            <a:pPr algn="ctr"/>
            <a:r>
              <a:rPr lang="en-US" sz="5100" b="0" cap="none" spc="0">
                <a:ln w="0"/>
                <a:solidFill>
                  <a:srgbClr val="092F87"/>
                </a:solidFill>
                <a:effectLst>
                  <a:outerShdw blurRad="38100" dist="25400" dir="5400000" algn="ctr" rotWithShape="0">
                    <a:srgbClr val="6E747A">
                      <a:alpha val="43000"/>
                    </a:srgbClr>
                  </a:outerShdw>
                </a:effectLst>
                <a:latin typeface="Raleway SemiBold" panose="020B0703030101060003" pitchFamily="34" charset="0"/>
              </a:rPr>
              <a:t>Confrontational</a:t>
            </a:r>
          </a:p>
        </p:txBody>
      </p:sp>
      <p:pic>
        <p:nvPicPr>
          <p:cNvPr id="4" name="Picture 3">
            <a:extLst>
              <a:ext uri="{FF2B5EF4-FFF2-40B4-BE49-F238E27FC236}">
                <a16:creationId xmlns:a16="http://schemas.microsoft.com/office/drawing/2014/main" id="{A0E99312-BB40-29E0-BC20-64F3F0A142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green&#10;&#10;Description automatically generated">
            <a:extLst>
              <a:ext uri="{FF2B5EF4-FFF2-40B4-BE49-F238E27FC236}">
                <a16:creationId xmlns:a16="http://schemas.microsoft.com/office/drawing/2014/main" id="{D64385ED-F330-C45D-C067-DC31A8ADF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54" y="24960"/>
            <a:ext cx="7479323" cy="5379596"/>
          </a:xfrm>
          <a:prstGeom prst="rect">
            <a:avLst/>
          </a:prstGeom>
        </p:spPr>
      </p:pic>
      <p:sp>
        <p:nvSpPr>
          <p:cNvPr id="5" name="Rectangle 4">
            <a:extLst>
              <a:ext uri="{FF2B5EF4-FFF2-40B4-BE49-F238E27FC236}">
                <a16:creationId xmlns:a16="http://schemas.microsoft.com/office/drawing/2014/main" id="{E929A580-93B3-83E3-28D7-E499E7537FC3}"/>
              </a:ext>
            </a:extLst>
          </p:cNvPr>
          <p:cNvSpPr/>
          <p:nvPr/>
        </p:nvSpPr>
        <p:spPr>
          <a:xfrm>
            <a:off x="1468582" y="-1"/>
            <a:ext cx="9240982" cy="112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1F3C0C-3DB6-829C-A756-51D15AC83CE2}"/>
              </a:ext>
            </a:extLst>
          </p:cNvPr>
          <p:cNvSpPr txBox="1"/>
          <p:nvPr/>
        </p:nvSpPr>
        <p:spPr>
          <a:xfrm>
            <a:off x="2144108" y="56847"/>
            <a:ext cx="7890439" cy="1015663"/>
          </a:xfrm>
          <a:prstGeom prst="rect">
            <a:avLst/>
          </a:prstGeom>
          <a:noFill/>
        </p:spPr>
        <p:txBody>
          <a:bodyPr wrap="square" rtlCol="0">
            <a:spAutoFit/>
          </a:bodyPr>
          <a:lstStyle/>
          <a:p>
            <a:pPr algn="ctr"/>
            <a:r>
              <a:rPr lang="en-US" sz="3000">
                <a:solidFill>
                  <a:srgbClr val="092F87"/>
                </a:solidFill>
                <a:latin typeface="Raleway SemiBold" panose="020B0703030101060003" pitchFamily="34" charset="0"/>
              </a:rPr>
              <a:t>When the people who sat down 15 minutes after me get their food first:</a:t>
            </a:r>
          </a:p>
        </p:txBody>
      </p:sp>
      <p:sp>
        <p:nvSpPr>
          <p:cNvPr id="6" name="Rectangle 5">
            <a:extLst>
              <a:ext uri="{FF2B5EF4-FFF2-40B4-BE49-F238E27FC236}">
                <a16:creationId xmlns:a16="http://schemas.microsoft.com/office/drawing/2014/main" id="{9C2795CF-BD66-141B-AA55-54F8AB9511C1}"/>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E56182-3AEB-C6BD-454C-7200A0EA5713}"/>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pic>
        <p:nvPicPr>
          <p:cNvPr id="8" name="Picture 7">
            <a:extLst>
              <a:ext uri="{FF2B5EF4-FFF2-40B4-BE49-F238E27FC236}">
                <a16:creationId xmlns:a16="http://schemas.microsoft.com/office/drawing/2014/main" id="{BD1F6822-A565-6171-BDE9-13CE6CC2EB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658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1826BBD-04B5-FC18-FC19-4C822D65E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944" y="643466"/>
            <a:ext cx="6990112" cy="5571067"/>
          </a:xfrm>
          <a:prstGeom prst="rect">
            <a:avLst/>
          </a:prstGeom>
        </p:spPr>
      </p:pic>
      <p:pic>
        <p:nvPicPr>
          <p:cNvPr id="3" name="Picture 2">
            <a:extLst>
              <a:ext uri="{FF2B5EF4-FFF2-40B4-BE49-F238E27FC236}">
                <a16:creationId xmlns:a16="http://schemas.microsoft.com/office/drawing/2014/main" id="{DAFB4745-9614-935D-7B96-527BFE7C9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0559914F-68A1-E622-BAD0-93E410048B1D}"/>
              </a:ext>
            </a:extLst>
          </p:cNvPr>
          <p:cNvSpPr/>
          <p:nvPr/>
        </p:nvSpPr>
        <p:spPr>
          <a:xfrm>
            <a:off x="1355835" y="4813738"/>
            <a:ext cx="9492485" cy="956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4F8B47-95E2-7B94-938D-D052A0A8A40D}"/>
              </a:ext>
            </a:extLst>
          </p:cNvPr>
          <p:cNvSpPr txBox="1"/>
          <p:nvPr/>
        </p:nvSpPr>
        <p:spPr>
          <a:xfrm>
            <a:off x="2144110" y="4834761"/>
            <a:ext cx="7914289" cy="830997"/>
          </a:xfrm>
          <a:prstGeom prst="rect">
            <a:avLst/>
          </a:prstGeom>
          <a:noFill/>
        </p:spPr>
        <p:txBody>
          <a:bodyPr wrap="square" rtlCol="0">
            <a:spAutoFit/>
          </a:bodyPr>
          <a:lstStyle/>
          <a:p>
            <a:pPr algn="ctr"/>
            <a:r>
              <a:rPr lang="en-US" sz="2400">
                <a:solidFill>
                  <a:srgbClr val="092F87"/>
                </a:solidFill>
                <a:latin typeface="Raleway SemiBold" panose="020B0703030101060003" pitchFamily="34" charset="0"/>
              </a:rPr>
              <a:t>Judith senses that the mediation would take more</a:t>
            </a:r>
          </a:p>
          <a:p>
            <a:pPr algn="ctr"/>
            <a:r>
              <a:rPr lang="en-US" sz="2400">
                <a:solidFill>
                  <a:srgbClr val="092F87"/>
                </a:solidFill>
                <a:latin typeface="Raleway SemiBold" panose="020B0703030101060003" pitchFamily="34" charset="0"/>
              </a:rPr>
              <a:t>time than the half-day that it had been scheduled for.</a:t>
            </a:r>
          </a:p>
        </p:txBody>
      </p:sp>
      <p:sp>
        <p:nvSpPr>
          <p:cNvPr id="5" name="Rectangle 4">
            <a:extLst>
              <a:ext uri="{FF2B5EF4-FFF2-40B4-BE49-F238E27FC236}">
                <a16:creationId xmlns:a16="http://schemas.microsoft.com/office/drawing/2014/main" id="{15303BDC-EE83-8529-642E-14356188FA2B}"/>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832823-E743-FA90-ECA6-D096B15F31C5}"/>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95969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D75F61-B404-5503-0F24-C98571C7FC3A}"/>
              </a:ext>
            </a:extLst>
          </p:cNvPr>
          <p:cNvPicPr>
            <a:picLocks noChangeAspect="1"/>
          </p:cNvPicPr>
          <p:nvPr/>
        </p:nvPicPr>
        <p:blipFill rotWithShape="1">
          <a:blip r:embed="rId3">
            <a:extLst>
              <a:ext uri="{28A0092B-C50C-407E-A947-70E740481C1C}">
                <a14:useLocalDpi xmlns:a14="http://schemas.microsoft.com/office/drawing/2010/main" val="0"/>
              </a:ext>
            </a:extLst>
          </a:blip>
          <a:srcRect r="301" b="-2"/>
          <a:stretch/>
        </p:blipFill>
        <p:spPr>
          <a:xfrm>
            <a:off x="1460597" y="10"/>
            <a:ext cx="9270806" cy="670857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3" name="Picture 3">
            <a:extLst>
              <a:ext uri="{FF2B5EF4-FFF2-40B4-BE49-F238E27FC236}">
                <a16:creationId xmlns:a16="http://schemas.microsoft.com/office/drawing/2014/main" id="{C5724781-7B52-007F-F740-2A158538F8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621837E-58F7-D5B4-0DB4-442C7AFBDA7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5FE002-5FC4-B61C-5E11-057A62DB2292}"/>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1218372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A person with the hand on the chin&#10;&#10;Description automatically generated with low confidence">
            <a:extLst>
              <a:ext uri="{FF2B5EF4-FFF2-40B4-BE49-F238E27FC236}">
                <a16:creationId xmlns:a16="http://schemas.microsoft.com/office/drawing/2014/main" id="{900C67F4-C5CB-B7DA-1BF6-2569FB91D68F}"/>
              </a:ext>
            </a:extLst>
          </p:cNvPr>
          <p:cNvPicPr>
            <a:picLocks noChangeAspect="1"/>
          </p:cNvPicPr>
          <p:nvPr/>
        </p:nvPicPr>
        <p:blipFill rotWithShape="1">
          <a:blip r:embed="rId3">
            <a:extLst>
              <a:ext uri="{28A0092B-C50C-407E-A947-70E740481C1C}">
                <a14:useLocalDpi xmlns:a14="http://schemas.microsoft.com/office/drawing/2010/main" val="0"/>
              </a:ext>
            </a:extLst>
          </a:blip>
          <a:srcRect t="4674" b="29077"/>
          <a:stretch/>
        </p:blipFill>
        <p:spPr>
          <a:xfrm>
            <a:off x="1" y="-1"/>
            <a:ext cx="9669642" cy="6406063"/>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520750-511E-D440-4B0D-1D92D64F1197}"/>
              </a:ext>
            </a:extLst>
          </p:cNvPr>
          <p:cNvSpPr txBox="1"/>
          <p:nvPr/>
        </p:nvSpPr>
        <p:spPr>
          <a:xfrm>
            <a:off x="6939439" y="1800281"/>
            <a:ext cx="4238847" cy="3742762"/>
          </a:xfrm>
          <a:prstGeom prst="rect">
            <a:avLst/>
          </a:prstGeom>
        </p:spPr>
        <p:txBody>
          <a:bodyPr vert="horz" lIns="91440" tIns="45720" rIns="91440" bIns="45720" rtlCol="0">
            <a:noAutofit/>
          </a:bodyPr>
          <a:lstStyle/>
          <a:p>
            <a:pPr>
              <a:lnSpc>
                <a:spcPct val="90000"/>
              </a:lnSpc>
              <a:spcAft>
                <a:spcPts val="600"/>
              </a:spcAft>
            </a:pPr>
            <a:r>
              <a:rPr lang="en-US" sz="2400">
                <a:solidFill>
                  <a:srgbClr val="092F87"/>
                </a:solidFill>
                <a:latin typeface="Raleway SemiBold" panose="020B0703030101060003" pitchFamily="34" charset="0"/>
              </a:rPr>
              <a:t>A</a:t>
            </a:r>
            <a:r>
              <a:rPr lang="en-US" sz="2400" b="0" i="0" u="none" strike="noStrike" baseline="0">
                <a:solidFill>
                  <a:srgbClr val="092F87"/>
                </a:solidFill>
                <a:latin typeface="Raleway SemiBold" panose="020B0703030101060003" pitchFamily="34" charset="0"/>
              </a:rPr>
              <a:t>n individual that is both </a:t>
            </a:r>
            <a:r>
              <a:rPr lang="en-US" sz="2400">
                <a:solidFill>
                  <a:srgbClr val="092F87"/>
                </a:solidFill>
                <a:latin typeface="Raleway SemiBold" panose="020B0703030101060003" pitchFamily="34" charset="0"/>
              </a:rPr>
              <a:t>calm and worry-free</a:t>
            </a:r>
            <a:r>
              <a:rPr lang="en-US" sz="2400" b="0" i="0" u="none" strike="noStrike" baseline="0">
                <a:solidFill>
                  <a:srgbClr val="092F87"/>
                </a:solidFill>
                <a:latin typeface="Raleway SemiBold" panose="020B0703030101060003" pitchFamily="34" charset="0"/>
              </a:rPr>
              <a:t> (N1-), feels confident that they can succeed and overcome obstacles (N3-), expresses their opinion readily and comfortably in front of groups (A4-), and has high levels of perfectionism (C1+), will show up as confident.</a:t>
            </a:r>
            <a:endParaRPr lang="en-US" sz="2400">
              <a:solidFill>
                <a:srgbClr val="092F87"/>
              </a:solidFill>
              <a:latin typeface="Raleway SemiBold" panose="020B0703030101060003" pitchFamily="34" charset="0"/>
            </a:endParaRPr>
          </a:p>
        </p:txBody>
      </p:sp>
      <p:pic>
        <p:nvPicPr>
          <p:cNvPr id="4" name="Picture 3">
            <a:extLst>
              <a:ext uri="{FF2B5EF4-FFF2-40B4-BE49-F238E27FC236}">
                <a16:creationId xmlns:a16="http://schemas.microsoft.com/office/drawing/2014/main" id="{12CD0709-A03A-4936-3701-BF46A1C61B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1223B4F-BA99-E39E-706E-D32E2D34E517}"/>
              </a:ext>
            </a:extLst>
          </p:cNvPr>
          <p:cNvSpPr txBox="1"/>
          <p:nvPr/>
        </p:nvSpPr>
        <p:spPr>
          <a:xfrm>
            <a:off x="3048828" y="6454667"/>
            <a:ext cx="6097656" cy="253916"/>
          </a:xfrm>
          <a:prstGeom prst="rect">
            <a:avLst/>
          </a:prstGeom>
          <a:noFill/>
        </p:spPr>
        <p:txBody>
          <a:bodyPr wrap="square">
            <a:spAutoFit/>
          </a:bodyPr>
          <a:lstStyle/>
          <a:p>
            <a:pPr algn="ctr"/>
            <a:r>
              <a:rPr lang="en-US" sz="1050">
                <a:solidFill>
                  <a:schemeClr val="bg1"/>
                </a:solidFill>
                <a:latin typeface="Raleway SemiBold" panose="020B0703030101060003" pitchFamily="34" charset="0"/>
              </a:rPr>
              <a:t>© PARADIGM PERSONALITY LABS. ALL RIGHTS RESERVED.</a:t>
            </a:r>
          </a:p>
        </p:txBody>
      </p:sp>
      <p:sp>
        <p:nvSpPr>
          <p:cNvPr id="6" name="Rectangle 5">
            <a:extLst>
              <a:ext uri="{FF2B5EF4-FFF2-40B4-BE49-F238E27FC236}">
                <a16:creationId xmlns:a16="http://schemas.microsoft.com/office/drawing/2014/main" id="{662D5CAC-618D-1F4D-5898-ADEE9FEFA5B2}"/>
              </a:ext>
            </a:extLst>
          </p:cNvPr>
          <p:cNvSpPr/>
          <p:nvPr/>
        </p:nvSpPr>
        <p:spPr>
          <a:xfrm>
            <a:off x="-5250" y="6366294"/>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3134B8-3499-BECD-869E-F3ED9565409E}"/>
              </a:ext>
            </a:extLst>
          </p:cNvPr>
          <p:cNvSpPr txBox="1"/>
          <p:nvPr/>
        </p:nvSpPr>
        <p:spPr>
          <a:xfrm>
            <a:off x="3043578" y="6459919"/>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10" name="Rectangle 9">
            <a:extLst>
              <a:ext uri="{FF2B5EF4-FFF2-40B4-BE49-F238E27FC236}">
                <a16:creationId xmlns:a16="http://schemas.microsoft.com/office/drawing/2014/main" id="{A84170DF-218D-2354-B4CE-74796F2FBDF0}"/>
              </a:ext>
            </a:extLst>
          </p:cNvPr>
          <p:cNvSpPr/>
          <p:nvPr/>
        </p:nvSpPr>
        <p:spPr>
          <a:xfrm>
            <a:off x="6898259" y="908395"/>
            <a:ext cx="3424335" cy="923330"/>
          </a:xfrm>
          <a:prstGeom prst="rect">
            <a:avLst/>
          </a:prstGeom>
          <a:noFill/>
        </p:spPr>
        <p:txBody>
          <a:bodyPr wrap="none" lIns="91440" tIns="45720" rIns="91440" bIns="45720">
            <a:spAutoFit/>
          </a:bodyPr>
          <a:lstStyle/>
          <a:p>
            <a:pPr algn="ctr"/>
            <a:r>
              <a:rPr lang="en-US" sz="5400" b="0" cap="none" spc="0">
                <a:ln w="0"/>
                <a:solidFill>
                  <a:srgbClr val="092F87"/>
                </a:solidFill>
                <a:effectLst>
                  <a:outerShdw blurRad="38100" dist="25400" dir="5400000" algn="ctr" rotWithShape="0">
                    <a:srgbClr val="6E747A">
                      <a:alpha val="43000"/>
                    </a:srgbClr>
                  </a:outerShdw>
                </a:effectLst>
                <a:latin typeface="Raleway SemiBold" panose="020B0703030101060003" pitchFamily="34" charset="0"/>
              </a:rPr>
              <a:t>Confident</a:t>
            </a:r>
          </a:p>
        </p:txBody>
      </p:sp>
    </p:spTree>
    <p:extLst>
      <p:ext uri="{BB962C8B-B14F-4D97-AF65-F5344CB8AC3E}">
        <p14:creationId xmlns:p14="http://schemas.microsoft.com/office/powerpoint/2010/main" val="4308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head covering&#10;&#10;Description automatically generated">
            <a:extLst>
              <a:ext uri="{FF2B5EF4-FFF2-40B4-BE49-F238E27FC236}">
                <a16:creationId xmlns:a16="http://schemas.microsoft.com/office/drawing/2014/main" id="{7BCBE503-166A-8B81-F862-359087E1728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213"/>
            <a:ext cx="12192000" cy="6857573"/>
          </a:xfrm>
          <a:prstGeom prst="rect">
            <a:avLst/>
          </a:prstGeom>
        </p:spPr>
      </p:pic>
      <p:sp>
        <p:nvSpPr>
          <p:cNvPr id="2" name="Title 1">
            <a:extLst>
              <a:ext uri="{FF2B5EF4-FFF2-40B4-BE49-F238E27FC236}">
                <a16:creationId xmlns:a16="http://schemas.microsoft.com/office/drawing/2014/main" id="{D8148B55-7341-1A18-032D-451796348CE4}"/>
              </a:ext>
            </a:extLst>
          </p:cNvPr>
          <p:cNvSpPr txBox="1">
            <a:spLocks/>
          </p:cNvSpPr>
          <p:nvPr/>
        </p:nvSpPr>
        <p:spPr>
          <a:xfrm>
            <a:off x="1524000" y="740356"/>
            <a:ext cx="7162800" cy="553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92F87"/>
                </a:solidFill>
                <a:latin typeface="Raleway" pitchFamily="2" charset="0"/>
              </a:rPr>
              <a:t>Vision</a:t>
            </a:r>
          </a:p>
        </p:txBody>
      </p:sp>
      <p:sp>
        <p:nvSpPr>
          <p:cNvPr id="3" name="TextBox 2">
            <a:extLst>
              <a:ext uri="{FF2B5EF4-FFF2-40B4-BE49-F238E27FC236}">
                <a16:creationId xmlns:a16="http://schemas.microsoft.com/office/drawing/2014/main" id="{B3FE97AB-71B9-FFF3-D04F-4DE44F032D48}"/>
              </a:ext>
            </a:extLst>
          </p:cNvPr>
          <p:cNvSpPr txBox="1"/>
          <p:nvPr/>
        </p:nvSpPr>
        <p:spPr>
          <a:xfrm>
            <a:off x="381000" y="1610677"/>
            <a:ext cx="114300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Enjoys creating the compelling strategic vision that spurs sustained organizational action.</a:t>
            </a:r>
          </a:p>
        </p:txBody>
      </p:sp>
      <p:sp>
        <p:nvSpPr>
          <p:cNvPr id="4" name="TextBox 3">
            <a:extLst>
              <a:ext uri="{FF2B5EF4-FFF2-40B4-BE49-F238E27FC236}">
                <a16:creationId xmlns:a16="http://schemas.microsoft.com/office/drawing/2014/main" id="{45625972-1461-D341-2BDD-49176C5A2D1E}"/>
              </a:ext>
            </a:extLst>
          </p:cNvPr>
          <p:cNvSpPr txBox="1"/>
          <p:nvPr/>
        </p:nvSpPr>
        <p:spPr>
          <a:xfrm>
            <a:off x="381000" y="2639377"/>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Prefers focus on longer-term strategic horizons rather than day-to-day operational details.</a:t>
            </a:r>
          </a:p>
        </p:txBody>
      </p:sp>
      <p:sp>
        <p:nvSpPr>
          <p:cNvPr id="5" name="TextBox 4">
            <a:extLst>
              <a:ext uri="{FF2B5EF4-FFF2-40B4-BE49-F238E27FC236}">
                <a16:creationId xmlns:a16="http://schemas.microsoft.com/office/drawing/2014/main" id="{09ACCFA7-E0D9-411F-BE0A-8794C0173E35}"/>
              </a:ext>
            </a:extLst>
          </p:cNvPr>
          <p:cNvSpPr txBox="1"/>
          <p:nvPr/>
        </p:nvSpPr>
        <p:spPr>
          <a:xfrm>
            <a:off x="381000" y="3668077"/>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Aligns vision, capabilities, and anticipated market needs to drive the business forward.</a:t>
            </a:r>
          </a:p>
        </p:txBody>
      </p:sp>
      <p:pic>
        <p:nvPicPr>
          <p:cNvPr id="7" name="Picture 2">
            <a:hlinkClick r:id="" action="ppaction://noaction"/>
            <a:extLst>
              <a:ext uri="{FF2B5EF4-FFF2-40B4-BE49-F238E27FC236}">
                <a16:creationId xmlns:a16="http://schemas.microsoft.com/office/drawing/2014/main" id="{D0907DAB-FFFC-2A05-544E-C2C3B075E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5382"/>
            <a:ext cx="990600" cy="1248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descr="Diagram, engineering drawing&#10;&#10;Description automatically generated">
            <a:extLst>
              <a:ext uri="{FF2B5EF4-FFF2-40B4-BE49-F238E27FC236}">
                <a16:creationId xmlns:a16="http://schemas.microsoft.com/office/drawing/2014/main" id="{1C0F133C-B4F8-0ACE-2741-61D02FC45E39}"/>
              </a:ext>
            </a:extLst>
          </p:cNvPr>
          <p:cNvPicPr>
            <a:picLocks noChangeAspect="1"/>
          </p:cNvPicPr>
          <p:nvPr/>
        </p:nvPicPr>
        <p:blipFill rotWithShape="1">
          <a:blip r:embed="rId5">
            <a:extLst>
              <a:ext uri="{28A0092B-C50C-407E-A947-70E740481C1C}">
                <a14:useLocalDpi xmlns:a14="http://schemas.microsoft.com/office/drawing/2010/main" val="0"/>
              </a:ext>
            </a:extLst>
          </a:blip>
          <a:srcRect t="48819" r="67484" b="4109"/>
          <a:stretch/>
        </p:blipFill>
        <p:spPr>
          <a:xfrm>
            <a:off x="380999" y="215382"/>
            <a:ext cx="990599" cy="979366"/>
          </a:xfrm>
          <a:prstGeom prst="rect">
            <a:avLst/>
          </a:prstGeom>
        </p:spPr>
      </p:pic>
      <p:pic>
        <p:nvPicPr>
          <p:cNvPr id="9" name="Picture 3">
            <a:extLst>
              <a:ext uri="{FF2B5EF4-FFF2-40B4-BE49-F238E27FC236}">
                <a16:creationId xmlns:a16="http://schemas.microsoft.com/office/drawing/2014/main" id="{8DC6BCA0-92CE-0580-BB5D-7FACC3D772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0DBFBD42-6E01-6B7D-4F89-237028B52C4C}"/>
              </a:ext>
            </a:extLst>
          </p:cNvPr>
          <p:cNvPicPr>
            <a:picLocks noChangeAspect="1"/>
          </p:cNvPicPr>
          <p:nvPr/>
        </p:nvPicPr>
        <p:blipFill rotWithShape="1">
          <a:blip r:embed="rId7"/>
          <a:srcRect b="26087"/>
          <a:stretch/>
        </p:blipFill>
        <p:spPr>
          <a:xfrm>
            <a:off x="1350796" y="5582727"/>
            <a:ext cx="9500084" cy="1063398"/>
          </a:xfrm>
          <a:prstGeom prst="rect">
            <a:avLst/>
          </a:prstGeom>
        </p:spPr>
      </p:pic>
      <p:sp>
        <p:nvSpPr>
          <p:cNvPr id="13" name="Rectangle 12">
            <a:extLst>
              <a:ext uri="{FF2B5EF4-FFF2-40B4-BE49-F238E27FC236}">
                <a16:creationId xmlns:a16="http://schemas.microsoft.com/office/drawing/2014/main" id="{67700BA8-A4E4-02E8-FA9A-2FD617BD1733}"/>
              </a:ext>
            </a:extLst>
          </p:cNvPr>
          <p:cNvSpPr/>
          <p:nvPr/>
        </p:nvSpPr>
        <p:spPr>
          <a:xfrm>
            <a:off x="380999" y="1135380"/>
            <a:ext cx="990599" cy="3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4E98A5-1B75-5F84-0F0D-C461FD81CBE2}"/>
              </a:ext>
            </a:extLst>
          </p:cNvPr>
          <p:cNvSpPr txBox="1"/>
          <p:nvPr/>
        </p:nvSpPr>
        <p:spPr>
          <a:xfrm>
            <a:off x="426717" y="1194748"/>
            <a:ext cx="914403" cy="276999"/>
          </a:xfrm>
          <a:prstGeom prst="rect">
            <a:avLst/>
          </a:prstGeom>
          <a:noFill/>
        </p:spPr>
        <p:txBody>
          <a:bodyPr wrap="square" rtlCol="0">
            <a:spAutoFit/>
          </a:bodyPr>
          <a:lstStyle/>
          <a:p>
            <a:pPr algn="ctr"/>
            <a:r>
              <a:rPr lang="en-US" sz="1200">
                <a:solidFill>
                  <a:srgbClr val="092F87"/>
                </a:solidFill>
                <a:latin typeface="Raleway SemiBold" panose="020B0703030101060003" pitchFamily="34" charset="0"/>
              </a:rPr>
              <a:t>Strategic</a:t>
            </a:r>
          </a:p>
        </p:txBody>
      </p:sp>
    </p:spTree>
    <p:extLst>
      <p:ext uri="{BB962C8B-B14F-4D97-AF65-F5344CB8AC3E}">
        <p14:creationId xmlns:p14="http://schemas.microsoft.com/office/powerpoint/2010/main" val="3912425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2073E9F-E179-147D-7111-360AC22FF532}"/>
              </a:ext>
            </a:extLst>
          </p:cNvPr>
          <p:cNvGrpSpPr/>
          <p:nvPr/>
        </p:nvGrpSpPr>
        <p:grpSpPr>
          <a:xfrm>
            <a:off x="2667000" y="-38100"/>
            <a:ext cx="6858000" cy="6858000"/>
            <a:chOff x="2667000" y="-38100"/>
            <a:chExt cx="6858000" cy="6858000"/>
          </a:xfrm>
        </p:grpSpPr>
        <p:pic>
          <p:nvPicPr>
            <p:cNvPr id="12" name="Picture 11" descr="Icon&#10;&#10;Description automatically generated">
              <a:extLst>
                <a:ext uri="{FF2B5EF4-FFF2-40B4-BE49-F238E27FC236}">
                  <a16:creationId xmlns:a16="http://schemas.microsoft.com/office/drawing/2014/main" id="{4F309FF9-EC0C-7880-161C-2F3BE35FECF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67000" y="-38100"/>
              <a:ext cx="6858000" cy="6858000"/>
            </a:xfrm>
            <a:prstGeom prst="rect">
              <a:avLst/>
            </a:prstGeom>
          </p:spPr>
        </p:pic>
        <p:sp>
          <p:nvSpPr>
            <p:cNvPr id="13" name="Rectangle 12">
              <a:extLst>
                <a:ext uri="{FF2B5EF4-FFF2-40B4-BE49-F238E27FC236}">
                  <a16:creationId xmlns:a16="http://schemas.microsoft.com/office/drawing/2014/main" id="{1F42C378-9D09-D625-74A7-599D279CAA1E}"/>
                </a:ext>
              </a:extLst>
            </p:cNvPr>
            <p:cNvSpPr/>
            <p:nvPr/>
          </p:nvSpPr>
          <p:spPr>
            <a:xfrm>
              <a:off x="4434840" y="1485900"/>
              <a:ext cx="3291840" cy="79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D22F469-A98B-6935-A331-19B8C4B850CD}"/>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rot="5400000" flipH="1">
            <a:off x="7050869" y="1722374"/>
            <a:ext cx="6862129" cy="3409119"/>
          </a:xfrm>
          <a:prstGeom prst="rect">
            <a:avLst/>
          </a:prstGeom>
        </p:spPr>
      </p:pic>
      <p:sp>
        <p:nvSpPr>
          <p:cNvPr id="2" name="Title 1">
            <a:extLst>
              <a:ext uri="{FF2B5EF4-FFF2-40B4-BE49-F238E27FC236}">
                <a16:creationId xmlns:a16="http://schemas.microsoft.com/office/drawing/2014/main" id="{A9EB922C-EEB1-2850-69D4-63862736D1FD}"/>
              </a:ext>
            </a:extLst>
          </p:cNvPr>
          <p:cNvSpPr txBox="1">
            <a:spLocks/>
          </p:cNvSpPr>
          <p:nvPr/>
        </p:nvSpPr>
        <p:spPr>
          <a:xfrm>
            <a:off x="1524000" y="740356"/>
            <a:ext cx="7162800" cy="553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92F87"/>
                </a:solidFill>
                <a:latin typeface="Raleway" pitchFamily="2" charset="0"/>
              </a:rPr>
              <a:t>Effective Communication</a:t>
            </a:r>
          </a:p>
        </p:txBody>
      </p:sp>
      <p:pic>
        <p:nvPicPr>
          <p:cNvPr id="3" name="Picture 2">
            <a:hlinkClick r:id="rId5" action="ppaction://hlinksldjump"/>
            <a:extLst>
              <a:ext uri="{FF2B5EF4-FFF2-40B4-BE49-F238E27FC236}">
                <a16:creationId xmlns:a16="http://schemas.microsoft.com/office/drawing/2014/main" id="{601F2D51-A391-712F-BF1A-76BE41F2E5E4}"/>
              </a:ext>
            </a:extLst>
          </p:cNvPr>
          <p:cNvPicPr>
            <a:picLocks noChangeAspect="1"/>
          </p:cNvPicPr>
          <p:nvPr/>
        </p:nvPicPr>
        <p:blipFill>
          <a:blip r:embed="rId6"/>
          <a:stretch>
            <a:fillRect/>
          </a:stretch>
        </p:blipFill>
        <p:spPr>
          <a:xfrm>
            <a:off x="381000" y="194216"/>
            <a:ext cx="1051560" cy="1252116"/>
          </a:xfrm>
          <a:prstGeom prst="rect">
            <a:avLst/>
          </a:prstGeom>
        </p:spPr>
      </p:pic>
      <p:sp>
        <p:nvSpPr>
          <p:cNvPr id="4" name="TextBox 3">
            <a:extLst>
              <a:ext uri="{FF2B5EF4-FFF2-40B4-BE49-F238E27FC236}">
                <a16:creationId xmlns:a16="http://schemas.microsoft.com/office/drawing/2014/main" id="{42385EDF-6745-DE7E-2B2D-007DB9E258C1}"/>
              </a:ext>
            </a:extLst>
          </p:cNvPr>
          <p:cNvSpPr txBox="1"/>
          <p:nvPr/>
        </p:nvSpPr>
        <p:spPr>
          <a:xfrm>
            <a:off x="381000" y="1545848"/>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Cares about the precision and subtlety of clear written and spoken communication.</a:t>
            </a:r>
          </a:p>
        </p:txBody>
      </p:sp>
      <p:sp>
        <p:nvSpPr>
          <p:cNvPr id="5" name="TextBox 4">
            <a:extLst>
              <a:ext uri="{FF2B5EF4-FFF2-40B4-BE49-F238E27FC236}">
                <a16:creationId xmlns:a16="http://schemas.microsoft.com/office/drawing/2014/main" id="{6871333F-F72E-6754-13B4-EBEE424578BD}"/>
              </a:ext>
            </a:extLst>
          </p:cNvPr>
          <p:cNvSpPr txBox="1"/>
          <p:nvPr/>
        </p:nvSpPr>
        <p:spPr>
          <a:xfrm>
            <a:off x="381000" y="2574548"/>
            <a:ext cx="112014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Listens objectively and knows how to facilitate mutual understanding across different contexts.</a:t>
            </a:r>
          </a:p>
        </p:txBody>
      </p:sp>
      <p:sp>
        <p:nvSpPr>
          <p:cNvPr id="6" name="TextBox 5">
            <a:extLst>
              <a:ext uri="{FF2B5EF4-FFF2-40B4-BE49-F238E27FC236}">
                <a16:creationId xmlns:a16="http://schemas.microsoft.com/office/drawing/2014/main" id="{D63D4640-91C5-61E7-8D49-717494B23F79}"/>
              </a:ext>
            </a:extLst>
          </p:cNvPr>
          <p:cNvSpPr txBox="1"/>
          <p:nvPr/>
        </p:nvSpPr>
        <p:spPr>
          <a:xfrm>
            <a:off x="381000" y="3603248"/>
            <a:ext cx="11430000" cy="8925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92F87"/>
                </a:solidFill>
                <a:effectLst/>
                <a:uLnTx/>
                <a:uFillTx/>
                <a:latin typeface="Raleway" pitchFamily="2" charset="0"/>
                <a:ea typeface="+mn-ea"/>
                <a:cs typeface="+mn-cs"/>
              </a:rPr>
              <a:t>Advocates for high-quality communication in internal and client relationships.</a:t>
            </a:r>
          </a:p>
        </p:txBody>
      </p:sp>
      <p:pic>
        <p:nvPicPr>
          <p:cNvPr id="7" name="Picture 6">
            <a:extLst>
              <a:ext uri="{FF2B5EF4-FFF2-40B4-BE49-F238E27FC236}">
                <a16:creationId xmlns:a16="http://schemas.microsoft.com/office/drawing/2014/main" id="{CC6EF0DE-B65E-8996-C0CD-85189934ADDF}"/>
              </a:ext>
            </a:extLst>
          </p:cNvPr>
          <p:cNvPicPr>
            <a:picLocks noChangeAspect="1"/>
          </p:cNvPicPr>
          <p:nvPr/>
        </p:nvPicPr>
        <p:blipFill rotWithShape="1">
          <a:blip r:embed="rId7"/>
          <a:srcRect b="26087"/>
          <a:stretch/>
        </p:blipFill>
        <p:spPr>
          <a:xfrm>
            <a:off x="1350796" y="5582727"/>
            <a:ext cx="9500084" cy="1063398"/>
          </a:xfrm>
          <a:prstGeom prst="rect">
            <a:avLst/>
          </a:prstGeom>
        </p:spPr>
      </p:pic>
      <p:pic>
        <p:nvPicPr>
          <p:cNvPr id="8" name="Picture 3">
            <a:extLst>
              <a:ext uri="{FF2B5EF4-FFF2-40B4-BE49-F238E27FC236}">
                <a16:creationId xmlns:a16="http://schemas.microsoft.com/office/drawing/2014/main" id="{4FB7BD12-FC3A-C4A9-DA2E-826610B239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8526" y="371008"/>
            <a:ext cx="667820" cy="6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F736A2E-10E4-EF00-DB63-E26BE8749C6F}"/>
              </a:ext>
            </a:extLst>
          </p:cNvPr>
          <p:cNvSpPr/>
          <p:nvPr/>
        </p:nvSpPr>
        <p:spPr>
          <a:xfrm>
            <a:off x="175261" y="1135380"/>
            <a:ext cx="1348740" cy="3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DAFA6B-2C16-368E-E6D4-8E24175AA408}"/>
              </a:ext>
            </a:extLst>
          </p:cNvPr>
          <p:cNvSpPr txBox="1"/>
          <p:nvPr/>
        </p:nvSpPr>
        <p:spPr>
          <a:xfrm>
            <a:off x="289560" y="1171888"/>
            <a:ext cx="1234439" cy="276999"/>
          </a:xfrm>
          <a:prstGeom prst="rect">
            <a:avLst/>
          </a:prstGeom>
          <a:noFill/>
        </p:spPr>
        <p:txBody>
          <a:bodyPr wrap="square" rtlCol="0">
            <a:spAutoFit/>
          </a:bodyPr>
          <a:lstStyle/>
          <a:p>
            <a:pPr algn="ctr"/>
            <a:r>
              <a:rPr lang="en-US" sz="1200">
                <a:solidFill>
                  <a:srgbClr val="092F87"/>
                </a:solidFill>
                <a:latin typeface="Raleway SemiBold" panose="020B0703030101060003" pitchFamily="34" charset="0"/>
              </a:rPr>
              <a:t>Interpersonal</a:t>
            </a:r>
          </a:p>
        </p:txBody>
      </p:sp>
    </p:spTree>
    <p:extLst>
      <p:ext uri="{BB962C8B-B14F-4D97-AF65-F5344CB8AC3E}">
        <p14:creationId xmlns:p14="http://schemas.microsoft.com/office/powerpoint/2010/main" val="44574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1C019-90BE-81D4-062A-B2A05DAC725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3" name="Title 1">
            <a:extLst>
              <a:ext uri="{FF2B5EF4-FFF2-40B4-BE49-F238E27FC236}">
                <a16:creationId xmlns:a16="http://schemas.microsoft.com/office/drawing/2014/main" id="{854CCA4E-961D-6BD9-084C-F0FE11DCA083}"/>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WorkPlace Big Five Profile™ </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Trait Report</a:t>
            </a:r>
          </a:p>
        </p:txBody>
      </p:sp>
      <p:sp>
        <p:nvSpPr>
          <p:cNvPr id="12" name="Rectangle 34">
            <a:extLst>
              <a:ext uri="{FF2B5EF4-FFF2-40B4-BE49-F238E27FC236}">
                <a16:creationId xmlns:a16="http://schemas.microsoft.com/office/drawing/2014/main" id="{1CBD42CF-FCAD-7EDA-F846-A83797ADB2BD}"/>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FC81DBC-3FB9-6FED-6A7D-F3D90ABD99A5}"/>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F06ED1E-F7B2-21FB-D119-D1EE9DA1E4EF}"/>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pic>
        <p:nvPicPr>
          <p:cNvPr id="4" name="Picture 3">
            <a:extLst>
              <a:ext uri="{FF2B5EF4-FFF2-40B4-BE49-F238E27FC236}">
                <a16:creationId xmlns:a16="http://schemas.microsoft.com/office/drawing/2014/main" id="{E9B343BF-858A-8010-0052-C759D3B3F9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2305416F-FDF7-3042-189D-81EE71D0EF94}"/>
              </a:ext>
            </a:extLst>
          </p:cNvPr>
          <p:cNvGrpSpPr/>
          <p:nvPr/>
        </p:nvGrpSpPr>
        <p:grpSpPr>
          <a:xfrm>
            <a:off x="1554480" y="2247900"/>
            <a:ext cx="9083040" cy="1978393"/>
            <a:chOff x="1554480" y="2247900"/>
            <a:chExt cx="9083040" cy="1978393"/>
          </a:xfrm>
        </p:grpSpPr>
        <p:sp>
          <p:nvSpPr>
            <p:cNvPr id="5" name="TextBox 4">
              <a:extLst>
                <a:ext uri="{FF2B5EF4-FFF2-40B4-BE49-F238E27FC236}">
                  <a16:creationId xmlns:a16="http://schemas.microsoft.com/office/drawing/2014/main" id="{89B85E90-6F56-65A2-CAC1-17CAC9D21D57}"/>
                </a:ext>
              </a:extLst>
            </p:cNvPr>
            <p:cNvSpPr txBox="1"/>
            <p:nvPr/>
          </p:nvSpPr>
          <p:spPr>
            <a:xfrm>
              <a:off x="1554480" y="2247900"/>
              <a:ext cx="9083040"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a:solidFill>
                    <a:srgbClr val="002F87"/>
                  </a:solidFill>
                  <a:latin typeface="Raleway SemiBold" panose="020B0703030101060003" pitchFamily="34" charset="0"/>
                  <a:ea typeface="Segoe UI" pitchFamily="34" charset="0"/>
                  <a:cs typeface="Segoe UI" pitchFamily="34" charset="0"/>
                </a:rPr>
                <a:t>Levels of Mastery</a:t>
              </a:r>
              <a:endParaRPr lang="en-US" sz="3600">
                <a:latin typeface="Raleway SemiBold" panose="020B0703030101060003" pitchFamily="34" charset="0"/>
              </a:endParaRPr>
            </a:p>
          </p:txBody>
        </p:sp>
        <p:grpSp>
          <p:nvGrpSpPr>
            <p:cNvPr id="7" name="Group 6">
              <a:extLst>
                <a:ext uri="{FF2B5EF4-FFF2-40B4-BE49-F238E27FC236}">
                  <a16:creationId xmlns:a16="http://schemas.microsoft.com/office/drawing/2014/main" id="{7519F358-29C2-C0BD-14E0-810FEB9025B2}"/>
                </a:ext>
              </a:extLst>
            </p:cNvPr>
            <p:cNvGrpSpPr/>
            <p:nvPr/>
          </p:nvGrpSpPr>
          <p:grpSpPr>
            <a:xfrm>
              <a:off x="3352799" y="3246922"/>
              <a:ext cx="5478781" cy="979371"/>
              <a:chOff x="3352799" y="3246922"/>
              <a:chExt cx="5478781" cy="979371"/>
            </a:xfrm>
          </p:grpSpPr>
          <p:sp>
            <p:nvSpPr>
              <p:cNvPr id="9" name="TextBox 8">
                <a:extLst>
                  <a:ext uri="{FF2B5EF4-FFF2-40B4-BE49-F238E27FC236}">
                    <a16:creationId xmlns:a16="http://schemas.microsoft.com/office/drawing/2014/main" id="{7F420098-5B21-4022-0567-F7C863D60D5C}"/>
                  </a:ext>
                </a:extLst>
              </p:cNvPr>
              <p:cNvSpPr txBox="1"/>
              <p:nvPr/>
            </p:nvSpPr>
            <p:spPr>
              <a:xfrm>
                <a:off x="3352799" y="3246922"/>
                <a:ext cx="2705101"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Basic:		</a:t>
                </a:r>
              </a:p>
              <a:p>
                <a:pPr marL="0" marR="0" lvl="0" indent="0"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Moderate:	</a:t>
                </a:r>
              </a:p>
              <a:p>
                <a:pPr marL="0" marR="0" lvl="0" indent="0"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92F87"/>
                    </a:solidFill>
                    <a:effectLst/>
                    <a:uLnTx/>
                    <a:uFillTx/>
                    <a:latin typeface="Raleway SemiBold" pitchFamily="34" charset="0"/>
                    <a:ea typeface="+mn-ea"/>
                    <a:cs typeface="Segoe UI Semibold" pitchFamily="34" charset="0"/>
                  </a:rPr>
                  <a:t>Advanced:	</a:t>
                </a:r>
                <a:endParaRPr kumimoji="0" lang="en-US" sz="2800" b="0" i="0" u="none" strike="noStrike" kern="1200" cap="none" spc="0" normalizeH="0" baseline="0" noProof="0">
                  <a:ln>
                    <a:noFill/>
                  </a:ln>
                  <a:solidFill>
                    <a:sysClr val="windowText" lastClr="000000">
                      <a:hueOff val="0"/>
                      <a:satOff val="0"/>
                      <a:lumOff val="0"/>
                      <a:alphaOff val="0"/>
                    </a:sysClr>
                  </a:solidFill>
                  <a:effectLst/>
                  <a:uLnTx/>
                  <a:uFillTx/>
                  <a:latin typeface="Raleway SemiBold" pitchFamily="34" charset="0"/>
                  <a:ea typeface="+mn-ea"/>
                  <a:cs typeface="Segoe UI Semibold" pitchFamily="34" charset="0"/>
                </a:endParaRPr>
              </a:p>
            </p:txBody>
          </p:sp>
          <p:sp>
            <p:nvSpPr>
              <p:cNvPr id="6" name="TextBox 5">
                <a:extLst>
                  <a:ext uri="{FF2B5EF4-FFF2-40B4-BE49-F238E27FC236}">
                    <a16:creationId xmlns:a16="http://schemas.microsoft.com/office/drawing/2014/main" id="{0025EEEF-0200-9A1F-A53B-1EF4396C3840}"/>
                  </a:ext>
                </a:extLst>
              </p:cNvPr>
              <p:cNvSpPr txBox="1"/>
              <p:nvPr/>
            </p:nvSpPr>
            <p:spPr>
              <a:xfrm>
                <a:off x="5539740" y="3246922"/>
                <a:ext cx="3291840" cy="979371"/>
              </a:xfrm>
              <a:prstGeom prst="rect">
                <a:avLst/>
              </a:prstGeom>
              <a:noFill/>
              <a:ln>
                <a:noFill/>
              </a:ln>
              <a:effectLst/>
            </p:spPr>
            <p:txBody>
              <a:bodyPr spcFirstLastPara="0" vert="horz" wrap="square" lIns="103650" tIns="103650" rIns="103650" bIns="103650" numCol="1" spcCol="1270" anchor="ctr" anchorCtr="0">
                <a:noAutofit/>
              </a:bodyPr>
              <a:lstStyle/>
              <a:p>
                <a:pPr marL="0" marR="0" lvl="0" indent="0" algn="r"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	</a:t>
                </a:r>
                <a:r>
                  <a:rPr lang="en-US" sz="2800" b="1" err="1">
                    <a:solidFill>
                      <a:srgbClr val="092F87"/>
                    </a:solidFill>
                    <a:latin typeface="Raleway SemiBold" pitchFamily="34" charset="0"/>
                    <a:cs typeface="Segoe UI Semibold" pitchFamily="34" charset="0"/>
                  </a:rPr>
                  <a:t>Supertraits</a:t>
                </a:r>
                <a:endParaRPr lang="en-US" sz="2800" b="1">
                  <a:solidFill>
                    <a:srgbClr val="092F87"/>
                  </a:solidFill>
                  <a:latin typeface="Raleway SemiBold" pitchFamily="34" charset="0"/>
                  <a:cs typeface="Segoe UI Semibold" pitchFamily="34" charset="0"/>
                </a:endParaRPr>
              </a:p>
              <a:p>
                <a:pPr marL="0" marR="0" lvl="0" indent="0" algn="r" defTabSz="800100" rtl="0" eaLnBrk="1" fontAlgn="auto" latinLnBrk="0" hangingPunct="1">
                  <a:lnSpc>
                    <a:spcPct val="90000"/>
                  </a:lnSpc>
                  <a:spcBef>
                    <a:spcPct val="0"/>
                  </a:spcBef>
                  <a:spcAft>
                    <a:spcPct val="35000"/>
                  </a:spcAft>
                  <a:buClrTx/>
                  <a:buSzTx/>
                  <a:buFontTx/>
                  <a:buNone/>
                  <a:tabLst/>
                  <a:defRPr/>
                </a:pPr>
                <a:r>
                  <a:rPr lang="en-US" sz="2800" b="1">
                    <a:solidFill>
                      <a:srgbClr val="092F87"/>
                    </a:solidFill>
                    <a:latin typeface="Raleway SemiBold" pitchFamily="34" charset="0"/>
                    <a:cs typeface="Segoe UI Semibold" pitchFamily="34" charset="0"/>
                  </a:rPr>
                  <a:t>	</a:t>
                </a:r>
                <a:r>
                  <a:rPr lang="en-US" sz="2800" b="1" err="1">
                    <a:solidFill>
                      <a:srgbClr val="092F87"/>
                    </a:solidFill>
                    <a:latin typeface="Raleway SemiBold" pitchFamily="34" charset="0"/>
                    <a:cs typeface="Segoe UI Semibold" pitchFamily="34" charset="0"/>
                  </a:rPr>
                  <a:t>Subtraits</a:t>
                </a:r>
                <a:endParaRPr lang="en-US" sz="2800" b="1">
                  <a:solidFill>
                    <a:srgbClr val="092F87"/>
                  </a:solidFill>
                  <a:latin typeface="Raleway SemiBold" pitchFamily="34" charset="0"/>
                  <a:cs typeface="Segoe UI Semibold" pitchFamily="34" charset="0"/>
                </a:endParaRPr>
              </a:p>
              <a:p>
                <a:pPr marL="0" marR="0" lvl="0" indent="0" algn="r"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92F87"/>
                    </a:solidFill>
                    <a:effectLst/>
                    <a:uLnTx/>
                    <a:uFillTx/>
                    <a:latin typeface="Raleway SemiBold" pitchFamily="34" charset="0"/>
                    <a:ea typeface="+mn-ea"/>
                    <a:cs typeface="Segoe UI Semibold" pitchFamily="34" charset="0"/>
                  </a:rPr>
                  <a:t>	Trait blends</a:t>
                </a:r>
                <a:endParaRPr kumimoji="0" lang="en-US" sz="2800" b="0" i="0" u="none" strike="noStrike" kern="1200" cap="none" spc="0" normalizeH="0" baseline="0" noProof="0">
                  <a:ln>
                    <a:noFill/>
                  </a:ln>
                  <a:solidFill>
                    <a:sysClr val="windowText" lastClr="000000">
                      <a:hueOff val="0"/>
                      <a:satOff val="0"/>
                      <a:lumOff val="0"/>
                      <a:alphaOff val="0"/>
                    </a:sysClr>
                  </a:solidFill>
                  <a:effectLst/>
                  <a:uLnTx/>
                  <a:uFillTx/>
                  <a:latin typeface="Raleway SemiBold" pitchFamily="34" charset="0"/>
                  <a:ea typeface="+mn-ea"/>
                  <a:cs typeface="Segoe UI Semibold" pitchFamily="34" charset="0"/>
                </a:endParaRPr>
              </a:p>
            </p:txBody>
          </p:sp>
        </p:grpSp>
      </p:grpSp>
    </p:spTree>
    <p:extLst>
      <p:ext uri="{BB962C8B-B14F-4D97-AF65-F5344CB8AC3E}">
        <p14:creationId xmlns:p14="http://schemas.microsoft.com/office/powerpoint/2010/main" val="100672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C3732C-303E-E9ED-BD5C-D163CB38C27A}"/>
              </a:ext>
            </a:extLst>
          </p:cNvPr>
          <p:cNvSpPr txBox="1">
            <a:spLocks/>
          </p:cNvSpPr>
          <p:nvPr/>
        </p:nvSpPr>
        <p:spPr>
          <a:xfrm>
            <a:off x="850235" y="1994335"/>
            <a:ext cx="10515600" cy="22586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i="1">
              <a:solidFill>
                <a:srgbClr val="092F87"/>
              </a:solidFill>
              <a:latin typeface="Raleway SemiBold" pitchFamily="2" charset="0"/>
            </a:endParaRPr>
          </a:p>
          <a:p>
            <a:pPr marL="0" indent="0">
              <a:buNone/>
            </a:pPr>
            <a:r>
              <a:rPr lang="en-US" sz="3600" i="1">
                <a:solidFill>
                  <a:srgbClr val="092F87"/>
                </a:solidFill>
                <a:latin typeface="Raleway SemiBold"/>
              </a:rPr>
              <a:t>A blend is the combination of two or more supertraits or subtraits that result in a pattern of behavior </a:t>
            </a:r>
            <a:endParaRPr lang="en-US" sz="3600" i="1">
              <a:solidFill>
                <a:srgbClr val="092F87"/>
              </a:solidFill>
              <a:latin typeface="Raleway SemiBold" pitchFamily="2" charset="0"/>
            </a:endParaRPr>
          </a:p>
          <a:p>
            <a:endParaRPr lang="en-US" sz="4800" i="1">
              <a:solidFill>
                <a:srgbClr val="092F87"/>
              </a:solidFill>
              <a:latin typeface="Raleway SemiBold" pitchFamily="2" charset="0"/>
            </a:endParaRPr>
          </a:p>
        </p:txBody>
      </p:sp>
      <p:sp>
        <p:nvSpPr>
          <p:cNvPr id="4" name="Title 1">
            <a:extLst>
              <a:ext uri="{FF2B5EF4-FFF2-40B4-BE49-F238E27FC236}">
                <a16:creationId xmlns:a16="http://schemas.microsoft.com/office/drawing/2014/main" id="{9C170AE0-3AC4-806E-DBFF-F535910DC50F}"/>
              </a:ext>
            </a:extLst>
          </p:cNvPr>
          <p:cNvSpPr txBox="1">
            <a:spLocks/>
          </p:cNvSpPr>
          <p:nvPr/>
        </p:nvSpPr>
        <p:spPr>
          <a:xfrm>
            <a:off x="887897" y="444638"/>
            <a:ext cx="9829799" cy="1148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a:solidFill>
                  <a:schemeClr val="bg1"/>
                </a:solidFill>
                <a:latin typeface="Raleway SemiBold" panose="020B0703030101060003" pitchFamily="34" charset="0"/>
              </a:rPr>
              <a:t>What are blends?</a:t>
            </a:r>
          </a:p>
        </p:txBody>
      </p:sp>
      <p:sp>
        <p:nvSpPr>
          <p:cNvPr id="5" name="Rectangle 4">
            <a:extLst>
              <a:ext uri="{FF2B5EF4-FFF2-40B4-BE49-F238E27FC236}">
                <a16:creationId xmlns:a16="http://schemas.microsoft.com/office/drawing/2014/main" id="{21D9EE0E-D73F-2D51-A75C-C5251BD47443}"/>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C823A1-6DAF-9391-ED54-5EAA8072A73C}"/>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10" name="Title 1">
            <a:extLst>
              <a:ext uri="{FF2B5EF4-FFF2-40B4-BE49-F238E27FC236}">
                <a16:creationId xmlns:a16="http://schemas.microsoft.com/office/drawing/2014/main" id="{7BE9ED8C-E9F3-1C9B-8514-0FBBE3A66408}"/>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What are Blends?</a:t>
            </a:r>
          </a:p>
        </p:txBody>
      </p:sp>
      <p:sp>
        <p:nvSpPr>
          <p:cNvPr id="11" name="Rectangle 34">
            <a:extLst>
              <a:ext uri="{FF2B5EF4-FFF2-40B4-BE49-F238E27FC236}">
                <a16:creationId xmlns:a16="http://schemas.microsoft.com/office/drawing/2014/main" id="{03748D35-D4A5-F69D-3F41-81F73DC0E94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DBC1034-6A68-F030-7F1D-F817DD750D4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69405" y="2071"/>
            <a:ext cx="8911770" cy="4427384"/>
          </a:xfrm>
          <a:prstGeom prst="rect">
            <a:avLst/>
          </a:prstGeom>
        </p:spPr>
      </p:pic>
      <p:pic>
        <p:nvPicPr>
          <p:cNvPr id="7" name="Picture 3">
            <a:extLst>
              <a:ext uri="{FF2B5EF4-FFF2-40B4-BE49-F238E27FC236}">
                <a16:creationId xmlns:a16="http://schemas.microsoft.com/office/drawing/2014/main" id="{A85FE6E8-1431-8AD1-4DD7-CA2089704D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83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DE8175-FCA2-4678-856C-C3109C3F924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74985" y="6579"/>
            <a:ext cx="8911770" cy="4427384"/>
          </a:xfrm>
          <a:prstGeom prst="rect">
            <a:avLst/>
          </a:prstGeom>
        </p:spPr>
      </p:pic>
      <p:sp>
        <p:nvSpPr>
          <p:cNvPr id="7" name="Title 4">
            <a:extLst>
              <a:ext uri="{FF2B5EF4-FFF2-40B4-BE49-F238E27FC236}">
                <a16:creationId xmlns:a16="http://schemas.microsoft.com/office/drawing/2014/main" id="{2228E300-1F1F-4008-9CA9-C672ACB31143}"/>
              </a:ext>
            </a:extLst>
          </p:cNvPr>
          <p:cNvSpPr txBox="1">
            <a:spLocks/>
          </p:cNvSpPr>
          <p:nvPr/>
        </p:nvSpPr>
        <p:spPr>
          <a:xfrm>
            <a:off x="425231" y="237301"/>
            <a:ext cx="891177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92F87"/>
                </a:solidFill>
                <a:latin typeface="Raleway SemiBold" panose="020B0703030101060003" pitchFamily="34" charset="0"/>
              </a:rPr>
              <a:t>   </a:t>
            </a:r>
            <a:endParaRPr lang="en-US" sz="3600" b="1">
              <a:solidFill>
                <a:srgbClr val="092F87"/>
              </a:solidFill>
            </a:endParaRPr>
          </a:p>
        </p:txBody>
      </p:sp>
      <p:sp>
        <p:nvSpPr>
          <p:cNvPr id="8" name="TextBox 7">
            <a:extLst>
              <a:ext uri="{FF2B5EF4-FFF2-40B4-BE49-F238E27FC236}">
                <a16:creationId xmlns:a16="http://schemas.microsoft.com/office/drawing/2014/main" id="{BA00CF33-6A29-43B4-832F-C5281496B880}"/>
              </a:ext>
            </a:extLst>
          </p:cNvPr>
          <p:cNvSpPr txBox="1"/>
          <p:nvPr/>
        </p:nvSpPr>
        <p:spPr>
          <a:xfrm>
            <a:off x="1982225" y="1518354"/>
            <a:ext cx="8777781" cy="4832092"/>
          </a:xfrm>
          <a:prstGeom prst="rect">
            <a:avLst/>
          </a:prstGeom>
          <a:noFill/>
        </p:spPr>
        <p:txBody>
          <a:bodyPr wrap="square">
            <a:spAutoFit/>
          </a:bodyPr>
          <a:lstStyle/>
          <a:p>
            <a:r>
              <a:rPr lang="en-US" sz="3200" b="1" i="1" dirty="0">
                <a:solidFill>
                  <a:srgbClr val="092F87"/>
                </a:solidFill>
                <a:latin typeface="Raleway SemiBold" panose="020B0703030101060003" pitchFamily="34" charset="0"/>
              </a:rPr>
              <a:t>Our traits and </a:t>
            </a:r>
            <a:r>
              <a:rPr lang="en-US" sz="3200" b="1" i="1" dirty="0" err="1">
                <a:solidFill>
                  <a:srgbClr val="092F87"/>
                </a:solidFill>
                <a:latin typeface="Raleway SemiBold" panose="020B0703030101060003" pitchFamily="34" charset="0"/>
              </a:rPr>
              <a:t>subtraits</a:t>
            </a:r>
            <a:r>
              <a:rPr lang="en-US" sz="3200" b="1" i="1" dirty="0">
                <a:solidFill>
                  <a:srgbClr val="092F87"/>
                </a:solidFill>
                <a:latin typeface="Raleway SemiBold" panose="020B0703030101060003" pitchFamily="34" charset="0"/>
              </a:rPr>
              <a:t> do not exist in isolation.  They often combine to magnify or moderate each other.</a:t>
            </a:r>
          </a:p>
          <a:p>
            <a:endParaRPr lang="en-US" sz="3200" b="1" i="1" dirty="0">
              <a:solidFill>
                <a:srgbClr val="092F87"/>
              </a:solidFill>
              <a:latin typeface="Raleway SemiBold" panose="020B0703030101060003" pitchFamily="34" charset="0"/>
            </a:endParaRPr>
          </a:p>
          <a:p>
            <a:r>
              <a:rPr lang="en-US" sz="2400" b="1" i="1" dirty="0">
                <a:solidFill>
                  <a:srgbClr val="092F87"/>
                </a:solidFill>
                <a:latin typeface="Raleway SemiBold" panose="020B0703030101060003" pitchFamily="34" charset="0"/>
              </a:rPr>
              <a:t>“Why is it that when you mix flour and water you get paste… </a:t>
            </a:r>
          </a:p>
          <a:p>
            <a:endParaRPr lang="en-US" sz="2400" b="1" i="1" dirty="0">
              <a:solidFill>
                <a:srgbClr val="092F87"/>
              </a:solidFill>
              <a:latin typeface="Raleway" panose="020B0503030101060003" pitchFamily="34" charset="0"/>
            </a:endParaRPr>
          </a:p>
          <a:p>
            <a:r>
              <a:rPr lang="en-US" sz="2400" b="1" i="1" dirty="0">
                <a:solidFill>
                  <a:srgbClr val="092F87"/>
                </a:solidFill>
                <a:latin typeface="Raleway SemiBold" panose="020B0703030101060003" pitchFamily="34" charset="0"/>
              </a:rPr>
              <a:t>…but when you add eggs, sugar, and a little vanilla, you get a cake?” </a:t>
            </a:r>
            <a:r>
              <a:rPr lang="en-US" sz="2400" b="1" dirty="0">
                <a:solidFill>
                  <a:srgbClr val="092F87"/>
                </a:solidFill>
                <a:latin typeface="Raleway SemiBold" panose="020B0703030101060003" pitchFamily="34" charset="0"/>
              </a:rPr>
              <a:t>						–Rita Rudner</a:t>
            </a:r>
          </a:p>
          <a:p>
            <a:r>
              <a:rPr lang="en-US" sz="2800" b="1" dirty="0">
                <a:solidFill>
                  <a:srgbClr val="092F87"/>
                </a:solidFill>
                <a:latin typeface="Raleway" panose="020B0503030101060003" pitchFamily="34" charset="0"/>
              </a:rPr>
              <a:t>				</a:t>
            </a:r>
            <a:r>
              <a:rPr lang="en-US" sz="2800" dirty="0">
                <a:solidFill>
                  <a:srgbClr val="092F87"/>
                </a:solidFill>
                <a:latin typeface="Raleway" panose="020B0503030101060003" pitchFamily="34" charset="0"/>
              </a:rPr>
              <a:t> </a:t>
            </a:r>
          </a:p>
          <a:p>
            <a:r>
              <a:rPr lang="en-US" sz="2800" b="1" dirty="0">
                <a:solidFill>
                  <a:srgbClr val="092F87"/>
                </a:solidFill>
                <a:latin typeface="Raleway" panose="020B0503030101060003" pitchFamily="34" charset="0"/>
              </a:rPr>
              <a:t> </a:t>
            </a:r>
            <a:endParaRPr lang="en-US" sz="2800" dirty="0">
              <a:solidFill>
                <a:srgbClr val="092F87"/>
              </a:solidFill>
              <a:latin typeface="Raleway" panose="020B0503030101060003" pitchFamily="34" charset="0"/>
            </a:endParaRPr>
          </a:p>
          <a:p>
            <a:endParaRPr lang="en-US" sz="2800" dirty="0">
              <a:solidFill>
                <a:srgbClr val="092F87"/>
              </a:solidFill>
              <a:latin typeface="Raleway" panose="020B0503030101060003" pitchFamily="34" charset="0"/>
            </a:endParaRPr>
          </a:p>
        </p:txBody>
      </p:sp>
      <p:pic>
        <p:nvPicPr>
          <p:cNvPr id="2" name="Picture 3">
            <a:extLst>
              <a:ext uri="{FF2B5EF4-FFF2-40B4-BE49-F238E27FC236}">
                <a16:creationId xmlns:a16="http://schemas.microsoft.com/office/drawing/2014/main" id="{4246241A-D41D-6D19-2DF4-274D7CD934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261FA00-6267-E1C1-732E-7E2BA1583CCD}"/>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100">
                <a:solidFill>
                  <a:srgbClr val="002F87"/>
                </a:solidFill>
                <a:ea typeface="Segoe UI" pitchFamily="34" charset="0"/>
                <a:cs typeface="Segoe UI" pitchFamily="34" charset="0"/>
              </a:rPr>
              <a:t>Trait </a:t>
            </a: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Blends</a:t>
            </a:r>
          </a:p>
        </p:txBody>
      </p:sp>
      <p:sp>
        <p:nvSpPr>
          <p:cNvPr id="10" name="Rectangle 34">
            <a:extLst>
              <a:ext uri="{FF2B5EF4-FFF2-40B4-BE49-F238E27FC236}">
                <a16:creationId xmlns:a16="http://schemas.microsoft.com/office/drawing/2014/main" id="{0F0DE567-3ADD-C6D6-856C-A4875BB44BF1}"/>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3DDDFC8-FCC9-1BD8-5308-12DEC4BA361E}"/>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E8B352A9-D05C-1C2F-040C-05101AEE6CA1}"/>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spTree>
    <p:extLst>
      <p:ext uri="{BB962C8B-B14F-4D97-AF65-F5344CB8AC3E}">
        <p14:creationId xmlns:p14="http://schemas.microsoft.com/office/powerpoint/2010/main" val="32849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1B002C-FA47-F39E-E16C-1560F54357F4}"/>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9B6892-FAB3-448A-AC70-7ED525B7BE27}"/>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7" name="Title 4">
            <a:extLst>
              <a:ext uri="{FF2B5EF4-FFF2-40B4-BE49-F238E27FC236}">
                <a16:creationId xmlns:a16="http://schemas.microsoft.com/office/drawing/2014/main" id="{BA8CE03C-677D-4BE3-A80D-9DC85BC2811A}"/>
              </a:ext>
            </a:extLst>
          </p:cNvPr>
          <p:cNvSpPr txBox="1">
            <a:spLocks/>
          </p:cNvSpPr>
          <p:nvPr/>
        </p:nvSpPr>
        <p:spPr>
          <a:xfrm>
            <a:off x="508232" y="-81560"/>
            <a:ext cx="558776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a:ln>
                  <a:noFill/>
                </a:ln>
                <a:solidFill>
                  <a:srgbClr val="092F87"/>
                </a:solidFill>
                <a:effectLst/>
                <a:uLnTx/>
                <a:uFillTx/>
                <a:latin typeface="Raleway SemiBold" panose="020B0703030101060003" pitchFamily="34" charset="0"/>
                <a:ea typeface="+mj-ea"/>
                <a:cs typeface="+mj-cs"/>
              </a:rPr>
              <a:t>Trait Blend Examples</a:t>
            </a:r>
            <a:endParaRPr kumimoji="0" lang="en-US" sz="4100" b="1" i="0" u="none" strike="noStrike" kern="1200" cap="none" spc="0" normalizeH="0" baseline="0" noProof="0">
              <a:ln>
                <a:noFill/>
              </a:ln>
              <a:solidFill>
                <a:srgbClr val="092F87"/>
              </a:solidFill>
              <a:effectLst/>
              <a:uLnTx/>
              <a:uFillTx/>
              <a:latin typeface="Raleway"/>
              <a:ea typeface="+mj-ea"/>
              <a:cs typeface="+mj-cs"/>
            </a:endParaRPr>
          </a:p>
        </p:txBody>
      </p:sp>
      <p:sp>
        <p:nvSpPr>
          <p:cNvPr id="9" name="TextBox 8">
            <a:extLst>
              <a:ext uri="{FF2B5EF4-FFF2-40B4-BE49-F238E27FC236}">
                <a16:creationId xmlns:a16="http://schemas.microsoft.com/office/drawing/2014/main" id="{933BA73F-8B6A-4F6A-AA4E-24108BA5E2B8}"/>
              </a:ext>
            </a:extLst>
          </p:cNvPr>
          <p:cNvSpPr txBox="1"/>
          <p:nvPr/>
        </p:nvSpPr>
        <p:spPr>
          <a:xfrm>
            <a:off x="417305" y="1210846"/>
            <a:ext cx="10030332" cy="5693866"/>
          </a:xfrm>
          <a:prstGeom prst="rect">
            <a:avLst/>
          </a:prstGeom>
          <a:noFill/>
        </p:spPr>
        <p:txBody>
          <a:bodyPr wrap="square" lIns="91440" tIns="45720" rIns="91440" bIns="45720" anchor="t">
            <a:spAutoFit/>
          </a:bodyPr>
          <a:lstStyle/>
          <a:p>
            <a:pPr marL="914400" lvl="1" indent="-457200">
              <a:buBlip>
                <a:blip r:embed="rId4"/>
              </a:buBlip>
              <a:defRPr/>
            </a:pPr>
            <a:r>
              <a:rPr kumimoji="0" lang="en-US" sz="2800" b="1" i="0" u="none" strike="noStrike" kern="1200" cap="none" spc="0" normalizeH="0" baseline="0" noProof="0" dirty="0">
                <a:ln>
                  <a:noFill/>
                </a:ln>
                <a:solidFill>
                  <a:srgbClr val="092F87"/>
                </a:solidFill>
                <a:effectLst/>
                <a:uLnTx/>
                <a:uFillTx/>
                <a:latin typeface="Raleway"/>
              </a:rPr>
              <a:t>Determined </a:t>
            </a:r>
            <a:r>
              <a:rPr lang="en-US" sz="2800" dirty="0">
                <a:solidFill>
                  <a:srgbClr val="092F87"/>
                </a:solidFill>
                <a:latin typeface="Raleway"/>
              </a:rPr>
              <a:t>is associated</a:t>
            </a:r>
            <a:r>
              <a:rPr kumimoji="0" lang="en-US" sz="2800" b="0" i="0" u="none" strike="noStrike" kern="1200" cap="none" spc="0" normalizeH="0" baseline="0" noProof="0" dirty="0">
                <a:ln>
                  <a:noFill/>
                </a:ln>
                <a:solidFill>
                  <a:srgbClr val="092F87"/>
                </a:solidFill>
                <a:effectLst/>
                <a:uLnTx/>
                <a:uFillTx/>
                <a:latin typeface="Raleway"/>
              </a:rPr>
              <a:t> with 2 </a:t>
            </a:r>
            <a:r>
              <a:rPr kumimoji="0" lang="en-US" sz="2800" b="0" i="0" u="none" strike="noStrike" kern="1200" cap="none" spc="0" normalizeH="0" baseline="0" noProof="0" dirty="0" err="1">
                <a:ln>
                  <a:noFill/>
                </a:ln>
                <a:solidFill>
                  <a:srgbClr val="092F87"/>
                </a:solidFill>
                <a:effectLst/>
                <a:uLnTx/>
                <a:uFillTx/>
                <a:latin typeface="Raleway"/>
              </a:rPr>
              <a:t>subtraits</a:t>
            </a:r>
            <a:r>
              <a:rPr kumimoji="0" lang="en-US" sz="2800" b="0" i="0" u="none" strike="noStrike" kern="1200" cap="none" spc="0" normalizeH="0" baseline="0" noProof="0" dirty="0">
                <a:ln>
                  <a:noFill/>
                </a:ln>
                <a:solidFill>
                  <a:srgbClr val="092F87"/>
                </a:solidFill>
                <a:effectLst/>
                <a:uLnTx/>
                <a:uFillTx/>
                <a:latin typeface="Raleway"/>
              </a:rPr>
              <a:t>: </a:t>
            </a:r>
          </a:p>
          <a:p>
            <a:pPr marL="1371600" lvl="2" indent="-457200">
              <a:buFont typeface="Arial" panose="020B0604020202020204" pitchFamily="34" charset="0"/>
              <a:buChar char="•"/>
              <a:defRPr/>
            </a:pPr>
            <a:r>
              <a:rPr lang="en-US" sz="2800" dirty="0">
                <a:solidFill>
                  <a:srgbClr val="092F87"/>
                </a:solidFill>
                <a:latin typeface="Raleway"/>
              </a:rPr>
              <a:t>H</a:t>
            </a:r>
            <a:r>
              <a:rPr kumimoji="0" lang="en-US" sz="2800" b="0" i="0" u="none" strike="noStrike" kern="1200" cap="none" spc="0" normalizeH="0" baseline="0" noProof="0" dirty="0" err="1">
                <a:ln>
                  <a:noFill/>
                </a:ln>
                <a:solidFill>
                  <a:srgbClr val="092F87"/>
                </a:solidFill>
                <a:effectLst/>
                <a:uLnTx/>
                <a:uFillTx/>
                <a:latin typeface="Raleway"/>
              </a:rPr>
              <a:t>igh</a:t>
            </a:r>
            <a:r>
              <a:rPr kumimoji="0" lang="en-US" sz="2800" b="0" i="0" u="none" strike="noStrike" kern="1200" cap="none" spc="0" normalizeH="0" baseline="0" noProof="0" dirty="0">
                <a:ln>
                  <a:noFill/>
                </a:ln>
                <a:solidFill>
                  <a:srgbClr val="092F87"/>
                </a:solidFill>
                <a:effectLst/>
                <a:uLnTx/>
                <a:uFillTx/>
                <a:latin typeface="Raleway"/>
              </a:rPr>
              <a:t> Energy Mode (E3+)  </a:t>
            </a:r>
          </a:p>
          <a:p>
            <a:pPr marL="1371600" lvl="2" indent="-457200">
              <a:buFont typeface="Arial" panose="020B0604020202020204" pitchFamily="34" charset="0"/>
              <a:buChar char="•"/>
              <a:defRPr/>
            </a:pPr>
            <a:r>
              <a:rPr lang="en-US" sz="2800" dirty="0">
                <a:solidFill>
                  <a:srgbClr val="092F87"/>
                </a:solidFill>
                <a:latin typeface="Raleway"/>
              </a:rPr>
              <a:t>H</a:t>
            </a:r>
            <a:r>
              <a:rPr kumimoji="0" lang="en-US" sz="2800" b="0" i="0" u="none" strike="noStrike" kern="1200" cap="none" spc="0" normalizeH="0" baseline="0" noProof="0" dirty="0" err="1">
                <a:ln>
                  <a:noFill/>
                </a:ln>
                <a:solidFill>
                  <a:srgbClr val="092F87"/>
                </a:solidFill>
                <a:effectLst/>
                <a:uLnTx/>
                <a:uFillTx/>
                <a:latin typeface="Raleway"/>
              </a:rPr>
              <a:t>igh</a:t>
            </a:r>
            <a:r>
              <a:rPr kumimoji="0" lang="en-US" sz="2800" b="0" i="0" u="none" strike="noStrike" kern="1200" cap="none" spc="0" normalizeH="0" baseline="0" noProof="0" dirty="0">
                <a:ln>
                  <a:noFill/>
                </a:ln>
                <a:solidFill>
                  <a:srgbClr val="092F87"/>
                </a:solidFill>
                <a:effectLst/>
                <a:uLnTx/>
                <a:uFillTx/>
                <a:latin typeface="Raleway"/>
              </a:rPr>
              <a:t> Drive (C3+)  </a:t>
            </a:r>
            <a:endParaRPr lang="en-US" sz="2800" b="0" i="0" u="none" strike="noStrike" kern="1200" cap="none" spc="0" normalizeH="0" baseline="0" noProof="0" dirty="0">
              <a:ln>
                <a:noFill/>
              </a:ln>
              <a:solidFill>
                <a:srgbClr val="092F87"/>
              </a:solidFill>
              <a:effectLst/>
              <a:uLnTx/>
              <a:uFillTx/>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92F87"/>
              </a:solidFill>
              <a:effectLst/>
              <a:uLnTx/>
              <a:uFillTx/>
              <a:latin typeface="Raleway" panose="020B0503030101060003" pitchFamily="34" charset="0"/>
              <a:ea typeface="+mn-ea"/>
              <a:cs typeface="+mn-cs"/>
            </a:endParaRPr>
          </a:p>
          <a:p>
            <a:pPr marL="914400" lvl="1" indent="-457200">
              <a:buBlip>
                <a:blip r:embed="rId4"/>
              </a:buBlip>
              <a:defRPr/>
            </a:pPr>
            <a:r>
              <a:rPr kumimoji="0" lang="en-US" sz="2800" b="1" i="0" u="none" strike="noStrike" kern="1200" cap="none" spc="0" normalizeH="0" baseline="0" noProof="0" dirty="0">
                <a:ln>
                  <a:noFill/>
                </a:ln>
                <a:solidFill>
                  <a:srgbClr val="092F87"/>
                </a:solidFill>
                <a:effectLst/>
                <a:uLnTx/>
                <a:uFillTx/>
                <a:latin typeface="Raleway"/>
              </a:rPr>
              <a:t>Antagonistic </a:t>
            </a:r>
            <a:r>
              <a:rPr lang="en-US" sz="2800" dirty="0">
                <a:solidFill>
                  <a:srgbClr val="092F87"/>
                </a:solidFill>
                <a:latin typeface="Raleway"/>
              </a:rPr>
              <a:t>is associated</a:t>
            </a:r>
            <a:r>
              <a:rPr kumimoji="0" lang="en-US" sz="2800" b="0" i="0" u="none" strike="noStrike" kern="1200" cap="none" spc="0" normalizeH="0" baseline="0" noProof="0" dirty="0">
                <a:ln>
                  <a:noFill/>
                </a:ln>
                <a:solidFill>
                  <a:srgbClr val="092F87"/>
                </a:solidFill>
                <a:effectLst/>
                <a:uLnTx/>
                <a:uFillTx/>
                <a:latin typeface="Raleway"/>
              </a:rPr>
              <a:t> with 2 </a:t>
            </a:r>
            <a:r>
              <a:rPr kumimoji="0" lang="en-US" sz="2800" b="0" i="0" u="none" strike="noStrike" kern="1200" cap="none" spc="0" normalizeH="0" baseline="0" noProof="0" dirty="0" err="1">
                <a:ln>
                  <a:noFill/>
                </a:ln>
                <a:solidFill>
                  <a:srgbClr val="092F87"/>
                </a:solidFill>
                <a:effectLst/>
                <a:uLnTx/>
                <a:uFillTx/>
                <a:latin typeface="Raleway"/>
              </a:rPr>
              <a:t>subtraits</a:t>
            </a:r>
            <a:r>
              <a:rPr kumimoji="0" lang="en-US" sz="2800" b="0" i="0" u="none" strike="noStrike" kern="1200" cap="none" spc="0" normalizeH="0" baseline="0" noProof="0" dirty="0">
                <a:ln>
                  <a:noFill/>
                </a:ln>
                <a:solidFill>
                  <a:srgbClr val="092F87"/>
                </a:solidFill>
                <a:effectLst/>
                <a:uLnTx/>
                <a:uFillTx/>
                <a:latin typeface="Raleway"/>
              </a:rPr>
              <a:t>: </a:t>
            </a:r>
          </a:p>
          <a:p>
            <a:pPr marL="1371600" lvl="2" indent="-457200">
              <a:buFont typeface="Arial" panose="020B0604020202020204" pitchFamily="34" charset="0"/>
              <a:buChar char="•"/>
              <a:defRPr/>
            </a:pPr>
            <a:r>
              <a:rPr lang="en-US" sz="2800" dirty="0">
                <a:solidFill>
                  <a:srgbClr val="092F87"/>
                </a:solidFill>
                <a:latin typeface="Raleway"/>
              </a:rPr>
              <a:t>H</a:t>
            </a:r>
            <a:r>
              <a:rPr kumimoji="0" lang="en-US" sz="2800" b="0" i="0" u="none" strike="noStrike" kern="1200" cap="none" spc="0" normalizeH="0" baseline="0" noProof="0" dirty="0" err="1">
                <a:ln>
                  <a:noFill/>
                </a:ln>
                <a:solidFill>
                  <a:srgbClr val="092F87"/>
                </a:solidFill>
                <a:effectLst/>
                <a:uLnTx/>
                <a:uFillTx/>
                <a:latin typeface="Raleway"/>
              </a:rPr>
              <a:t>igh</a:t>
            </a:r>
            <a:r>
              <a:rPr kumimoji="0" lang="en-US" sz="2800" b="0" i="0" u="none" strike="noStrike" kern="1200" cap="none" spc="0" normalizeH="0" baseline="0" noProof="0" dirty="0">
                <a:ln>
                  <a:noFill/>
                </a:ln>
                <a:solidFill>
                  <a:srgbClr val="092F87"/>
                </a:solidFill>
                <a:effectLst/>
                <a:uLnTx/>
                <a:uFillTx/>
                <a:latin typeface="Raleway"/>
              </a:rPr>
              <a:t> Intensity (N2+)  </a:t>
            </a:r>
          </a:p>
          <a:p>
            <a:pPr marL="1371600" lvl="2" indent="-457200">
              <a:buFont typeface="Arial" panose="020B0604020202020204" pitchFamily="34" charset="0"/>
              <a:buChar char="•"/>
              <a:defRPr/>
            </a:pPr>
            <a:r>
              <a:rPr lang="en-US" sz="2800" dirty="0">
                <a:solidFill>
                  <a:srgbClr val="092F87"/>
                </a:solidFill>
                <a:latin typeface="Raleway"/>
              </a:rPr>
              <a:t>Low Agreement (A2-)</a:t>
            </a:r>
          </a:p>
          <a:p>
            <a:pPr marL="1371600" lvl="2" indent="-457200">
              <a:buFont typeface="Arial" panose="020B0604020202020204" pitchFamily="34" charset="0"/>
              <a:buChar char="•"/>
              <a:defRPr/>
            </a:pPr>
            <a:endParaRPr lang="en-US" sz="2800" dirty="0">
              <a:solidFill>
                <a:srgbClr val="092F87"/>
              </a:solidFill>
              <a:latin typeface="Raleway"/>
            </a:endParaRPr>
          </a:p>
          <a:p>
            <a:pPr marL="914400" lvl="1" indent="-457200">
              <a:buBlip>
                <a:blip r:embed="rId4"/>
              </a:buBlip>
              <a:defRPr/>
            </a:pPr>
            <a:r>
              <a:rPr kumimoji="0" lang="en-US" sz="2800" b="1" i="0" u="none" strike="noStrike" kern="1200" cap="none" spc="0" normalizeH="0" baseline="0" noProof="0" dirty="0">
                <a:ln>
                  <a:noFill/>
                </a:ln>
                <a:solidFill>
                  <a:srgbClr val="092F87"/>
                </a:solidFill>
                <a:effectLst/>
                <a:uLnTx/>
                <a:uFillTx/>
                <a:latin typeface="Raleway"/>
              </a:rPr>
              <a:t>Friendly </a:t>
            </a:r>
            <a:r>
              <a:rPr lang="en-US" sz="2800" dirty="0">
                <a:solidFill>
                  <a:srgbClr val="092F87"/>
                </a:solidFill>
                <a:latin typeface="Raleway"/>
              </a:rPr>
              <a:t>is associated</a:t>
            </a:r>
            <a:r>
              <a:rPr kumimoji="0" lang="en-US" sz="2800" b="0" i="0" u="none" strike="noStrike" kern="1200" cap="none" spc="0" normalizeH="0" baseline="0" noProof="0" dirty="0">
                <a:ln>
                  <a:noFill/>
                </a:ln>
                <a:solidFill>
                  <a:srgbClr val="092F87"/>
                </a:solidFill>
                <a:effectLst/>
                <a:uLnTx/>
                <a:uFillTx/>
                <a:latin typeface="Raleway"/>
              </a:rPr>
              <a:t> with 2 </a:t>
            </a:r>
            <a:r>
              <a:rPr kumimoji="0" lang="en-US" sz="2800" b="0" i="0" u="none" strike="noStrike" kern="1200" cap="none" spc="0" normalizeH="0" baseline="0" noProof="0" dirty="0" err="1">
                <a:ln>
                  <a:noFill/>
                </a:ln>
                <a:solidFill>
                  <a:srgbClr val="092F87"/>
                </a:solidFill>
                <a:effectLst/>
                <a:uLnTx/>
                <a:uFillTx/>
                <a:latin typeface="Raleway"/>
              </a:rPr>
              <a:t>subtraits</a:t>
            </a:r>
            <a:r>
              <a:rPr kumimoji="0" lang="en-US" sz="2800" b="0" i="0" u="none" strike="noStrike" kern="1200" cap="none" spc="0" normalizeH="0" baseline="0" noProof="0" dirty="0">
                <a:ln>
                  <a:noFill/>
                </a:ln>
                <a:solidFill>
                  <a:srgbClr val="092F87"/>
                </a:solidFill>
                <a:effectLst/>
                <a:uLnTx/>
                <a:uFillTx/>
                <a:latin typeface="Raleway"/>
              </a:rPr>
              <a:t>: </a:t>
            </a:r>
          </a:p>
          <a:p>
            <a:pPr marL="1371600" lvl="2" indent="-457200">
              <a:buFont typeface="Arial" panose="020B0604020202020204" pitchFamily="34" charset="0"/>
              <a:buChar char="•"/>
              <a:defRPr/>
            </a:pPr>
            <a:r>
              <a:rPr lang="en-US" sz="2800" dirty="0">
                <a:solidFill>
                  <a:srgbClr val="092F87"/>
                </a:solidFill>
                <a:latin typeface="Raleway"/>
              </a:rPr>
              <a:t>High Warmth </a:t>
            </a:r>
            <a:r>
              <a:rPr kumimoji="0" lang="en-US" sz="2800" b="0" i="0" u="none" strike="noStrike" kern="1200" cap="none" spc="0" normalizeH="0" baseline="0" noProof="0" dirty="0">
                <a:ln>
                  <a:noFill/>
                </a:ln>
                <a:solidFill>
                  <a:srgbClr val="092F87"/>
                </a:solidFill>
                <a:effectLst/>
                <a:uLnTx/>
                <a:uFillTx/>
                <a:latin typeface="Raleway"/>
              </a:rPr>
              <a:t>(E1+)  </a:t>
            </a:r>
          </a:p>
          <a:p>
            <a:pPr marL="1371600" lvl="2" indent="-457200">
              <a:buFont typeface="Arial" panose="020B0604020202020204" pitchFamily="34" charset="0"/>
              <a:buChar char="•"/>
              <a:defRPr/>
            </a:pPr>
            <a:r>
              <a:rPr lang="en-US" sz="2800" dirty="0">
                <a:solidFill>
                  <a:srgbClr val="092F87"/>
                </a:solidFill>
                <a:latin typeface="Raleway"/>
              </a:rPr>
              <a:t>High Sociability (E2+)</a:t>
            </a:r>
            <a:endParaRPr kumimoji="0" lang="en-US" sz="2800" b="0" i="0" u="none" strike="noStrike" kern="1200" cap="none" spc="0" normalizeH="0" baseline="0" noProof="0" dirty="0">
              <a:ln>
                <a:noFill/>
              </a:ln>
              <a:solidFill>
                <a:srgbClr val="092F87"/>
              </a:solidFill>
              <a:effectLst/>
              <a:uLnTx/>
              <a:uFillTx/>
              <a:latin typeface="Raleway" panose="020B0503030101060003" pitchFamily="34" charset="0"/>
              <a:ea typeface="+mn-ea"/>
              <a:cs typeface="+mn-cs"/>
            </a:endParaRPr>
          </a:p>
          <a:p>
            <a:pPr marL="1371600" lvl="2" indent="-457200">
              <a:buFont typeface="Arial" panose="020B0604020202020204" pitchFamily="34" charset="0"/>
              <a:buChar char="•"/>
              <a:defRPr/>
            </a:pPr>
            <a:endParaRPr kumimoji="0" lang="en-US" sz="2800" b="0" i="0" u="none" strike="noStrike" kern="1200" cap="none" spc="0" normalizeH="0" baseline="0" noProof="0" dirty="0">
              <a:ln>
                <a:noFill/>
              </a:ln>
              <a:solidFill>
                <a:srgbClr val="092F87"/>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92F87"/>
              </a:solidFill>
              <a:effectLst/>
              <a:uLnTx/>
              <a:uFillTx/>
              <a:latin typeface="Raleway" panose="020B0503030101060003" pitchFamily="34" charset="0"/>
              <a:ea typeface="+mn-ea"/>
              <a:cs typeface="+mn-cs"/>
            </a:endParaRPr>
          </a:p>
        </p:txBody>
      </p:sp>
      <p:sp>
        <p:nvSpPr>
          <p:cNvPr id="2" name="Footer Placeholder 4">
            <a:extLst>
              <a:ext uri="{FF2B5EF4-FFF2-40B4-BE49-F238E27FC236}">
                <a16:creationId xmlns:a16="http://schemas.microsoft.com/office/drawing/2014/main" id="{00FFF789-960B-9B3C-EA38-C0D0250F1293}"/>
              </a:ext>
            </a:extLst>
          </p:cNvPr>
          <p:cNvSpPr txBox="1">
            <a:spLocks/>
          </p:cNvSpPr>
          <p:nvPr/>
        </p:nvSpPr>
        <p:spPr>
          <a:xfrm>
            <a:off x="4048952" y="634894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92F8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latin typeface="Raleway SemiBold" panose="020B0703030101060003" pitchFamily="34" charset="0"/>
              </a:rPr>
              <a:t>© PARADIGM PERSONALITY LABS. ALL RIGHTS RESERVED.</a:t>
            </a:r>
          </a:p>
        </p:txBody>
      </p:sp>
      <p:sp>
        <p:nvSpPr>
          <p:cNvPr id="3" name="Rectangle 34">
            <a:extLst>
              <a:ext uri="{FF2B5EF4-FFF2-40B4-BE49-F238E27FC236}">
                <a16:creationId xmlns:a16="http://schemas.microsoft.com/office/drawing/2014/main" id="{DDC27A0C-6198-36B1-6803-DECAC9C37391}"/>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5DBB1D6-081B-137F-626F-944C802C9D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6C6D1-8B21-B583-FCAE-2B41D5BB4CA4}"/>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2" name="Content Placeholder 2">
            <a:extLst>
              <a:ext uri="{FF2B5EF4-FFF2-40B4-BE49-F238E27FC236}">
                <a16:creationId xmlns:a16="http://schemas.microsoft.com/office/drawing/2014/main" id="{A548DE44-535C-D18A-10B3-A44AECDAF6EF}"/>
              </a:ext>
            </a:extLst>
          </p:cNvPr>
          <p:cNvSpPr txBox="1">
            <a:spLocks/>
          </p:cNvSpPr>
          <p:nvPr/>
        </p:nvSpPr>
        <p:spPr>
          <a:xfrm>
            <a:off x="850235" y="2081613"/>
            <a:ext cx="10515600" cy="22586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i="1">
                <a:solidFill>
                  <a:srgbClr val="092F87"/>
                </a:solidFill>
                <a:latin typeface="Raleway SemiBold" pitchFamily="2" charset="0"/>
              </a:rPr>
              <a:t>Understanding blends gives us deeper insight into the range of behaviors we demonstrate and also observe in others. </a:t>
            </a:r>
            <a:endParaRPr lang="en-US"/>
          </a:p>
        </p:txBody>
      </p:sp>
      <p:sp>
        <p:nvSpPr>
          <p:cNvPr id="5" name="Rectangle 4">
            <a:extLst>
              <a:ext uri="{FF2B5EF4-FFF2-40B4-BE49-F238E27FC236}">
                <a16:creationId xmlns:a16="http://schemas.microsoft.com/office/drawing/2014/main" id="{61157BA6-BFF4-CC18-A89E-67CB1352456E}"/>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327C7A-3D57-1E61-0E93-AF5AEE619631}"/>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8" name="Title 1">
            <a:extLst>
              <a:ext uri="{FF2B5EF4-FFF2-40B4-BE49-F238E27FC236}">
                <a16:creationId xmlns:a16="http://schemas.microsoft.com/office/drawing/2014/main" id="{3B6FF2AB-5045-8A68-3DF9-7AC604C67841}"/>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Why Are Blends Important?</a:t>
            </a:r>
          </a:p>
        </p:txBody>
      </p:sp>
      <p:sp>
        <p:nvSpPr>
          <p:cNvPr id="9" name="Rectangle 34">
            <a:extLst>
              <a:ext uri="{FF2B5EF4-FFF2-40B4-BE49-F238E27FC236}">
                <a16:creationId xmlns:a16="http://schemas.microsoft.com/office/drawing/2014/main" id="{3B043510-3FDE-1006-769C-3047035712B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21B96F1-F443-9197-F927-5B05257435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13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14274E-6F77-4A59-3D2B-FA6466CBF09C}"/>
              </a:ext>
            </a:extLst>
          </p:cNvPr>
          <p:cNvGrpSpPr/>
          <p:nvPr/>
        </p:nvGrpSpPr>
        <p:grpSpPr>
          <a:xfrm>
            <a:off x="4437689" y="3322124"/>
            <a:ext cx="3303916" cy="3289540"/>
            <a:chOff x="4437689" y="3482144"/>
            <a:chExt cx="3303916" cy="3289540"/>
          </a:xfrm>
        </p:grpSpPr>
        <p:pic>
          <p:nvPicPr>
            <p:cNvPr id="7" name="Picture 10">
              <a:extLst>
                <a:ext uri="{FF2B5EF4-FFF2-40B4-BE49-F238E27FC236}">
                  <a16:creationId xmlns:a16="http://schemas.microsoft.com/office/drawing/2014/main" id="{CDF0B82B-4519-6C96-EF27-7BA7A54E117B}"/>
                </a:ext>
              </a:extLst>
            </p:cNvPr>
            <p:cNvPicPr>
              <a:picLocks noChangeAspect="1"/>
            </p:cNvPicPr>
            <p:nvPr/>
          </p:nvPicPr>
          <p:blipFill>
            <a:blip r:embed="rId3"/>
            <a:stretch>
              <a:fillRect/>
            </a:stretch>
          </p:blipFill>
          <p:spPr>
            <a:xfrm>
              <a:off x="4437689" y="3482144"/>
              <a:ext cx="3303916" cy="3289540"/>
            </a:xfrm>
            <a:prstGeom prst="rect">
              <a:avLst/>
            </a:prstGeom>
          </p:spPr>
        </p:pic>
        <p:sp>
          <p:nvSpPr>
            <p:cNvPr id="11" name="TextBox 10">
              <a:extLst>
                <a:ext uri="{FF2B5EF4-FFF2-40B4-BE49-F238E27FC236}">
                  <a16:creationId xmlns:a16="http://schemas.microsoft.com/office/drawing/2014/main" id="{86BC96F5-D6C6-4AC0-E1D9-86CB7C13C84F}"/>
                </a:ext>
              </a:extLst>
            </p:cNvPr>
            <p:cNvSpPr txBox="1"/>
            <p:nvPr/>
          </p:nvSpPr>
          <p:spPr>
            <a:xfrm>
              <a:off x="5210563" y="3872507"/>
              <a:ext cx="1763138" cy="4118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solidFill>
                    <a:srgbClr val="6CC04A"/>
                  </a:solidFill>
                </a:rPr>
                <a:t>Behavior</a:t>
              </a:r>
              <a:endParaRPr lang="en-US"/>
            </a:p>
          </p:txBody>
        </p:sp>
        <p:sp>
          <p:nvSpPr>
            <p:cNvPr id="12" name="TextBox 11">
              <a:extLst>
                <a:ext uri="{FF2B5EF4-FFF2-40B4-BE49-F238E27FC236}">
                  <a16:creationId xmlns:a16="http://schemas.microsoft.com/office/drawing/2014/main" id="{06A79051-8BCE-BC8E-8AD6-65078EC55B91}"/>
                </a:ext>
              </a:extLst>
            </p:cNvPr>
            <p:cNvSpPr txBox="1"/>
            <p:nvPr/>
          </p:nvSpPr>
          <p:spPr>
            <a:xfrm>
              <a:off x="5210563" y="5924907"/>
              <a:ext cx="1763138" cy="4118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solidFill>
                    <a:srgbClr val="6CC04A"/>
                  </a:solidFill>
                </a:rPr>
                <a:t>Personality</a:t>
              </a:r>
              <a:endParaRPr lang="en-US"/>
            </a:p>
          </p:txBody>
        </p:sp>
      </p:grpSp>
      <p:pic>
        <p:nvPicPr>
          <p:cNvPr id="3" name="Picture 2">
            <a:extLst>
              <a:ext uri="{FF2B5EF4-FFF2-40B4-BE49-F238E27FC236}">
                <a16:creationId xmlns:a16="http://schemas.microsoft.com/office/drawing/2014/main" id="{9136C6D1-8B21-B583-FCAE-2B41D5BB4CA4}"/>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2035"/>
          <a:stretch/>
        </p:blipFill>
        <p:spPr>
          <a:xfrm>
            <a:off x="3280229" y="0"/>
            <a:ext cx="8911770" cy="4427384"/>
          </a:xfrm>
          <a:prstGeom prst="rect">
            <a:avLst/>
          </a:prstGeom>
        </p:spPr>
      </p:pic>
      <p:sp>
        <p:nvSpPr>
          <p:cNvPr id="2" name="Content Placeholder 2">
            <a:extLst>
              <a:ext uri="{FF2B5EF4-FFF2-40B4-BE49-F238E27FC236}">
                <a16:creationId xmlns:a16="http://schemas.microsoft.com/office/drawing/2014/main" id="{A548DE44-535C-D18A-10B3-A44AECDAF6EF}"/>
              </a:ext>
            </a:extLst>
          </p:cNvPr>
          <p:cNvSpPr txBox="1">
            <a:spLocks/>
          </p:cNvSpPr>
          <p:nvPr/>
        </p:nvSpPr>
        <p:spPr>
          <a:xfrm>
            <a:off x="838200" y="1019826"/>
            <a:ext cx="10515600" cy="22586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buBlip>
            </a:pPr>
            <a:r>
              <a:rPr lang="en-US" sz="3400" i="1" dirty="0" err="1">
                <a:solidFill>
                  <a:srgbClr val="092F87"/>
                </a:solidFill>
                <a:latin typeface="Raleway SemiBold"/>
              </a:rPr>
              <a:t>Subtrait</a:t>
            </a:r>
            <a:r>
              <a:rPr lang="en-US" sz="3400" i="1" dirty="0">
                <a:solidFill>
                  <a:srgbClr val="092F87"/>
                </a:solidFill>
                <a:latin typeface="Raleway SemiBold"/>
              </a:rPr>
              <a:t> blends make up the recipe of our personality</a:t>
            </a:r>
          </a:p>
          <a:p>
            <a:pPr>
              <a:buBlip>
                <a:blip r:embed="rId5"/>
              </a:buBlip>
            </a:pPr>
            <a:r>
              <a:rPr lang="en-US" sz="3400" i="1" dirty="0">
                <a:solidFill>
                  <a:srgbClr val="092F87"/>
                </a:solidFill>
                <a:latin typeface="Raleway SemiBold"/>
              </a:rPr>
              <a:t>Our personality drives our behavior</a:t>
            </a:r>
            <a:endParaRPr lang="en-US" sz="3400" i="1" dirty="0">
              <a:solidFill>
                <a:srgbClr val="092F87"/>
              </a:solidFill>
              <a:latin typeface="Raleway SemiBold" pitchFamily="2" charset="0"/>
            </a:endParaRPr>
          </a:p>
          <a:p>
            <a:pPr>
              <a:buBlip>
                <a:blip r:embed="rId5"/>
              </a:buBlip>
            </a:pPr>
            <a:r>
              <a:rPr lang="en-US" sz="3400" i="1" dirty="0">
                <a:solidFill>
                  <a:srgbClr val="092F87"/>
                </a:solidFill>
                <a:latin typeface="Raleway SemiBold"/>
              </a:rPr>
              <a:t>Our behaviors are what we show the world—they are what people use to make decisions about us.</a:t>
            </a:r>
          </a:p>
        </p:txBody>
      </p:sp>
      <p:sp>
        <p:nvSpPr>
          <p:cNvPr id="5" name="Rectangle 4">
            <a:extLst>
              <a:ext uri="{FF2B5EF4-FFF2-40B4-BE49-F238E27FC236}">
                <a16:creationId xmlns:a16="http://schemas.microsoft.com/office/drawing/2014/main" id="{61157BA6-BFF4-CC18-A89E-67CB1352456E}"/>
              </a:ext>
            </a:extLst>
          </p:cNvPr>
          <p:cNvSpPr/>
          <p:nvPr/>
        </p:nvSpPr>
        <p:spPr>
          <a:xfrm>
            <a:off x="0" y="6361042"/>
            <a:ext cx="12192000" cy="496957"/>
          </a:xfrm>
          <a:prstGeom prst="rect">
            <a:avLst/>
          </a:prstGeom>
          <a:solidFill>
            <a:srgbClr val="6CC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327C7A-3D57-1E61-0E93-AF5AEE619631}"/>
              </a:ext>
            </a:extLst>
          </p:cNvPr>
          <p:cNvSpPr txBox="1"/>
          <p:nvPr/>
        </p:nvSpPr>
        <p:spPr>
          <a:xfrm>
            <a:off x="3048828" y="6454667"/>
            <a:ext cx="6097656" cy="253916"/>
          </a:xfrm>
          <a:prstGeom prst="rect">
            <a:avLst/>
          </a:prstGeom>
          <a:noFill/>
        </p:spPr>
        <p:txBody>
          <a:bodyPr wrap="square">
            <a:spAutoFit/>
          </a:bodyPr>
          <a:lstStyle/>
          <a:p>
            <a:pPr algn="ctr"/>
            <a:r>
              <a:rPr lang="en-US" sz="1050">
                <a:solidFill>
                  <a:srgbClr val="092F87"/>
                </a:solidFill>
                <a:latin typeface="Raleway SemiBold" panose="020B0703030101060003" pitchFamily="34" charset="0"/>
              </a:rPr>
              <a:t>© PARADIGM PERSONALITY LABS. ALL RIGHTS RESERVED.</a:t>
            </a:r>
          </a:p>
        </p:txBody>
      </p:sp>
      <p:sp>
        <p:nvSpPr>
          <p:cNvPr id="8" name="Title 1">
            <a:extLst>
              <a:ext uri="{FF2B5EF4-FFF2-40B4-BE49-F238E27FC236}">
                <a16:creationId xmlns:a16="http://schemas.microsoft.com/office/drawing/2014/main" id="{3B6FF2AB-5045-8A68-3DF9-7AC604C67841}"/>
              </a:ext>
            </a:extLst>
          </p:cNvPr>
          <p:cNvSpPr txBox="1">
            <a:spLocks/>
          </p:cNvSpPr>
          <p:nvPr/>
        </p:nvSpPr>
        <p:spPr>
          <a:xfrm>
            <a:off x="470474" y="237795"/>
            <a:ext cx="9829799" cy="574308"/>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SemiBold" panose="020B07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0" i="0" u="none" strike="noStrike" kern="1200" cap="none" spc="0" normalizeH="0" baseline="0" noProof="0">
                <a:ln>
                  <a:noFill/>
                </a:ln>
                <a:solidFill>
                  <a:srgbClr val="002F87"/>
                </a:solidFill>
                <a:effectLst/>
                <a:uLnTx/>
                <a:uFillTx/>
                <a:latin typeface="Raleway SemiBold" panose="020B0703030101060003" pitchFamily="34" charset="0"/>
                <a:ea typeface="Segoe UI" pitchFamily="34" charset="0"/>
                <a:cs typeface="Segoe UI" pitchFamily="34" charset="0"/>
              </a:rPr>
              <a:t>Why Are Blends Important?</a:t>
            </a:r>
          </a:p>
        </p:txBody>
      </p:sp>
      <p:sp>
        <p:nvSpPr>
          <p:cNvPr id="9" name="Rectangle 34">
            <a:extLst>
              <a:ext uri="{FF2B5EF4-FFF2-40B4-BE49-F238E27FC236}">
                <a16:creationId xmlns:a16="http://schemas.microsoft.com/office/drawing/2014/main" id="{3B043510-3FDE-1006-769C-3047035712B2}"/>
              </a:ext>
            </a:extLst>
          </p:cNvPr>
          <p:cNvSpPr/>
          <p:nvPr/>
        </p:nvSpPr>
        <p:spPr>
          <a:xfrm>
            <a:off x="1" y="0"/>
            <a:ext cx="464458" cy="1001486"/>
          </a:xfrm>
          <a:custGeom>
            <a:avLst/>
            <a:gdLst>
              <a:gd name="connsiteX0" fmla="*/ 0 w 261257"/>
              <a:gd name="connsiteY0" fmla="*/ 0 h 1001486"/>
              <a:gd name="connsiteX1" fmla="*/ 261257 w 261257"/>
              <a:gd name="connsiteY1" fmla="*/ 0 h 1001486"/>
              <a:gd name="connsiteX2" fmla="*/ 261257 w 261257"/>
              <a:gd name="connsiteY2" fmla="*/ 1001486 h 1001486"/>
              <a:gd name="connsiteX3" fmla="*/ 0 w 261257"/>
              <a:gd name="connsiteY3" fmla="*/ 1001486 h 1001486"/>
              <a:gd name="connsiteX4" fmla="*/ 0 w 261257"/>
              <a:gd name="connsiteY4" fmla="*/ 0 h 1001486"/>
              <a:gd name="connsiteX0" fmla="*/ 0 w 478972"/>
              <a:gd name="connsiteY0" fmla="*/ 0 h 1001486"/>
              <a:gd name="connsiteX1" fmla="*/ 261257 w 478972"/>
              <a:gd name="connsiteY1" fmla="*/ 0 h 1001486"/>
              <a:gd name="connsiteX2" fmla="*/ 478972 w 478972"/>
              <a:gd name="connsiteY2" fmla="*/ 783772 h 1001486"/>
              <a:gd name="connsiteX3" fmla="*/ 0 w 478972"/>
              <a:gd name="connsiteY3" fmla="*/ 1001486 h 1001486"/>
              <a:gd name="connsiteX4" fmla="*/ 0 w 478972"/>
              <a:gd name="connsiteY4" fmla="*/ 0 h 1001486"/>
              <a:gd name="connsiteX0" fmla="*/ 0 w 464458"/>
              <a:gd name="connsiteY0" fmla="*/ 0 h 1001486"/>
              <a:gd name="connsiteX1" fmla="*/ 261257 w 464458"/>
              <a:gd name="connsiteY1" fmla="*/ 0 h 1001486"/>
              <a:gd name="connsiteX2" fmla="*/ 464458 w 464458"/>
              <a:gd name="connsiteY2" fmla="*/ 667658 h 1001486"/>
              <a:gd name="connsiteX3" fmla="*/ 0 w 464458"/>
              <a:gd name="connsiteY3" fmla="*/ 1001486 h 1001486"/>
              <a:gd name="connsiteX4" fmla="*/ 0 w 464458"/>
              <a:gd name="connsiteY4" fmla="*/ 0 h 100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8" h="1001486">
                <a:moveTo>
                  <a:pt x="0" y="0"/>
                </a:moveTo>
                <a:lnTo>
                  <a:pt x="261257" y="0"/>
                </a:lnTo>
                <a:lnTo>
                  <a:pt x="464458" y="667658"/>
                </a:lnTo>
                <a:lnTo>
                  <a:pt x="0" y="1001486"/>
                </a:lnTo>
                <a:lnTo>
                  <a:pt x="0" y="0"/>
                </a:lnTo>
                <a:close/>
              </a:path>
            </a:pathLst>
          </a:custGeom>
          <a:solidFill>
            <a:srgbClr val="00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3">
            <a:extLst>
              <a:ext uri="{FF2B5EF4-FFF2-40B4-BE49-F238E27FC236}">
                <a16:creationId xmlns:a16="http://schemas.microsoft.com/office/drawing/2014/main" id="{05680478-5F74-F1EE-484E-0007F6D6BF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8559" y="408185"/>
            <a:ext cx="369971" cy="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790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oter font">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oter font">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a04987e-15d5-4fce-894f-8a7477b9e053">
      <UserInfo>
        <DisplayName>Lisa Dunbar</DisplayName>
        <AccountId>15</AccountId>
        <AccountType/>
      </UserInfo>
      <UserInfo>
        <DisplayName>Mimi Mcleod</DisplayName>
        <AccountId>1708</AccountId>
        <AccountType/>
      </UserInfo>
      <UserInfo>
        <DisplayName>Craig Chappelow</DisplayName>
        <AccountId>1449</AccountId>
        <AccountType/>
      </UserInfo>
    </SharedWithUsers>
    <lcf76f155ced4ddcb4097134ff3c332f xmlns="bdac80da-93ac-4ed9-8218-a2f5c17ff14f">
      <Terms xmlns="http://schemas.microsoft.com/office/infopath/2007/PartnerControls"/>
    </lcf76f155ced4ddcb4097134ff3c332f>
    <TaxCatchAll xmlns="9a04987e-15d5-4fce-894f-8a7477b9e0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6E5ECA5A57BC42886E9E8844FF903C" ma:contentTypeVersion="16" ma:contentTypeDescription="Create a new document." ma:contentTypeScope="" ma:versionID="30888c65d63e597e291b8b51e9baddbc">
  <xsd:schema xmlns:xsd="http://www.w3.org/2001/XMLSchema" xmlns:xs="http://www.w3.org/2001/XMLSchema" xmlns:p="http://schemas.microsoft.com/office/2006/metadata/properties" xmlns:ns2="bdac80da-93ac-4ed9-8218-a2f5c17ff14f" xmlns:ns3="9a04987e-15d5-4fce-894f-8a7477b9e053" targetNamespace="http://schemas.microsoft.com/office/2006/metadata/properties" ma:root="true" ma:fieldsID="c04f88c3d6564bf7a1efbfa51fb49d3b" ns2:_="" ns3:_="">
    <xsd:import namespace="bdac80da-93ac-4ed9-8218-a2f5c17ff14f"/>
    <xsd:import namespace="9a04987e-15d5-4fce-894f-8a7477b9e0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c80da-93ac-4ed9-8218-a2f5c17f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974af2-12da-430e-b2c6-81c8dd7dff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04987e-15d5-4fce-894f-8a7477b9e0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cb82cd-6b64-4b96-93d5-64f4e31d69cb}" ma:internalName="TaxCatchAll" ma:showField="CatchAllData" ma:web="9a04987e-15d5-4fce-894f-8a7477b9e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AF630-892D-460B-A222-40328A5923E8}">
  <ds:schemaRefs>
    <ds:schemaRef ds:uri="9a04987e-15d5-4fce-894f-8a7477b9e053"/>
    <ds:schemaRef ds:uri="bdac80da-93ac-4ed9-8218-a2f5c17ff1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7473F62-737A-4A7F-8693-676DD5969E44}">
  <ds:schemaRefs>
    <ds:schemaRef ds:uri="http://schemas.microsoft.com/sharepoint/v3/contenttype/forms"/>
  </ds:schemaRefs>
</ds:datastoreItem>
</file>

<file path=customXml/itemProps3.xml><?xml version="1.0" encoding="utf-8"?>
<ds:datastoreItem xmlns:ds="http://schemas.openxmlformats.org/officeDocument/2006/customXml" ds:itemID="{F89FAC4D-D04D-4C57-9A32-AB960D0F9528}">
  <ds:schemaRefs>
    <ds:schemaRef ds:uri="9a04987e-15d5-4fce-894f-8a7477b9e053"/>
    <ds:schemaRef ds:uri="bdac80da-93ac-4ed9-8218-a2f5c17ff1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3756</Words>
  <Application>Microsoft Office PowerPoint</Application>
  <PresentationFormat>Widescreen</PresentationFormat>
  <Paragraphs>415</Paragraphs>
  <Slides>39</Slides>
  <Notes>36</Notes>
  <HiddenSlides>5</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1_Office Theme</vt:lpstr>
      <vt:lpstr>3_Office Theme</vt:lpstr>
      <vt:lpstr>Trait Blends: Facilitator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Mcleod</dc:creator>
  <cp:lastModifiedBy>Mimi Mcleod</cp:lastModifiedBy>
  <cp:revision>82</cp:revision>
  <cp:lastPrinted>2023-02-23T18:56:24Z</cp:lastPrinted>
  <dcterms:created xsi:type="dcterms:W3CDTF">2022-11-01T18:00:35Z</dcterms:created>
  <dcterms:modified xsi:type="dcterms:W3CDTF">2023-05-18T20:36:41Z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0x0101008B6E5ECA5A57BC42886E9E8844FF903C</vt:lpwstr>
  </property>
  <property fmtid="{D5CDD505-2E9C-101B-9397-08002B2CF9AE}" pid="3" name="MediaServiceImageTags">
    <vt:lpwstr/>
  </property>
</Properties>
</file>